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E5495E-76A1-AED5-4B4A-93A338E6A30F}" name="Gwyneth Kidd" initials="GK" userId="S-1-5-21-2287979075-1901861451-4292637308-10609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6405"/>
  </p:normalViewPr>
  <p:slideViewPr>
    <p:cSldViewPr snapToGrid="0" snapToObjects="1">
      <p:cViewPr>
        <p:scale>
          <a:sx n="80" d="100"/>
          <a:sy n="80" d="100"/>
        </p:scale>
        <p:origin x="209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6/26/2024</a:t>
            </a:fld>
            <a:endParaRPr lang="en-US"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dirty="0"/>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26/06/2024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26/06/2024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26/06/2024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26/06/2024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26/06/2024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26/06/2024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26/06/2024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26/06/2024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dirty="0"/>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26/06/2024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26/06/2024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26/06/2024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dirty="0"/>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26/06/2024</a:t>
            </a:fld>
            <a:endParaRPr lang="en-US" dirty="0"/>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dirty="0"/>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605198"/>
            <a:ext cx="6563066" cy="923330"/>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Consistently maintaining the national target of </a:t>
            </a:r>
            <a:r>
              <a:rPr lang="en-GB" b="1" dirty="0">
                <a:solidFill>
                  <a:schemeClr val="bg1"/>
                </a:solidFill>
                <a:latin typeface="Arial" panose="020B0604020202020204" pitchFamily="34" charset="0"/>
                <a:cs typeface="Arial" panose="020B0604020202020204" pitchFamily="34" charset="0"/>
              </a:rPr>
              <a:t>76% of patients being admitted, transferred, or discharged within four hours</a:t>
            </a:r>
            <a:endParaRPr lang="en-US"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382021" y="1775237"/>
            <a:ext cx="6563066" cy="338554"/>
          </a:xfrm>
          <a:prstGeom prst="rect">
            <a:avLst/>
          </a:prstGeom>
          <a:noFill/>
        </p:spPr>
        <p:txBody>
          <a:bodyPr wrap="square" rtlCol="0">
            <a:spAutoFit/>
          </a:bodyPr>
          <a:lstStyle/>
          <a:p>
            <a:r>
              <a:rPr lang="en-US" sz="1600" b="1" i="1">
                <a:solidFill>
                  <a:schemeClr val="bg1"/>
                </a:solidFill>
                <a:latin typeface="Arial" panose="020B0604020202020204" pitchFamily="34" charset="0"/>
                <a:cs typeface="Arial" panose="020B0604020202020204" pitchFamily="34" charset="0"/>
              </a:rPr>
              <a:t>Emergency Services </a:t>
            </a:r>
            <a:r>
              <a:rPr lang="en-US" sz="1600" b="1" i="1" dirty="0">
                <a:solidFill>
                  <a:schemeClr val="bg1"/>
                </a:solidFill>
                <a:latin typeface="Arial" panose="020B0604020202020204" pitchFamily="34" charset="0"/>
                <a:cs typeface="Arial" panose="020B0604020202020204" pitchFamily="34" charset="0"/>
              </a:rPr>
              <a:t>Team</a:t>
            </a:r>
            <a:endParaRPr lang="en-US" sz="1600" i="1"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341366"/>
            <a:ext cx="4821351" cy="523220"/>
          </a:xfrm>
          <a:prstGeom prst="rect">
            <a:avLst/>
          </a:prstGeom>
          <a:noFill/>
        </p:spPr>
        <p:txBody>
          <a:bodyPr wrap="square" rtlCol="0">
            <a:spAutoFit/>
          </a:bodyPr>
          <a:lstStyle/>
          <a:p>
            <a:r>
              <a:rPr lang="en-GB" sz="2800" b="1" dirty="0">
                <a:solidFill>
                  <a:schemeClr val="bg1"/>
                </a:solidFill>
                <a:latin typeface="Arial" panose="020B0604020202020204" pitchFamily="34" charset="0"/>
                <a:cs typeface="Arial" panose="020B0604020202020204" pitchFamily="34" charset="0"/>
              </a:rPr>
              <a:t>Emergency Services Team</a:t>
            </a:r>
            <a:endParaRPr lang="en-US" sz="28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3E56720-6041-C7B4-33BC-0B3D651E37D2}"/>
              </a:ext>
            </a:extLst>
          </p:cNvPr>
          <p:cNvPicPr>
            <a:picLocks noChangeAspect="1"/>
          </p:cNvPicPr>
          <p:nvPr/>
        </p:nvPicPr>
        <p:blipFill>
          <a:blip r:embed="rId2"/>
          <a:stretch>
            <a:fillRect/>
          </a:stretch>
        </p:blipFill>
        <p:spPr>
          <a:xfrm>
            <a:off x="5851266" y="10043232"/>
            <a:ext cx="4606168" cy="2384506"/>
          </a:xfrm>
          <a:prstGeom prst="rect">
            <a:avLst/>
          </a:prstGeom>
        </p:spPr>
      </p:pic>
      <p:pic>
        <p:nvPicPr>
          <p:cNvPr id="5" name="Picture 4">
            <a:extLst>
              <a:ext uri="{FF2B5EF4-FFF2-40B4-BE49-F238E27FC236}">
                <a16:creationId xmlns:a16="http://schemas.microsoft.com/office/drawing/2014/main" id="{8C7E4094-5742-A7DB-3009-97534297D8CC}"/>
              </a:ext>
            </a:extLst>
          </p:cNvPr>
          <p:cNvPicPr>
            <a:picLocks noChangeAspect="1"/>
          </p:cNvPicPr>
          <p:nvPr/>
        </p:nvPicPr>
        <p:blipFill>
          <a:blip r:embed="rId3"/>
          <a:stretch>
            <a:fillRect/>
          </a:stretch>
        </p:blipFill>
        <p:spPr>
          <a:xfrm>
            <a:off x="215444" y="5679014"/>
            <a:ext cx="10278891" cy="1757307"/>
          </a:xfrm>
          <a:prstGeom prst="rect">
            <a:avLst/>
          </a:prstGeom>
        </p:spPr>
      </p:pic>
      <p:sp>
        <p:nvSpPr>
          <p:cNvPr id="6" name="TextBox 5">
            <a:extLst>
              <a:ext uri="{FF2B5EF4-FFF2-40B4-BE49-F238E27FC236}">
                <a16:creationId xmlns:a16="http://schemas.microsoft.com/office/drawing/2014/main" id="{A06A6848-7D9A-BC80-B07D-5318174F110D}"/>
              </a:ext>
            </a:extLst>
          </p:cNvPr>
          <p:cNvSpPr txBox="1"/>
          <p:nvPr/>
        </p:nvSpPr>
        <p:spPr>
          <a:xfrm>
            <a:off x="215443" y="2450811"/>
            <a:ext cx="10176351" cy="3077766"/>
          </a:xfrm>
          <a:prstGeom prst="rect">
            <a:avLst/>
          </a:prstGeom>
          <a:noFill/>
        </p:spPr>
        <p:txBody>
          <a:bodyPr wrap="square" rtlCol="0">
            <a:spAutoFit/>
          </a:bodyPr>
          <a:lstStyle/>
          <a:p>
            <a:r>
              <a:rPr lang="en-GB" sz="1400" b="1" dirty="0"/>
              <a:t>Background</a:t>
            </a:r>
          </a:p>
          <a:p>
            <a:r>
              <a:rPr lang="en-GB" sz="1200" dirty="0"/>
              <a:t>Over the last 4 years, urgent and emergency services have been through the most testing time in NHS history with a perfect storm of pressures impacting the whole health and care system but causing the most visible problems at the front door.</a:t>
            </a:r>
          </a:p>
          <a:p>
            <a:endParaRPr lang="en-GB" sz="1200" dirty="0"/>
          </a:p>
          <a:p>
            <a:r>
              <a:rPr lang="en-GB" sz="1200" dirty="0"/>
              <a:t>Despite best efforts, problems discharging patients to the most appropriate care settings, alongside the demands of flu and COVID peaking together, has seen hospital occupancy reach record levels. This means patient ‘flow’ through hospitals has been slower.</a:t>
            </a:r>
          </a:p>
          <a:p>
            <a:endParaRPr lang="en-GB" sz="1200" dirty="0"/>
          </a:p>
          <a:p>
            <a:r>
              <a:rPr lang="en-GB" sz="1200" dirty="0"/>
              <a:t>As a result, patients have had to spend longer in Emergency Departments and waiting longer for ambulances. Hospitals are fuller than pre-pandemic, with 19 out of 20 beds occupied; up to 14,000 beds are occupied by someone who is clinically ready to leave; and the number of the most serious ambulance call-outs has been at times up by one third on pre-pandemic levels </a:t>
            </a:r>
            <a:r>
              <a:rPr lang="en-GB" sz="1200" i="1" dirty="0"/>
              <a:t>(NHS England, 2023) </a:t>
            </a:r>
          </a:p>
          <a:p>
            <a:endParaRPr lang="en-GB" sz="1200" i="1" dirty="0"/>
          </a:p>
          <a:p>
            <a:r>
              <a:rPr lang="en-GB" sz="1200" dirty="0"/>
              <a:t>To support this, the delivery plan for recovering urgent and emergency care services (published in January 2023) set out a number of ambitions. One of which being;</a:t>
            </a:r>
          </a:p>
          <a:p>
            <a:endParaRPr lang="en-GB" sz="1200" dirty="0"/>
          </a:p>
          <a:p>
            <a:pPr marL="171450" indent="-171450">
              <a:buFont typeface="Arial" panose="020B0604020202020204" pitchFamily="34" charset="0"/>
              <a:buChar char="•"/>
            </a:pPr>
            <a:r>
              <a:rPr lang="en-GB" sz="1200" dirty="0"/>
              <a:t>Patients being seen more quickly in emergency departments: with the ambition to improve to 76% of patients being admitted, transferred or discharged within four hours by March 2024, with further improvement in 2024/25.</a:t>
            </a:r>
          </a:p>
        </p:txBody>
      </p:sp>
      <p:sp>
        <p:nvSpPr>
          <p:cNvPr id="7" name="TextBox 6">
            <a:extLst>
              <a:ext uri="{FF2B5EF4-FFF2-40B4-BE49-F238E27FC236}">
                <a16:creationId xmlns:a16="http://schemas.microsoft.com/office/drawing/2014/main" id="{FA18BD45-9F88-2A49-917E-7B0B8BC3F81A}"/>
              </a:ext>
            </a:extLst>
          </p:cNvPr>
          <p:cNvSpPr txBox="1"/>
          <p:nvPr/>
        </p:nvSpPr>
        <p:spPr>
          <a:xfrm>
            <a:off x="215444" y="7683030"/>
            <a:ext cx="5459304" cy="6340197"/>
          </a:xfrm>
          <a:prstGeom prst="rect">
            <a:avLst/>
          </a:prstGeom>
          <a:noFill/>
        </p:spPr>
        <p:txBody>
          <a:bodyPr wrap="square" rtlCol="0">
            <a:spAutoFit/>
          </a:bodyPr>
          <a:lstStyle/>
          <a:p>
            <a:r>
              <a:rPr lang="en-GB" sz="1400" b="1" dirty="0"/>
              <a:t>Project Aim</a:t>
            </a:r>
          </a:p>
          <a:p>
            <a:pPr marL="285750" indent="-285750">
              <a:buFont typeface="Arial" panose="020B0604020202020204" pitchFamily="34" charset="0"/>
              <a:buChar char="•"/>
            </a:pPr>
            <a:r>
              <a:rPr lang="en-GB" sz="1200" i="1" dirty="0"/>
              <a:t>To consistently maintain the national target of 76% of patients being admitted, transferred, or discharged within four hours.</a:t>
            </a:r>
          </a:p>
          <a:p>
            <a:pPr marL="285750" indent="-285750">
              <a:buFont typeface="Arial" panose="020B0604020202020204" pitchFamily="34" charset="0"/>
              <a:buChar char="•"/>
            </a:pPr>
            <a:endParaRPr lang="en-GB" sz="1200" dirty="0"/>
          </a:p>
          <a:p>
            <a:r>
              <a:rPr lang="en-GB" sz="1400" b="1" dirty="0"/>
              <a:t>What did we do?</a:t>
            </a:r>
          </a:p>
          <a:p>
            <a:pPr marL="285750" indent="-285750">
              <a:buFont typeface="Arial" panose="020B0604020202020204" pitchFamily="34" charset="0"/>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Clinical audit - </a:t>
            </a:r>
            <a:r>
              <a:rPr lang="en-GB" sz="1200" dirty="0">
                <a:effectLst/>
                <a:latin typeface="Calibri" panose="020F0502020204030204" pitchFamily="34" charset="0"/>
                <a:ea typeface="Calibri" panose="020F0502020204030204" pitchFamily="34" charset="0"/>
                <a:cs typeface="Times New Roman" panose="02020603050405020304" pitchFamily="18" charset="0"/>
              </a:rPr>
              <a:t>t</a:t>
            </a:r>
            <a:r>
              <a:rPr lang="en-GB" sz="1200" dirty="0">
                <a:latin typeface="Calibri" panose="020F0502020204030204" pitchFamily="34" charset="0"/>
                <a:ea typeface="Calibri" panose="020F0502020204030204" pitchFamily="34" charset="0"/>
                <a:cs typeface="Times New Roman" panose="02020603050405020304" pitchFamily="18" charset="0"/>
              </a:rPr>
              <a:t>he team undertook clinical audits to identify specific barriers and delays in patient journeys and developed an action plan to mitigate them.</a:t>
            </a:r>
          </a:p>
          <a:p>
            <a:pPr lvl="1"/>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Housekeeping of IT systems – </a:t>
            </a:r>
            <a:r>
              <a:rPr lang="en-GB" sz="1200" dirty="0">
                <a:effectLst/>
                <a:latin typeface="Calibri" panose="020F0502020204030204" pitchFamily="34" charset="0"/>
                <a:ea typeface="Calibri" panose="020F0502020204030204" pitchFamily="34" charset="0"/>
                <a:cs typeface="Times New Roman" panose="02020603050405020304" pitchFamily="18" charset="0"/>
              </a:rPr>
              <a:t>Administrative validation of breaches occurs on a daily basis which helped to identified technical issues that prevents clinicians discharging patients in a timely fashion</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lvl="1"/>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Trainin</a:t>
            </a:r>
            <a:r>
              <a:rPr lang="en-GB" sz="1200" b="1" dirty="0">
                <a:latin typeface="Calibri" panose="020F0502020204030204" pitchFamily="34" charset="0"/>
                <a:ea typeface="Calibri" panose="020F0502020204030204" pitchFamily="34" charset="0"/>
                <a:cs typeface="Times New Roman" panose="02020603050405020304" pitchFamily="18" charset="0"/>
              </a:rPr>
              <a:t>g of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SDEC team in triage process  - </a:t>
            </a:r>
            <a:r>
              <a:rPr lang="en-GB" sz="1200" dirty="0">
                <a:effectLst/>
                <a:latin typeface="Calibri" panose="020F0502020204030204" pitchFamily="34" charset="0"/>
                <a:ea typeface="Calibri" panose="020F0502020204030204" pitchFamily="34" charset="0"/>
                <a:cs typeface="Times New Roman" panose="02020603050405020304" pitchFamily="18" charset="0"/>
              </a:rPr>
              <a:t>Therefore patients can be redirected to SDEC prior to triage reducing time in department and overcrowding of ED triage queue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b="1" dirty="0">
                <a:latin typeface="Calibri" panose="020F0502020204030204" pitchFamily="34" charset="0"/>
                <a:cs typeface="Times New Roman" panose="02020603050405020304" pitchFamily="18" charset="0"/>
              </a:rPr>
              <a:t>Implementing a front triage escalation process </a:t>
            </a:r>
            <a:r>
              <a:rPr lang="en-GB" sz="1200" dirty="0">
                <a:latin typeface="Calibri" panose="020F0502020204030204" pitchFamily="34" charset="0"/>
                <a:cs typeface="Times New Roman" panose="02020603050405020304" pitchFamily="18" charset="0"/>
              </a:rPr>
              <a:t>meaning that at peak times in activity – particularly walk-in, staff resource can be redeployed to mitigate triage queues.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lvl="1"/>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Rapid Assessment and Treatment (RAT) in ED</a:t>
            </a:r>
            <a:r>
              <a:rPr lang="en-GB" sz="1200" dirty="0">
                <a:effectLst/>
                <a:latin typeface="Calibri" panose="020F0502020204030204" pitchFamily="34" charset="0"/>
                <a:ea typeface="Calibri" panose="020F0502020204030204" pitchFamily="34" charset="0"/>
                <a:cs typeface="Times New Roman" panose="02020603050405020304" pitchFamily="18" charset="0"/>
              </a:rPr>
              <a:t> - </a:t>
            </a:r>
            <a:r>
              <a:rPr lang="en-GB" sz="1200" dirty="0">
                <a:solidFill>
                  <a:srgbClr val="111111"/>
                </a:solidFill>
                <a:latin typeface="Calibri" panose="020F0502020204030204" pitchFamily="34" charset="0"/>
                <a:ea typeface="Calibri" panose="020F0502020204030204" pitchFamily="34" charset="0"/>
                <a:cs typeface="Times New Roman" panose="02020603050405020304" pitchFamily="18" charset="0"/>
              </a:rPr>
              <a:t>r</a:t>
            </a:r>
            <a:r>
              <a:rPr lang="en-GB" sz="1200" dirty="0">
                <a:solidFill>
                  <a:srgbClr val="111111"/>
                </a:solidFill>
                <a:effectLst/>
              </a:rPr>
              <a:t>apid assessment and treatment is the initiation of investigations and treatment as determined by a team including senior decision-makers</a:t>
            </a:r>
            <a:endParaRPr lang="en-GB" sz="1200" b="1" dirty="0">
              <a:solidFill>
                <a:srgbClr val="111111"/>
              </a:solidFill>
              <a:effectLst/>
            </a:endParaRPr>
          </a:p>
          <a:p>
            <a:pPr marL="742950" lvl="1" indent="-285750">
              <a:buFont typeface="Arial" panose="020B0604020202020204" pitchFamily="34" charset="0"/>
              <a:buChar char="•"/>
            </a:pPr>
            <a:endParaRPr lang="en-GB" sz="1200" b="1" i="0" dirty="0">
              <a:solidFill>
                <a:srgbClr val="111111"/>
              </a:solidFill>
              <a:effectLst/>
            </a:endParaRPr>
          </a:p>
          <a:p>
            <a:pPr marL="285750" indent="-285750">
              <a:buFont typeface="Arial" panose="020B0604020202020204" pitchFamily="34" charset="0"/>
              <a:buChar char="•"/>
            </a:pPr>
            <a:r>
              <a:rPr lang="en-GB" sz="1200" b="1" dirty="0">
                <a:effectLst/>
                <a:ea typeface="Calibri" panose="020F0502020204030204" pitchFamily="34" charset="0"/>
                <a:cs typeface="Times New Roman" panose="02020603050405020304" pitchFamily="18" charset="0"/>
              </a:rPr>
              <a:t>The Push model creating ED capacity -</a:t>
            </a:r>
            <a:r>
              <a:rPr lang="en-GB" sz="1200" dirty="0">
                <a:effectLst/>
                <a:ea typeface="Calibri" panose="020F0502020204030204" pitchFamily="34" charset="0"/>
                <a:cs typeface="Times New Roman" panose="02020603050405020304" pitchFamily="18" charset="0"/>
              </a:rPr>
              <a:t> t</a:t>
            </a:r>
            <a:r>
              <a:rPr lang="en-GB" sz="1200" dirty="0">
                <a:ea typeface="Calibri" panose="020F0502020204030204" pitchFamily="34" charset="0"/>
                <a:cs typeface="Times New Roman" panose="02020603050405020304" pitchFamily="18" charset="0"/>
              </a:rPr>
              <a:t>he Push Model continues to be fully operational across Medicine, whereby patients are moved directly to a base ward from either ED or AMU at set times to create much needed capacity. This has resulted in ambulance handover times being much lower than those prior to the implementation of the model.</a:t>
            </a:r>
          </a:p>
          <a:p>
            <a:pPr lvl="1"/>
            <a:endParaRPr lang="en-GB" sz="1200" dirty="0">
              <a:effectLst/>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endParaRPr lang="en-GB" sz="1200"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12" name="TextBox 11">
            <a:extLst>
              <a:ext uri="{FF2B5EF4-FFF2-40B4-BE49-F238E27FC236}">
                <a16:creationId xmlns:a16="http://schemas.microsoft.com/office/drawing/2014/main" id="{510652AE-79CC-B1F2-B1E1-03548C5EE257}"/>
              </a:ext>
            </a:extLst>
          </p:cNvPr>
          <p:cNvSpPr txBox="1"/>
          <p:nvPr/>
        </p:nvSpPr>
        <p:spPr>
          <a:xfrm>
            <a:off x="5674747" y="7739857"/>
            <a:ext cx="4959206" cy="2185214"/>
          </a:xfrm>
          <a:prstGeom prst="rect">
            <a:avLst/>
          </a:prstGeom>
          <a:noFill/>
        </p:spPr>
        <p:txBody>
          <a:bodyPr wrap="square">
            <a:spAutoFit/>
          </a:bodyPr>
          <a:lstStyle/>
          <a:p>
            <a:pPr marL="285750" indent="-285750">
              <a:buFont typeface="Arial" panose="020B0604020202020204" pitchFamily="34" charset="0"/>
              <a:buChar char="•"/>
            </a:pPr>
            <a:r>
              <a:rPr lang="en-GB" sz="1200" b="1" dirty="0">
                <a:effectLst/>
                <a:ea typeface="Calibri" panose="020F0502020204030204" pitchFamily="34" charset="0"/>
                <a:cs typeface="Times New Roman" panose="02020603050405020304" pitchFamily="18" charset="0"/>
              </a:rPr>
              <a:t>ARC - </a:t>
            </a:r>
            <a:r>
              <a:rPr lang="en-GB" sz="1200" dirty="0">
                <a:effectLst/>
                <a:ea typeface="Calibri" panose="020F0502020204030204" pitchFamily="34" charset="0"/>
                <a:cs typeface="Times New Roman" panose="02020603050405020304" pitchFamily="18" charset="0"/>
              </a:rPr>
              <a:t>t</a:t>
            </a:r>
            <a:r>
              <a:rPr lang="en-GB" sz="1200" dirty="0">
                <a:ea typeface="Calibri" panose="020F0502020204030204" pitchFamily="34" charset="0"/>
                <a:cs typeface="Times New Roman" panose="02020603050405020304" pitchFamily="18" charset="0"/>
              </a:rPr>
              <a:t>he Ambulance Receiving Centre, continues to act as additional ambulance offload capacity to reduce the number of over hour ambulance delays and support with patient flow overall</a:t>
            </a:r>
          </a:p>
          <a:p>
            <a:pPr marL="742950" lvl="1" indent="-285750">
              <a:buFont typeface="Arial" panose="020B0604020202020204" pitchFamily="34" charset="0"/>
              <a:buChar char="•"/>
            </a:pPr>
            <a:endParaRPr lang="en-GB" sz="1200"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b="1" dirty="0">
                <a:latin typeface="Calibri" panose="020F0502020204030204" pitchFamily="34" charset="0"/>
                <a:cs typeface="Times New Roman" panose="02020603050405020304" pitchFamily="18" charset="0"/>
              </a:rPr>
              <a:t>More collaborative working between ED/SDEC/UTC – </a:t>
            </a:r>
            <a:r>
              <a:rPr lang="en-GB" sz="1200" dirty="0">
                <a:latin typeface="Calibri" panose="020F0502020204030204" pitchFamily="34" charset="0"/>
                <a:cs typeface="Times New Roman" panose="02020603050405020304" pitchFamily="18" charset="0"/>
              </a:rPr>
              <a:t>ensuring patients are seen by the most appropriate and effective service first time. </a:t>
            </a:r>
          </a:p>
          <a:p>
            <a:pPr marL="285750" indent="-285750">
              <a:buFont typeface="Arial" panose="020B0604020202020204" pitchFamily="34" charset="0"/>
              <a:buChar char="•"/>
            </a:pPr>
            <a:endParaRPr lang="en-GB" sz="1200" dirty="0">
              <a:highlight>
                <a:srgbClr val="FFFF00"/>
              </a:highlight>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200" dirty="0">
              <a:highlight>
                <a:srgbClr val="FFFF00"/>
              </a:highlight>
              <a:latin typeface="Calibri" panose="020F0502020204030204" pitchFamily="34" charset="0"/>
              <a:cs typeface="Times New Roman" panose="02020603050405020304" pitchFamily="18" charset="0"/>
            </a:endParaRPr>
          </a:p>
          <a:p>
            <a:r>
              <a:rPr lang="en-GB" sz="1400" b="1" dirty="0">
                <a:latin typeface="Calibri" panose="020F0502020204030204" pitchFamily="34" charset="0"/>
                <a:cs typeface="Times New Roman" panose="02020603050405020304" pitchFamily="18" charset="0"/>
              </a:rPr>
              <a:t>What was the outcome?</a:t>
            </a:r>
          </a:p>
          <a:p>
            <a:r>
              <a:rPr lang="en-GB" sz="1200" dirty="0">
                <a:latin typeface="Calibri" panose="020F0502020204030204" pitchFamily="34" charset="0"/>
                <a:cs typeface="Times New Roman" panose="02020603050405020304" pitchFamily="18" charset="0"/>
              </a:rPr>
              <a:t>The Trust is currently one of around twenty organisations within England routinely meeting the 76% 4-hour performance target</a:t>
            </a:r>
            <a:r>
              <a:rPr lang="en-GB" sz="1400" dirty="0">
                <a:latin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8D0C2A27-A13E-40F0-8CF2-BF582AEAD246}"/>
</file>

<file path=customXml/itemProps2.xml><?xml version="1.0" encoding="utf-8"?>
<ds:datastoreItem xmlns:ds="http://schemas.openxmlformats.org/officeDocument/2006/customXml" ds:itemID="{2614D48B-2B6C-4BCB-A72E-AAFE3997BAAD}"/>
</file>

<file path=customXml/itemProps3.xml><?xml version="1.0" encoding="utf-8"?>
<ds:datastoreItem xmlns:ds="http://schemas.openxmlformats.org/officeDocument/2006/customXml" ds:itemID="{AE3FE312-1EE0-4356-A50A-0A48FD035134}"/>
</file>

<file path=docProps/app.xml><?xml version="1.0" encoding="utf-8"?>
<Properties xmlns="http://schemas.openxmlformats.org/officeDocument/2006/extended-properties" xmlns:vt="http://schemas.openxmlformats.org/officeDocument/2006/docPropsVTypes">
  <Template>Office Theme</Template>
  <TotalTime>281</TotalTime>
  <Words>567</Words>
  <Application>Microsoft Office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KIDD, Gwyneth (THE ROYAL WOLVERHAMPTON NHS TRUST)</cp:lastModifiedBy>
  <cp:revision>36</cp:revision>
  <dcterms:created xsi:type="dcterms:W3CDTF">2020-12-07T15:24:36Z</dcterms:created>
  <dcterms:modified xsi:type="dcterms:W3CDTF">2024-06-26T14:23:32Z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