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AE6BE-5980-A8B2-2A91-2DF4D96293E7}" v="14" dt="2024-06-16T18:34:25.095"/>
    <p1510:client id="{3C09A0D9-A6D4-7C0D-A16E-8A4745E1CC65}" v="4" dt="2024-06-16T18:41:47.679"/>
    <p1510:client id="{46894156-B3FA-F14B-B8BC-EB7548819B8C}" v="1" dt="2024-06-17T06:46:34"/>
    <p1510:client id="{8131B826-2A3B-210E-80ED-F9690FF43A08}" v="6105" dt="2024-06-16T17:53:49.010"/>
    <p1510:client id="{A4CEEE25-5076-D43B-14D0-46D8064B9194}" v="2" dt="2024-06-17T07:57:10.880"/>
    <p1510:client id="{A885D4E2-C2DB-DD84-7BB7-E0B6C61C9A40}" v="1" dt="2024-06-16T17:55:54.551"/>
    <p1510:client id="{E143F71E-6398-454F-8E10-5051ABCEB1DF}" v="15" dt="2024-06-16T18:35:33.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424"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SORT score 1-5%</c:v>
                </c:pt>
              </c:strCache>
            </c:strRef>
          </c:tx>
          <c:explosion val="1"/>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E5F-4A21-BBEC-0D6919AF16C0}"/>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0E5F-4A21-BBEC-0D6919AF16C0}"/>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Developed complication</c:v>
                </c:pt>
                <c:pt idx="1">
                  <c:v>No complication</c:v>
                </c:pt>
              </c:strCache>
            </c:strRef>
          </c:cat>
          <c:val>
            <c:numRef>
              <c:f>Sheet1!$B$2:$B$3</c:f>
              <c:numCache>
                <c:formatCode>General</c:formatCode>
                <c:ptCount val="2"/>
                <c:pt idx="0">
                  <c:v>14</c:v>
                </c:pt>
                <c:pt idx="1">
                  <c:v>22</c:v>
                </c:pt>
              </c:numCache>
            </c:numRef>
          </c:val>
          <c:extLst>
            <c:ext xmlns:c16="http://schemas.microsoft.com/office/drawing/2014/chart" uri="{C3380CC4-5D6E-409C-BE32-E72D297353CC}">
              <c16:uniqueId val="{00000000-2665-A145-AD26-E9BCF2ED11F5}"/>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6/17/2024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17/06/2024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17/06/2024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17/06/2024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17/06/2024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17/06/2024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17/06/2024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5311" y="548967"/>
            <a:ext cx="6563066" cy="523220"/>
          </a:xfrm>
          <a:prstGeom prst="rect">
            <a:avLst/>
          </a:prstGeom>
          <a:noFill/>
        </p:spPr>
        <p:txBody>
          <a:bodyPr wrap="square" lIns="91440" tIns="45720" rIns="91440" bIns="45720" rtlCol="0" anchor="t">
            <a:spAutoFit/>
          </a:bodyPr>
          <a:lstStyle/>
          <a:p>
            <a:r>
              <a:rPr lang="en-US" sz="2800" b="1">
                <a:solidFill>
                  <a:schemeClr val="bg1"/>
                </a:solidFill>
                <a:latin typeface="Arial"/>
                <a:cs typeface="Arial"/>
              </a:rPr>
              <a:t>Perioperative care unit</a:t>
            </a:r>
            <a:endParaRPr lang="en-US" sz="2800" b="1">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58AD6FE-F3F4-8946-838E-E4A51B087E8E}"/>
              </a:ext>
            </a:extLst>
          </p:cNvPr>
          <p:cNvSpPr txBox="1"/>
          <p:nvPr/>
        </p:nvSpPr>
        <p:spPr>
          <a:xfrm>
            <a:off x="4755" y="1072188"/>
            <a:ext cx="8126515" cy="1200329"/>
          </a:xfrm>
          <a:prstGeom prst="rect">
            <a:avLst/>
          </a:prstGeom>
          <a:noFill/>
        </p:spPr>
        <p:txBody>
          <a:bodyPr wrap="square" lIns="91440" tIns="45720" rIns="91440" bIns="45720" rtlCol="0" anchor="t">
            <a:spAutoFit/>
          </a:bodyPr>
          <a:lstStyle/>
          <a:p>
            <a:r>
              <a:rPr lang="en-US" sz="2400" b="1" dirty="0">
                <a:solidFill>
                  <a:schemeClr val="bg1"/>
                </a:solidFill>
                <a:latin typeface="Arial"/>
                <a:cs typeface="Arial"/>
              </a:rPr>
              <a:t>Dr Angeline Lee, FY2, Dr </a:t>
            </a:r>
            <a:r>
              <a:rPr lang="en-US" sz="2400" b="1" dirty="0" err="1">
                <a:solidFill>
                  <a:schemeClr val="bg1"/>
                </a:solidFill>
                <a:latin typeface="Arial"/>
                <a:cs typeface="Arial"/>
              </a:rPr>
              <a:t>Veena</a:t>
            </a:r>
            <a:r>
              <a:rPr lang="en-US" sz="2400" b="1" dirty="0">
                <a:solidFill>
                  <a:schemeClr val="bg1"/>
                </a:solidFill>
                <a:latin typeface="Arial"/>
                <a:cs typeface="Arial"/>
              </a:rPr>
              <a:t> </a:t>
            </a:r>
            <a:r>
              <a:rPr lang="en-US" sz="2400" b="1" dirty="0" err="1">
                <a:solidFill>
                  <a:schemeClr val="bg1"/>
                </a:solidFill>
                <a:latin typeface="Arial"/>
                <a:cs typeface="Arial"/>
              </a:rPr>
              <a:t>Jayaramu</a:t>
            </a:r>
            <a:r>
              <a:rPr lang="en-US" sz="2400" b="1" dirty="0">
                <a:solidFill>
                  <a:schemeClr val="bg1"/>
                </a:solidFill>
                <a:latin typeface="Arial"/>
                <a:cs typeface="Arial"/>
              </a:rPr>
              <a:t>, clinical attache, Dr Tom Antony, clinical attache</a:t>
            </a:r>
            <a:r>
              <a:rPr lang="en-GB" sz="2400" b="1" dirty="0">
                <a:solidFill>
                  <a:schemeClr val="bg1"/>
                </a:solidFill>
                <a:latin typeface="Arial"/>
                <a:cs typeface="Arial"/>
              </a:rPr>
              <a:t>, </a:t>
            </a:r>
          </a:p>
          <a:p>
            <a:r>
              <a:rPr lang="en-GB" sz="2400" b="1" dirty="0">
                <a:solidFill>
                  <a:schemeClr val="bg1"/>
                </a:solidFill>
                <a:latin typeface="Arial"/>
                <a:cs typeface="Arial"/>
              </a:rPr>
              <a:t>Mr Tayyab, consultant</a:t>
            </a:r>
            <a:endParaRPr lang="en-US" sz="2400" b="1"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221931"/>
            <a:ext cx="4821351" cy="523220"/>
          </a:xfrm>
          <a:prstGeom prst="rect">
            <a:avLst/>
          </a:prstGeom>
          <a:noFill/>
        </p:spPr>
        <p:txBody>
          <a:bodyPr wrap="square" lIns="91440" tIns="45720" rIns="91440" bIns="45720" rtlCol="0" anchor="t">
            <a:spAutoFit/>
          </a:bodyPr>
          <a:lstStyle/>
          <a:p>
            <a:r>
              <a:rPr lang="en-US" sz="2800" b="1">
                <a:solidFill>
                  <a:schemeClr val="bg1"/>
                </a:solidFill>
                <a:latin typeface="Arial"/>
                <a:cs typeface="Arial"/>
              </a:rPr>
              <a:t>Surgical department </a:t>
            </a:r>
            <a:endParaRPr lang="en-US" sz="2800" b="1">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0221009E-D3EA-EDFE-40A4-FCD65B828EFF}"/>
              </a:ext>
            </a:extLst>
          </p:cNvPr>
          <p:cNvSpPr txBox="1"/>
          <p:nvPr/>
        </p:nvSpPr>
        <p:spPr>
          <a:xfrm>
            <a:off x="229620" y="13695535"/>
            <a:ext cx="5430951" cy="1323439"/>
          </a:xfrm>
          <a:prstGeom prst="rect">
            <a:avLst/>
          </a:prstGeom>
          <a:noFill/>
        </p:spPr>
        <p:txBody>
          <a:bodyPr wrap="square" lIns="91440" tIns="45720" rIns="91440" bIns="45720" rtlCol="0" anchor="t">
            <a:spAutoFit/>
          </a:bodyPr>
          <a:lstStyle/>
          <a:p>
            <a:r>
              <a:rPr lang="en-US" sz="1600">
                <a:solidFill>
                  <a:schemeClr val="bg1"/>
                </a:solidFill>
                <a:latin typeface="Arial"/>
                <a:cs typeface="Arial"/>
              </a:rPr>
              <a:t>The implementation of a dedicated perioperative care unit is essential for optimizing surgical outcomes and enhancing patient satisfaction. A perioperative care unit addressed critical need for comprehensive patient-centered care by fostering multidisciplinary approach. </a:t>
            </a:r>
          </a:p>
        </p:txBody>
      </p:sp>
      <p:sp>
        <p:nvSpPr>
          <p:cNvPr id="2" name="TextBox 1">
            <a:extLst>
              <a:ext uri="{FF2B5EF4-FFF2-40B4-BE49-F238E27FC236}">
                <a16:creationId xmlns:a16="http://schemas.microsoft.com/office/drawing/2014/main" id="{7879CB57-B1F5-7F2B-9995-C93EDF851F0A}"/>
              </a:ext>
            </a:extLst>
          </p:cNvPr>
          <p:cNvSpPr txBox="1"/>
          <p:nvPr/>
        </p:nvSpPr>
        <p:spPr>
          <a:xfrm>
            <a:off x="102523" y="2303338"/>
            <a:ext cx="10387617" cy="111722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Abstract</a:t>
            </a:r>
          </a:p>
          <a:p>
            <a:endParaRPr lang="en-US" b="1">
              <a:cs typeface="Calibri"/>
            </a:endParaRPr>
          </a:p>
          <a:p>
            <a:r>
              <a:rPr lang="en-US" b="1">
                <a:cs typeface="Calibri"/>
              </a:rPr>
              <a:t>Introduction</a:t>
            </a:r>
            <a:endParaRPr lang="en-US"/>
          </a:p>
          <a:p>
            <a:r>
              <a:rPr lang="en-US">
                <a:cs typeface="Calibri"/>
              </a:rPr>
              <a:t>Perioperative complications remain a significant challenge despite advances in surgical techniques. </a:t>
            </a:r>
            <a:r>
              <a:rPr lang="en-US">
                <a:ea typeface="+mn-lt"/>
                <a:cs typeface="+mn-lt"/>
              </a:rPr>
              <a:t>One of the most crucial factors to improve surgical outcomes and patient satisfaction can be achieved by optimizing perioperative care. Centre for peri-operative care (CPOC) is a UK-based multidisciplinary initiative aimed to improve surgical care by involving various healthcare professionals including surgeons, anesthetists, nurses, physiotherapists, and physicians, to enhance the entire perioperative pathway from decision to undergo surgery through to recovery. CPOC has introduced a surgical patient care model for patient who requires greater care than those in general postoperative wards but does not require intensive care unit interventions by providing enhanced perioperative care unit. </a:t>
            </a:r>
          </a:p>
          <a:p>
            <a:endParaRPr lang="en-US" b="1">
              <a:cs typeface="Calibri"/>
            </a:endParaRPr>
          </a:p>
          <a:p>
            <a:r>
              <a:rPr lang="en-US" b="1">
                <a:cs typeface="Calibri"/>
              </a:rPr>
              <a:t>Objective</a:t>
            </a:r>
            <a:endParaRPr lang="en-US" b="1">
              <a:ea typeface="Calibri"/>
              <a:cs typeface="Calibri"/>
            </a:endParaRPr>
          </a:p>
          <a:p>
            <a:r>
              <a:rPr lang="en-US">
                <a:cs typeface="Calibri"/>
              </a:rPr>
              <a:t>The aim of this study is to introduce enhanced perioperative care unit for patient with SORT score of 1-5% who would not receive adequate care in standard postoperative ward yet does not meet the criteria for intensive care unit. </a:t>
            </a:r>
            <a:endParaRPr lang="en-US">
              <a:ea typeface="Calibri"/>
              <a:cs typeface="Calibri"/>
            </a:endParaRPr>
          </a:p>
          <a:p>
            <a:endParaRPr lang="en-US" b="1">
              <a:cs typeface="Calibri"/>
            </a:endParaRPr>
          </a:p>
          <a:p>
            <a:r>
              <a:rPr lang="en-US" b="1">
                <a:cs typeface="Calibri"/>
              </a:rPr>
              <a:t>Method</a:t>
            </a:r>
            <a:endParaRPr lang="en-US" b="1">
              <a:ea typeface="Calibri"/>
              <a:cs typeface="Calibri"/>
            </a:endParaRPr>
          </a:p>
          <a:p>
            <a:r>
              <a:rPr lang="en-US">
                <a:cs typeface="Calibri"/>
              </a:rPr>
              <a:t>A retrospective cohort study was conducted in Walsall Manor Hospital general postoperative care ward. The study includes 873 patients who undergone elective surgery. SORT score is calculated for 873 patients. Length of hospital stay, hospital readmission within 30 days, and postop complications data are collected for patients with SORT score of 1-5% by reviewing medical notes. </a:t>
            </a:r>
            <a:endParaRPr lang="en-US">
              <a:ea typeface="Calibri"/>
              <a:cs typeface="Calibri"/>
            </a:endParaRPr>
          </a:p>
          <a:p>
            <a:br>
              <a:rPr lang="en-US" b="1">
                <a:cs typeface="Calibri"/>
              </a:rPr>
            </a:br>
            <a:endParaRPr lang="en-US" b="1">
              <a:cs typeface="Calibri"/>
            </a:endParaRPr>
          </a:p>
          <a:p>
            <a:endParaRPr lang="en-US" b="1">
              <a:cs typeface="Calibri"/>
            </a:endParaRPr>
          </a:p>
          <a:p>
            <a:endParaRPr lang="en-US" b="1">
              <a:cs typeface="Calibri"/>
            </a:endParaRPr>
          </a:p>
          <a:p>
            <a:endParaRPr lang="en-US" b="1">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ea typeface="Calibri"/>
              <a:cs typeface="Calibri"/>
            </a:endParaRPr>
          </a:p>
          <a:p>
            <a:endParaRPr lang="en-US" b="1">
              <a:cs typeface="Calibri"/>
            </a:endParaRPr>
          </a:p>
          <a:p>
            <a:r>
              <a:rPr lang="en-US" b="1">
                <a:cs typeface="Calibri"/>
              </a:rPr>
              <a:t>Conclusion</a:t>
            </a:r>
            <a:br>
              <a:rPr lang="en-US" b="1">
                <a:cs typeface="Calibri"/>
              </a:rPr>
            </a:br>
            <a:r>
              <a:rPr lang="en-US">
                <a:cs typeface="Calibri"/>
              </a:rPr>
              <a:t>The data demonstrated high patient numbers of developing post-operation complications with SORT score of 1-5%. These complications can be anticipated, monitored, and managed in enhanced perioperative care unit that would benefit patient's care, outcomes, and satisfactions. This has evidenced the need to develop new innovations to improve and enhance the delivery of perioperative care.  </a:t>
            </a:r>
            <a:endParaRPr lang="en-US">
              <a:ea typeface="Calibri"/>
              <a:cs typeface="Calibri"/>
            </a:endParaRPr>
          </a:p>
          <a:p>
            <a:endParaRPr lang="en-US">
              <a:cs typeface="Calibri"/>
            </a:endParaRPr>
          </a:p>
        </p:txBody>
      </p:sp>
      <p:graphicFrame>
        <p:nvGraphicFramePr>
          <p:cNvPr id="3" name="Chart 2">
            <a:extLst>
              <a:ext uri="{FF2B5EF4-FFF2-40B4-BE49-F238E27FC236}">
                <a16:creationId xmlns:a16="http://schemas.microsoft.com/office/drawing/2014/main" id="{150F02C1-1660-A47C-A372-DCD2EC11C639}"/>
              </a:ext>
            </a:extLst>
          </p:cNvPr>
          <p:cNvGraphicFramePr/>
          <p:nvPr>
            <p:extLst>
              <p:ext uri="{D42A27DB-BD31-4B8C-83A1-F6EECF244321}">
                <p14:modId xmlns:p14="http://schemas.microsoft.com/office/powerpoint/2010/main" val="3474850895"/>
              </p:ext>
            </p:extLst>
          </p:nvPr>
        </p:nvGraphicFramePr>
        <p:xfrm>
          <a:off x="5344066" y="8234448"/>
          <a:ext cx="5139909" cy="345905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5230DC93-F3C6-5CAA-1BDC-CCA337821456}"/>
              </a:ext>
            </a:extLst>
          </p:cNvPr>
          <p:cNvSpPr txBox="1"/>
          <p:nvPr/>
        </p:nvSpPr>
        <p:spPr>
          <a:xfrm>
            <a:off x="102502" y="8394199"/>
            <a:ext cx="4278212" cy="3139321"/>
          </a:xfrm>
          <a:prstGeom prst="rect">
            <a:avLst/>
          </a:prstGeom>
          <a:noFill/>
        </p:spPr>
        <p:txBody>
          <a:bodyPr wrap="square" rtlCol="0">
            <a:spAutoFit/>
          </a:bodyPr>
          <a:lstStyle/>
          <a:p>
            <a:r>
              <a:rPr lang="en-US" b="1" dirty="0">
                <a:cs typeface="Calibri"/>
              </a:rPr>
              <a:t>Results</a:t>
            </a:r>
          </a:p>
          <a:p>
            <a:r>
              <a:rPr lang="en-US" dirty="0">
                <a:cs typeface="Calibri"/>
              </a:rPr>
              <a:t>36 patients have SORT score of 1-5%. 39% of patients developed complications which prolonged patient's length of stay in hospital and readmission to hospital within 30 days. 10 out of 36 patients assessed by nurses were escalated to anesthetic consultants for thorough preoperative assessment and discussion</a:t>
            </a:r>
            <a:r>
              <a:rPr lang="en-GB" dirty="0">
                <a:cs typeface="Calibri"/>
              </a:rPr>
              <a:t> if patient has previous complex surgical history, significant comorbidity or high ASA score</a:t>
            </a:r>
            <a:r>
              <a:rPr lang="en-US" dirty="0">
                <a:cs typeface="Calibri"/>
              </a:rPr>
              <a:t>. </a:t>
            </a:r>
          </a:p>
        </p:txBody>
      </p:sp>
      <p:sp>
        <p:nvSpPr>
          <p:cNvPr id="4" name="TextBox 3">
            <a:extLst>
              <a:ext uri="{FF2B5EF4-FFF2-40B4-BE49-F238E27FC236}">
                <a16:creationId xmlns:a16="http://schemas.microsoft.com/office/drawing/2014/main" id="{E4183D68-830A-4F96-249A-31D305480FB2}"/>
              </a:ext>
            </a:extLst>
          </p:cNvPr>
          <p:cNvSpPr txBox="1"/>
          <p:nvPr/>
        </p:nvSpPr>
        <p:spPr>
          <a:xfrm>
            <a:off x="215444" y="76200"/>
            <a:ext cx="1499056" cy="461665"/>
          </a:xfrm>
          <a:prstGeom prst="rect">
            <a:avLst/>
          </a:prstGeom>
          <a:noFill/>
        </p:spPr>
        <p:txBody>
          <a:bodyPr wrap="square" rtlCol="0">
            <a:spAutoFit/>
          </a:bodyPr>
          <a:lstStyle/>
          <a:p>
            <a:r>
              <a:rPr lang="en-GB" sz="2400" b="1" dirty="0">
                <a:solidFill>
                  <a:schemeClr val="bg1"/>
                </a:solidFill>
              </a:rPr>
              <a:t>A24-101</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4C11C75D-62B1-43E6-A22F-6FF8F1D8F7A3}">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cdef7ab9-3519-4273-a22c-7105e88b5b86"/>
    <ds:schemaRef ds:uri="b1d9df04-9b8d-4886-96c6-6484f0dc8e88"/>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3.xml><?xml version="1.0" encoding="utf-8"?>
<ds:datastoreItem xmlns:ds="http://schemas.openxmlformats.org/officeDocument/2006/customXml" ds:itemID="{6556C1ED-BEF0-484F-A3A6-062BE5F9E8BD}">
  <ds:schemaRefs>
    <ds:schemaRef ds:uri="http://schemas.microsoft.com/office/2006/metadata/properties"/>
    <ds:schemaRef ds:uri="http://www.w3.org/2000/xmlns/"/>
    <ds:schemaRef ds:uri="http://schemas.microsoft.com/sharepoint/v3"/>
    <ds:schemaRef ds:uri="http://www.w3.org/2001/XMLSchema-instance"/>
    <ds:schemaRef ds:uri="b1d9df04-9b8d-4886-96c6-6484f0dc8e88"/>
    <ds:schemaRef ds:uri="cdef7ab9-3519-4273-a22c-7105e88b5b86"/>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4</TotalTime>
  <Words>423</Words>
  <Application>Microsoft Office PowerPoint</Application>
  <PresentationFormat>Custom</PresentationFormat>
  <Paragraphs>31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9</cp:revision>
  <dcterms:created xsi:type="dcterms:W3CDTF">2020-12-07T15:24:36Z</dcterms:created>
  <dcterms:modified xsi:type="dcterms:W3CDTF">2024-06-17T08:18:37Z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