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29"/>
    <p:restoredTop sz="96405"/>
  </p:normalViewPr>
  <p:slideViewPr>
    <p:cSldViewPr snapToGrid="0" snapToObjects="1">
      <p:cViewPr varScale="1">
        <p:scale>
          <a:sx n="51" d="100"/>
          <a:sy n="51" d="100"/>
        </p:scale>
        <p:origin x="24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8865DDA4-0295-4834-9066-779CF46BBADA}"/>
    <pc:docChg chg="modSld">
      <pc:chgData name="BRADLEY, Joyce (WALSALL HEALTHCARE NHS TRUST)" userId="96e82a6e-5013-471e-a9f4-1a2ef9001ce4" providerId="ADAL" clId="{8865DDA4-0295-4834-9066-779CF46BBADA}" dt="2024-09-23T07:32:51.009" v="42" actId="1037"/>
      <pc:docMkLst>
        <pc:docMk/>
      </pc:docMkLst>
      <pc:sldChg chg="modSp mod">
        <pc:chgData name="BRADLEY, Joyce (WALSALL HEALTHCARE NHS TRUST)" userId="96e82a6e-5013-471e-a9f4-1a2ef9001ce4" providerId="ADAL" clId="{8865DDA4-0295-4834-9066-779CF46BBADA}" dt="2024-09-23T07:32:51.009" v="42" actId="1037"/>
        <pc:sldMkLst>
          <pc:docMk/>
          <pc:sldMk cId="1439128987" sldId="256"/>
        </pc:sldMkLst>
        <pc:spChg chg="mod">
          <ac:chgData name="BRADLEY, Joyce (WALSALL HEALTHCARE NHS TRUST)" userId="96e82a6e-5013-471e-a9f4-1a2ef9001ce4" providerId="ADAL" clId="{8865DDA4-0295-4834-9066-779CF46BBADA}" dt="2024-06-19T15:58:59.618" v="21" actId="1036"/>
          <ac:spMkLst>
            <pc:docMk/>
            <pc:sldMk cId="1439128987" sldId="256"/>
            <ac:spMk id="2" creationId="{D068A2C5-60FF-0AFB-DCF7-644EEA0D5B15}"/>
          </ac:spMkLst>
        </pc:spChg>
        <pc:spChg chg="mod">
          <ac:chgData name="BRADLEY, Joyce (WALSALL HEALTHCARE NHS TRUST)" userId="96e82a6e-5013-471e-a9f4-1a2ef9001ce4" providerId="ADAL" clId="{8865DDA4-0295-4834-9066-779CF46BBADA}" dt="2024-06-19T15:58:59.618" v="21" actId="1036"/>
          <ac:spMkLst>
            <pc:docMk/>
            <pc:sldMk cId="1439128987" sldId="256"/>
            <ac:spMk id="3" creationId="{4BF6BBC3-9735-8611-B372-97A18C26020A}"/>
          </ac:spMkLst>
        </pc:spChg>
        <pc:spChg chg="mod">
          <ac:chgData name="BRADLEY, Joyce (WALSALL HEALTHCARE NHS TRUST)" userId="96e82a6e-5013-471e-a9f4-1a2ef9001ce4" providerId="ADAL" clId="{8865DDA4-0295-4834-9066-779CF46BBADA}" dt="2024-09-23T07:32:51.009" v="42" actId="1037"/>
          <ac:spMkLst>
            <pc:docMk/>
            <pc:sldMk cId="1439128987" sldId="256"/>
            <ac:spMk id="10" creationId="{B58AD6FE-F3F4-8946-838E-E4A51B087E8E}"/>
          </ac:spMkLst>
        </pc:spChg>
        <pc:spChg chg="mod">
          <ac:chgData name="BRADLEY, Joyce (WALSALL HEALTHCARE NHS TRUST)" userId="96e82a6e-5013-471e-a9f4-1a2ef9001ce4" providerId="ADAL" clId="{8865DDA4-0295-4834-9066-779CF46BBADA}" dt="2024-06-19T15:59:46.098" v="29" actId="1035"/>
          <ac:spMkLst>
            <pc:docMk/>
            <pc:sldMk cId="1439128987" sldId="256"/>
            <ac:spMk id="13" creationId="{DFA5779B-8C15-7AED-DB9E-49970FE5C1D4}"/>
          </ac:spMkLst>
        </pc:spChg>
        <pc:spChg chg="mod">
          <ac:chgData name="BRADLEY, Joyce (WALSALL HEALTHCARE NHS TRUST)" userId="96e82a6e-5013-471e-a9f4-1a2ef9001ce4" providerId="ADAL" clId="{8865DDA4-0295-4834-9066-779CF46BBADA}" dt="2024-06-19T15:59:46.098" v="29" actId="1035"/>
          <ac:spMkLst>
            <pc:docMk/>
            <pc:sldMk cId="1439128987" sldId="256"/>
            <ac:spMk id="17" creationId="{6EF04D16-4E58-AC4E-F92A-B3018D678EC0}"/>
          </ac:spMkLst>
        </pc:spChg>
        <pc:spChg chg="mod">
          <ac:chgData name="BRADLEY, Joyce (WALSALL HEALTHCARE NHS TRUST)" userId="96e82a6e-5013-471e-a9f4-1a2ef9001ce4" providerId="ADAL" clId="{8865DDA4-0295-4834-9066-779CF46BBADA}" dt="2024-06-19T15:59:31.298" v="24" actId="1036"/>
          <ac:spMkLst>
            <pc:docMk/>
            <pc:sldMk cId="1439128987" sldId="256"/>
            <ac:spMk id="40" creationId="{C4003466-EC32-AF2D-2683-9755391BECDF}"/>
          </ac:spMkLst>
        </pc:spChg>
        <pc:spChg chg="mod">
          <ac:chgData name="BRADLEY, Joyce (WALSALL HEALTHCARE NHS TRUST)" userId="96e82a6e-5013-471e-a9f4-1a2ef9001ce4" providerId="ADAL" clId="{8865DDA4-0295-4834-9066-779CF46BBADA}" dt="2024-06-19T15:57:44.810" v="14" actId="255"/>
          <ac:spMkLst>
            <pc:docMk/>
            <pc:sldMk cId="1439128987" sldId="256"/>
            <ac:spMk id="52" creationId="{17577F6A-AE6A-364A-943F-A7B35162AE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9/23/2024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23/09/2024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23/09/2024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23/09/2024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23/09/2024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23/09/2024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23/09/2024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23/09/2024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23/09/2024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23/09/2024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23/09/2024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23/09/2024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23/09/2024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229621" y="681115"/>
            <a:ext cx="7292056" cy="954107"/>
          </a:xfrm>
          <a:prstGeom prst="rect">
            <a:avLst/>
          </a:prstGeom>
          <a:noFill/>
        </p:spPr>
        <p:txBody>
          <a:bodyPr wrap="square" rtlCol="0">
            <a:spAutoFit/>
          </a:bodyPr>
          <a:lstStyle/>
          <a:p>
            <a:r>
              <a:rPr lang="en-US" sz="2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Colorectal Surgery Improvement Project</a:t>
            </a:r>
          </a:p>
          <a:p>
            <a:endParaRPr lang="en-US" sz="28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58171" y="1324530"/>
            <a:ext cx="7521677" cy="877163"/>
          </a:xfrm>
          <a:prstGeom prst="rect">
            <a:avLst/>
          </a:prstGeom>
          <a:noFill/>
        </p:spPr>
        <p:txBody>
          <a:bodyPr wrap="square" rtlCol="0">
            <a:spAutoFit/>
          </a:bodyPr>
          <a:lstStyle/>
          <a:p>
            <a:r>
              <a:rPr lang="en-US" sz="1700" b="1" dirty="0">
                <a:solidFill>
                  <a:schemeClr val="bg1"/>
                </a:solidFill>
                <a:latin typeface="Arial" panose="020B0604020202020204" pitchFamily="34" charset="0"/>
                <a:cs typeface="Arial" panose="020B0604020202020204" pitchFamily="34" charset="0"/>
              </a:rPr>
              <a:t>Nifasat Farooqi/</a:t>
            </a:r>
            <a:r>
              <a:rPr lang="en-US" sz="1700" dirty="0" err="1">
                <a:solidFill>
                  <a:schemeClr val="bg1"/>
                </a:solidFill>
                <a:latin typeface="Arial" panose="020B0604020202020204" pitchFamily="34" charset="0"/>
                <a:cs typeface="Arial" panose="020B0604020202020204" pitchFamily="34" charset="0"/>
              </a:rPr>
              <a:t>SpR</a:t>
            </a:r>
            <a:r>
              <a:rPr lang="en-US" sz="1700" dirty="0">
                <a:solidFill>
                  <a:schemeClr val="bg1"/>
                </a:solidFill>
                <a:latin typeface="Arial" panose="020B0604020202020204" pitchFamily="34" charset="0"/>
                <a:cs typeface="Arial" panose="020B0604020202020204" pitchFamily="34" charset="0"/>
              </a:rPr>
              <a:t>,</a:t>
            </a:r>
            <a:r>
              <a:rPr lang="en-US" sz="1700" b="1" dirty="0">
                <a:solidFill>
                  <a:schemeClr val="bg1"/>
                </a:solidFill>
                <a:latin typeface="Arial" panose="020B0604020202020204" pitchFamily="34" charset="0"/>
                <a:cs typeface="Arial" panose="020B0604020202020204" pitchFamily="34" charset="0"/>
              </a:rPr>
              <a:t> Angelina Lee/</a:t>
            </a:r>
            <a:r>
              <a:rPr lang="en-US" sz="1700" dirty="0">
                <a:solidFill>
                  <a:schemeClr val="bg1"/>
                </a:solidFill>
                <a:latin typeface="Arial" panose="020B0604020202020204" pitchFamily="34" charset="0"/>
                <a:cs typeface="Arial" panose="020B0604020202020204" pitchFamily="34" charset="0"/>
              </a:rPr>
              <a:t>F2</a:t>
            </a:r>
            <a:r>
              <a:rPr lang="en-US" sz="1700" b="1" dirty="0">
                <a:solidFill>
                  <a:schemeClr val="bg1"/>
                </a:solidFill>
                <a:latin typeface="Arial" panose="020B0604020202020204" pitchFamily="34" charset="0"/>
                <a:cs typeface="Arial" panose="020B0604020202020204" pitchFamily="34" charset="0"/>
              </a:rPr>
              <a:t>, Tom Anthony, Farhan Javed</a:t>
            </a:r>
            <a:r>
              <a:rPr lang="en-US" sz="1700" dirty="0">
                <a:solidFill>
                  <a:schemeClr val="bg1"/>
                </a:solidFill>
                <a:latin typeface="Arial" panose="020B0604020202020204" pitchFamily="34" charset="0"/>
                <a:cs typeface="Arial" panose="020B0604020202020204" pitchFamily="34" charset="0"/>
              </a:rPr>
              <a:t>/</a:t>
            </a:r>
            <a:r>
              <a:rPr lang="en-US" sz="1700" dirty="0" err="1">
                <a:solidFill>
                  <a:schemeClr val="bg1"/>
                </a:solidFill>
                <a:latin typeface="Arial" panose="020B0604020202020204" pitchFamily="34" charset="0"/>
                <a:cs typeface="Arial" panose="020B0604020202020204" pitchFamily="34" charset="0"/>
              </a:rPr>
              <a:t>Spr</a:t>
            </a:r>
            <a:r>
              <a:rPr lang="en-US" sz="1700" b="1" dirty="0">
                <a:solidFill>
                  <a:schemeClr val="bg1"/>
                </a:solidFill>
                <a:latin typeface="Arial" panose="020B0604020202020204" pitchFamily="34" charset="0"/>
                <a:cs typeface="Arial" panose="020B0604020202020204" pitchFamily="34" charset="0"/>
              </a:rPr>
              <a:t>, Naseem </a:t>
            </a:r>
            <a:r>
              <a:rPr lang="en-US" sz="1700" b="1" dirty="0" err="1">
                <a:solidFill>
                  <a:schemeClr val="bg1"/>
                </a:solidFill>
                <a:latin typeface="Arial" panose="020B0604020202020204" pitchFamily="34" charset="0"/>
                <a:cs typeface="Arial" panose="020B0604020202020204" pitchFamily="34" charset="0"/>
              </a:rPr>
              <a:t>Warraich</a:t>
            </a:r>
            <a:r>
              <a:rPr lang="en-US" sz="1700" b="1" dirty="0">
                <a:solidFill>
                  <a:schemeClr val="bg1"/>
                </a:solidFill>
                <a:latin typeface="Arial" panose="020B0604020202020204" pitchFamily="34" charset="0"/>
                <a:cs typeface="Arial" panose="020B0604020202020204" pitchFamily="34" charset="0"/>
              </a:rPr>
              <a:t>/</a:t>
            </a:r>
            <a:r>
              <a:rPr lang="en-US" sz="1700" dirty="0">
                <a:solidFill>
                  <a:schemeClr val="bg1"/>
                </a:solidFill>
                <a:latin typeface="Arial" panose="020B0604020202020204" pitchFamily="34" charset="0"/>
                <a:cs typeface="Arial" panose="020B0604020202020204" pitchFamily="34" charset="0"/>
              </a:rPr>
              <a:t>Consultant, </a:t>
            </a:r>
            <a:r>
              <a:rPr lang="en-US" sz="1700" b="1" dirty="0">
                <a:solidFill>
                  <a:schemeClr val="bg1"/>
                </a:solidFill>
                <a:latin typeface="Arial" panose="020B0604020202020204" pitchFamily="34" charset="0"/>
                <a:cs typeface="Arial" panose="020B0604020202020204" pitchFamily="34" charset="0"/>
              </a:rPr>
              <a:t>Muhammad Tayyab/ </a:t>
            </a:r>
            <a:r>
              <a:rPr lang="en-US" sz="1700" dirty="0">
                <a:solidFill>
                  <a:schemeClr val="bg1"/>
                </a:solidFill>
                <a:latin typeface="Arial" panose="020B0604020202020204" pitchFamily="34" charset="0"/>
                <a:cs typeface="Arial" panose="020B0604020202020204" pitchFamily="34" charset="0"/>
              </a:rPr>
              <a:t>Consultant, </a:t>
            </a:r>
            <a:r>
              <a:rPr lang="en-US" sz="1700" b="1" dirty="0">
                <a:solidFill>
                  <a:schemeClr val="bg1"/>
                </a:solidFill>
                <a:latin typeface="Arial" panose="020B0604020202020204" pitchFamily="34" charset="0"/>
                <a:cs typeface="Arial" panose="020B0604020202020204" pitchFamily="34" charset="0"/>
              </a:rPr>
              <a:t>Colorectal Team/ Walsall Healthcare NHS Trust</a:t>
            </a:r>
            <a:endParaRPr lang="en-US" sz="1700"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166279" y="2773517"/>
            <a:ext cx="10389417" cy="1246495"/>
          </a:xfrm>
          <a:prstGeom prst="rect">
            <a:avLst/>
          </a:prstGeom>
          <a:noFill/>
        </p:spPr>
        <p:txBody>
          <a:bodyPr wrap="square" rtlCol="0">
            <a:spAutoFit/>
          </a:bodyPr>
          <a:lstStyle/>
          <a:p>
            <a:r>
              <a:rPr lang="en-GB" sz="1500" kern="100" dirty="0">
                <a:solidFill>
                  <a:schemeClr val="tx1"/>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Colorectal services at Walsall were identified to have some poor outcomes as per NBOCA ( National Bowel Cancer Audit). We looked at multiple processes from patient entry / referral from GP to hospital services till their discharge and follow ups. We identified multiple areas which potentially were contributed to these outcomes. Colorectal Improvement Project was launched to rectify the whole process. </a:t>
            </a:r>
            <a:r>
              <a:rPr lang="en-PK"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The aim of this study is to assess the outcomes in colorectal surgery patients after implementing </a:t>
            </a:r>
            <a:r>
              <a:rPr lang="en-GB"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“The Colorectal Improvement Project”.</a:t>
            </a:r>
            <a:endParaRPr lang="en-US" sz="1500"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03099D31-F39A-8C97-2372-22597D55BEA9}"/>
              </a:ext>
            </a:extLst>
          </p:cNvPr>
          <p:cNvSpPr txBox="1"/>
          <p:nvPr/>
        </p:nvSpPr>
        <p:spPr>
          <a:xfrm>
            <a:off x="136116" y="2369231"/>
            <a:ext cx="427049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Background and Objectives</a:t>
            </a:r>
          </a:p>
        </p:txBody>
      </p:sp>
      <p:sp>
        <p:nvSpPr>
          <p:cNvPr id="42" name="TextBox 41">
            <a:extLst>
              <a:ext uri="{FF2B5EF4-FFF2-40B4-BE49-F238E27FC236}">
                <a16:creationId xmlns:a16="http://schemas.microsoft.com/office/drawing/2014/main" id="{A99DA042-3803-6612-7550-6161586B84AF}"/>
              </a:ext>
            </a:extLst>
          </p:cNvPr>
          <p:cNvSpPr txBox="1"/>
          <p:nvPr/>
        </p:nvSpPr>
        <p:spPr>
          <a:xfrm>
            <a:off x="136116" y="4158694"/>
            <a:ext cx="427049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Methods</a:t>
            </a:r>
          </a:p>
        </p:txBody>
      </p:sp>
      <p:sp>
        <p:nvSpPr>
          <p:cNvPr id="52" name="TextBox 51">
            <a:extLst>
              <a:ext uri="{FF2B5EF4-FFF2-40B4-BE49-F238E27FC236}">
                <a16:creationId xmlns:a16="http://schemas.microsoft.com/office/drawing/2014/main" id="{17577F6A-AE6A-364A-943F-A7B35162AEC1}"/>
              </a:ext>
            </a:extLst>
          </p:cNvPr>
          <p:cNvSpPr txBox="1"/>
          <p:nvPr/>
        </p:nvSpPr>
        <p:spPr>
          <a:xfrm>
            <a:off x="166666" y="4538748"/>
            <a:ext cx="4376386" cy="2169825"/>
          </a:xfrm>
          <a:prstGeom prst="rect">
            <a:avLst/>
          </a:prstGeom>
          <a:noFill/>
        </p:spPr>
        <p:txBody>
          <a:bodyPr wrap="square" rtlCol="0">
            <a:spAutoFit/>
          </a:bodyPr>
          <a:lstStyle/>
          <a:p>
            <a:r>
              <a:rPr lang="en-GB"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Multiple QIP projects were started to address the issues with the service. </a:t>
            </a:r>
          </a:p>
          <a:p>
            <a:r>
              <a:rPr lang="en-GB" sz="1500" u="none" kern="100" dirty="0">
                <a:solidFill>
                  <a:srgbClr val="000000"/>
                </a:solidFill>
                <a:highlight>
                  <a:srgbClr val="FFFFFF"/>
                </a:highlight>
                <a:latin typeface="Arial" panose="020B0604020202020204" pitchFamily="34" charset="0"/>
                <a:ea typeface="Calibri" panose="020F0502020204030204" pitchFamily="34" charset="0"/>
                <a:cs typeface="Arial" panose="020B0604020202020204" pitchFamily="34" charset="0"/>
              </a:rPr>
              <a:t>Data was prospectively collected as the processes were being implemented. </a:t>
            </a:r>
          </a:p>
          <a:p>
            <a:endParaRPr lang="en-GB" sz="1500" kern="100" dirty="0">
              <a:solidFill>
                <a:srgbClr val="000000"/>
              </a:solidFill>
              <a:highlight>
                <a:srgbClr val="FFFFFF"/>
              </a:highlight>
              <a:latin typeface="Arial" panose="020B0604020202020204" pitchFamily="34" charset="0"/>
              <a:ea typeface="Calibri" panose="020F0502020204030204" pitchFamily="34" charset="0"/>
              <a:cs typeface="Arial" panose="020B0604020202020204" pitchFamily="34" charset="0"/>
            </a:endParaRPr>
          </a:p>
          <a:p>
            <a:r>
              <a:rPr lang="en-GB" sz="1500" u="none" kern="100" dirty="0">
                <a:solidFill>
                  <a:srgbClr val="000000"/>
                </a:solidFill>
                <a:highlight>
                  <a:srgbClr val="FFFFFF"/>
                </a:highlight>
                <a:latin typeface="Arial" panose="020B0604020202020204" pitchFamily="34" charset="0"/>
                <a:ea typeface="Calibri" panose="020F0502020204030204" pitchFamily="34" charset="0"/>
                <a:cs typeface="Arial" panose="020B0604020202020204" pitchFamily="34" charset="0"/>
              </a:rPr>
              <a:t>Data included all patients with colorectal cancer operated between </a:t>
            </a:r>
            <a:r>
              <a:rPr lang="en-PK"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may 2023 until Mar</a:t>
            </a:r>
            <a:r>
              <a:rPr lang="en-GB" sz="1500" u="none" kern="100" dirty="0" err="1">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ch</a:t>
            </a:r>
            <a:r>
              <a:rPr lang="en-GB"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 </a:t>
            </a:r>
            <a:r>
              <a:rPr lang="en-PK"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2024. We compared our results with NBOCA National average and our previous data. </a:t>
            </a:r>
            <a:r>
              <a:rPr lang="en-GB"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Table</a:t>
            </a:r>
            <a:r>
              <a:rPr lang="en-PK" sz="1500" u="none"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 1.</a:t>
            </a:r>
            <a:endParaRPr lang="en-PK" sz="1500" u="none" kern="100" dirty="0">
              <a:effectLst/>
              <a:highlight>
                <a:srgbClr val="FFFFFF"/>
              </a:highlight>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D068A2C5-60FF-0AFB-DCF7-644EEA0D5B15}"/>
              </a:ext>
            </a:extLst>
          </p:cNvPr>
          <p:cNvSpPr txBox="1"/>
          <p:nvPr/>
        </p:nvSpPr>
        <p:spPr>
          <a:xfrm>
            <a:off x="0" y="13181819"/>
            <a:ext cx="4821351"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Conclusion</a:t>
            </a:r>
          </a:p>
        </p:txBody>
      </p:sp>
      <p:sp>
        <p:nvSpPr>
          <p:cNvPr id="3" name="TextBox 2">
            <a:extLst>
              <a:ext uri="{FF2B5EF4-FFF2-40B4-BE49-F238E27FC236}">
                <a16:creationId xmlns:a16="http://schemas.microsoft.com/office/drawing/2014/main" id="{4BF6BBC3-9735-8611-B372-97A18C26020A}"/>
              </a:ext>
            </a:extLst>
          </p:cNvPr>
          <p:cNvSpPr txBox="1"/>
          <p:nvPr/>
        </p:nvSpPr>
        <p:spPr>
          <a:xfrm>
            <a:off x="32930" y="13626484"/>
            <a:ext cx="6145942" cy="1169551"/>
          </a:xfrm>
          <a:prstGeom prst="rect">
            <a:avLst/>
          </a:prstGeom>
          <a:noFill/>
        </p:spPr>
        <p:txBody>
          <a:bodyPr wrap="square" rtlCol="0">
            <a:spAutoFit/>
          </a:bodyPr>
          <a:lstStyle/>
          <a:p>
            <a:r>
              <a:rPr lang="en-US"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Re</a:t>
            </a:r>
            <a:r>
              <a:rPr lang="en-PK"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duction in the rate perioperative adverse events </a:t>
            </a:r>
            <a:r>
              <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was</a:t>
            </a:r>
            <a:r>
              <a:rPr lang="en-PK"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 achieved by adopting a comprehensive </a:t>
            </a:r>
            <a:r>
              <a:rPr lang="en-GB" sz="1400" dirty="0" err="1">
                <a:solidFill>
                  <a:schemeClr val="bg1"/>
                </a:solidFill>
                <a:latin typeface="Arial" panose="020B0604020202020204" pitchFamily="34" charset="0"/>
                <a:ea typeface="Calibri" panose="020F0502020204030204" pitchFamily="34" charset="0"/>
                <a:cs typeface="Arial" panose="020B0604020202020204" pitchFamily="34" charset="0"/>
              </a:rPr>
              <a:t>colorecatl</a:t>
            </a:r>
            <a:r>
              <a:rPr lang="en-GB" sz="1400" dirty="0">
                <a:solidFill>
                  <a:schemeClr val="bg1"/>
                </a:solidFill>
                <a:latin typeface="Arial" panose="020B0604020202020204" pitchFamily="34" charset="0"/>
                <a:ea typeface="Calibri" panose="020F0502020204030204" pitchFamily="34" charset="0"/>
                <a:cs typeface="Arial" panose="020B0604020202020204" pitchFamily="34" charset="0"/>
              </a:rPr>
              <a:t> improvement project</a:t>
            </a:r>
            <a:r>
              <a:rPr lang="en-PK"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 This </a:t>
            </a:r>
            <a:r>
              <a:rPr lang="en-GB" sz="1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wa</a:t>
            </a:r>
            <a:r>
              <a:rPr lang="en-PK"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s complemented by a process of continuous measurement and evaluation. </a:t>
            </a:r>
            <a:r>
              <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The process resulted in reduction of adverse</a:t>
            </a:r>
            <a:r>
              <a:rPr lang="en-PK"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 events, return to theatre and mortality</a:t>
            </a:r>
            <a:r>
              <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 in a short time. </a:t>
            </a:r>
            <a:endParaRPr lang="en-US" sz="14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FA5779B-8C15-7AED-DB9E-49970FE5C1D4}"/>
              </a:ext>
            </a:extLst>
          </p:cNvPr>
          <p:cNvSpPr txBox="1"/>
          <p:nvPr/>
        </p:nvSpPr>
        <p:spPr>
          <a:xfrm>
            <a:off x="147797" y="7048425"/>
            <a:ext cx="2330647"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Results</a:t>
            </a:r>
            <a:endParaRPr lang="en-US" sz="2400" b="1" dirty="0">
              <a:solidFill>
                <a:srgbClr val="0070C0"/>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6EF04D16-4E58-AC4E-F92A-B3018D678EC0}"/>
              </a:ext>
            </a:extLst>
          </p:cNvPr>
          <p:cNvSpPr txBox="1"/>
          <p:nvPr/>
        </p:nvSpPr>
        <p:spPr>
          <a:xfrm>
            <a:off x="147230" y="7470812"/>
            <a:ext cx="3847070" cy="2862322"/>
          </a:xfrm>
          <a:prstGeom prst="rect">
            <a:avLst/>
          </a:prstGeom>
          <a:noFill/>
        </p:spPr>
        <p:txBody>
          <a:bodyPr wrap="square" rtlCol="0">
            <a:spAutoFit/>
          </a:bodyPr>
          <a:lstStyle/>
          <a:p>
            <a:pPr fontAlgn="base">
              <a:spcBef>
                <a:spcPts val="864"/>
              </a:spcBef>
            </a:pPr>
            <a:r>
              <a:rPr lang="en-PK" sz="1500"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In the study period, 85 colorectal Cancer Surgeries were performed. Prior to the introduction of the colorectal initiative bundle, the overall adverse events rate for </a:t>
            </a:r>
            <a:r>
              <a:rPr lang="en-PK" sz="1500" kern="100" dirty="0" err="1">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colo</a:t>
            </a:r>
            <a:r>
              <a:rPr lang="en-GB" sz="1500"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n</a:t>
            </a:r>
            <a:r>
              <a:rPr lang="en-PK" sz="1500" kern="100" dirty="0">
                <a:solidFill>
                  <a:srgbClr val="00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 was 14.5% and for rectal cancer was 29.4%, This rate fall down to 9.09% and 6.25% respectively. During the improvement and implementation period of 11 months, the overall rate of adverse events and mortality fell 6.25% and 5.95% respectively. The details of overall data is in Table 1 and Figures </a:t>
            </a:r>
            <a:endParaRPr lang="en-US" sz="1500" dirty="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4D8D9A56-1E4F-E466-37A2-2865AA29B9D3}"/>
              </a:ext>
            </a:extLst>
          </p:cNvPr>
          <p:cNvPicPr>
            <a:picLocks noChangeAspect="1"/>
          </p:cNvPicPr>
          <p:nvPr/>
        </p:nvPicPr>
        <p:blipFill>
          <a:blip r:embed="rId2"/>
          <a:stretch>
            <a:fillRect/>
          </a:stretch>
        </p:blipFill>
        <p:spPr>
          <a:xfrm>
            <a:off x="6893701" y="7322207"/>
            <a:ext cx="3631446" cy="2519638"/>
          </a:xfrm>
          <a:prstGeom prst="rect">
            <a:avLst/>
          </a:prstGeom>
        </p:spPr>
      </p:pic>
      <p:pic>
        <p:nvPicPr>
          <p:cNvPr id="20" name="Picture 19">
            <a:extLst>
              <a:ext uri="{FF2B5EF4-FFF2-40B4-BE49-F238E27FC236}">
                <a16:creationId xmlns:a16="http://schemas.microsoft.com/office/drawing/2014/main" id="{F4D0775D-BCC1-ED93-DDE5-3295EFEF1D40}"/>
              </a:ext>
            </a:extLst>
          </p:cNvPr>
          <p:cNvPicPr>
            <a:picLocks noChangeAspect="1"/>
          </p:cNvPicPr>
          <p:nvPr/>
        </p:nvPicPr>
        <p:blipFill>
          <a:blip r:embed="rId3"/>
          <a:stretch>
            <a:fillRect/>
          </a:stretch>
        </p:blipFill>
        <p:spPr>
          <a:xfrm>
            <a:off x="7105661" y="10422846"/>
            <a:ext cx="3410787" cy="2197436"/>
          </a:xfrm>
          <a:prstGeom prst="rect">
            <a:avLst/>
          </a:prstGeom>
          <a:ln>
            <a:solidFill>
              <a:schemeClr val="tx1"/>
            </a:solidFill>
          </a:ln>
        </p:spPr>
      </p:pic>
      <p:pic>
        <p:nvPicPr>
          <p:cNvPr id="21" name="Picture 20">
            <a:extLst>
              <a:ext uri="{FF2B5EF4-FFF2-40B4-BE49-F238E27FC236}">
                <a16:creationId xmlns:a16="http://schemas.microsoft.com/office/drawing/2014/main" id="{D79B4837-E4B8-42A4-91B8-7516412234CB}"/>
              </a:ext>
            </a:extLst>
          </p:cNvPr>
          <p:cNvPicPr>
            <a:picLocks noChangeAspect="1"/>
          </p:cNvPicPr>
          <p:nvPr/>
        </p:nvPicPr>
        <p:blipFill>
          <a:blip r:embed="rId4"/>
          <a:stretch>
            <a:fillRect/>
          </a:stretch>
        </p:blipFill>
        <p:spPr>
          <a:xfrm>
            <a:off x="3615622" y="10422846"/>
            <a:ext cx="3410788" cy="2197436"/>
          </a:xfrm>
          <a:prstGeom prst="rect">
            <a:avLst/>
          </a:prstGeom>
          <a:ln>
            <a:solidFill>
              <a:schemeClr val="tx1"/>
            </a:solidFill>
          </a:ln>
        </p:spPr>
      </p:pic>
      <p:pic>
        <p:nvPicPr>
          <p:cNvPr id="22" name="Picture 21">
            <a:extLst>
              <a:ext uri="{FF2B5EF4-FFF2-40B4-BE49-F238E27FC236}">
                <a16:creationId xmlns:a16="http://schemas.microsoft.com/office/drawing/2014/main" id="{D1BBC259-912D-C7FC-10F8-2080DD92B0CA}"/>
              </a:ext>
            </a:extLst>
          </p:cNvPr>
          <p:cNvPicPr>
            <a:picLocks noChangeAspect="1"/>
          </p:cNvPicPr>
          <p:nvPr/>
        </p:nvPicPr>
        <p:blipFill>
          <a:blip r:embed="rId5"/>
          <a:stretch>
            <a:fillRect/>
          </a:stretch>
        </p:blipFill>
        <p:spPr>
          <a:xfrm>
            <a:off x="125583" y="10422846"/>
            <a:ext cx="3410788" cy="2197436"/>
          </a:xfrm>
          <a:prstGeom prst="rect">
            <a:avLst/>
          </a:prstGeom>
          <a:ln>
            <a:solidFill>
              <a:schemeClr val="tx1"/>
            </a:solidFill>
          </a:ln>
        </p:spPr>
      </p:pic>
      <p:pic>
        <p:nvPicPr>
          <p:cNvPr id="24" name="Picture 23">
            <a:extLst>
              <a:ext uri="{FF2B5EF4-FFF2-40B4-BE49-F238E27FC236}">
                <a16:creationId xmlns:a16="http://schemas.microsoft.com/office/drawing/2014/main" id="{CF479766-6BC3-4D80-0D11-B001E4DB4012}"/>
              </a:ext>
            </a:extLst>
          </p:cNvPr>
          <p:cNvPicPr>
            <a:picLocks noChangeAspect="1"/>
          </p:cNvPicPr>
          <p:nvPr/>
        </p:nvPicPr>
        <p:blipFill>
          <a:blip r:embed="rId6"/>
          <a:stretch>
            <a:fillRect/>
          </a:stretch>
        </p:blipFill>
        <p:spPr>
          <a:xfrm>
            <a:off x="7537482" y="4217464"/>
            <a:ext cx="3018214" cy="2034511"/>
          </a:xfrm>
          <a:prstGeom prst="rect">
            <a:avLst/>
          </a:prstGeom>
          <a:ln>
            <a:solidFill>
              <a:schemeClr val="tx1"/>
            </a:solidFill>
          </a:ln>
        </p:spPr>
      </p:pic>
      <p:pic>
        <p:nvPicPr>
          <p:cNvPr id="26" name="Picture 25">
            <a:extLst>
              <a:ext uri="{FF2B5EF4-FFF2-40B4-BE49-F238E27FC236}">
                <a16:creationId xmlns:a16="http://schemas.microsoft.com/office/drawing/2014/main" id="{DA7F6BB7-E747-D218-475A-A09D7C3DA1E0}"/>
              </a:ext>
            </a:extLst>
          </p:cNvPr>
          <p:cNvPicPr>
            <a:picLocks noChangeAspect="1"/>
          </p:cNvPicPr>
          <p:nvPr/>
        </p:nvPicPr>
        <p:blipFill>
          <a:blip r:embed="rId7"/>
          <a:stretch>
            <a:fillRect/>
          </a:stretch>
        </p:blipFill>
        <p:spPr>
          <a:xfrm>
            <a:off x="4493488" y="4217464"/>
            <a:ext cx="2955182" cy="2034511"/>
          </a:xfrm>
          <a:prstGeom prst="rect">
            <a:avLst/>
          </a:prstGeom>
          <a:ln>
            <a:solidFill>
              <a:schemeClr val="tx1"/>
            </a:solidFill>
          </a:ln>
        </p:spPr>
      </p:pic>
      <p:pic>
        <p:nvPicPr>
          <p:cNvPr id="28" name="Picture 27">
            <a:extLst>
              <a:ext uri="{FF2B5EF4-FFF2-40B4-BE49-F238E27FC236}">
                <a16:creationId xmlns:a16="http://schemas.microsoft.com/office/drawing/2014/main" id="{C2986841-5CCF-AFC7-661E-07D74913CC07}"/>
              </a:ext>
            </a:extLst>
          </p:cNvPr>
          <p:cNvPicPr>
            <a:picLocks noChangeAspect="1"/>
          </p:cNvPicPr>
          <p:nvPr/>
        </p:nvPicPr>
        <p:blipFill>
          <a:blip r:embed="rId8"/>
          <a:stretch>
            <a:fillRect/>
          </a:stretch>
        </p:blipFill>
        <p:spPr>
          <a:xfrm>
            <a:off x="3880000" y="6926650"/>
            <a:ext cx="2845072" cy="3820526"/>
          </a:xfrm>
          <a:prstGeom prst="rect">
            <a:avLst/>
          </a:prstGeom>
        </p:spPr>
      </p:pic>
      <p:sp>
        <p:nvSpPr>
          <p:cNvPr id="29" name="TextBox 28">
            <a:extLst>
              <a:ext uri="{FF2B5EF4-FFF2-40B4-BE49-F238E27FC236}">
                <a16:creationId xmlns:a16="http://schemas.microsoft.com/office/drawing/2014/main" id="{51154BCD-CC9C-77D2-930B-29B05EEE8241}"/>
              </a:ext>
            </a:extLst>
          </p:cNvPr>
          <p:cNvSpPr txBox="1"/>
          <p:nvPr/>
        </p:nvSpPr>
        <p:spPr>
          <a:xfrm>
            <a:off x="4493488" y="6372225"/>
            <a:ext cx="2955182" cy="461665"/>
          </a:xfrm>
          <a:prstGeom prst="rect">
            <a:avLst/>
          </a:prstGeom>
          <a:noFill/>
        </p:spPr>
        <p:txBody>
          <a:bodyPr wrap="square" lIns="91440" tIns="45720" rIns="91440" bIns="45720" rtlCol="0" anchor="t">
            <a:spAutoFit/>
          </a:bodyPr>
          <a:lstStyle/>
          <a:p>
            <a:r>
              <a:rPr lang="en-GB" sz="1200" dirty="0">
                <a:solidFill>
                  <a:schemeClr val="accent1">
                    <a:lumMod val="75000"/>
                  </a:schemeClr>
                </a:solidFill>
                <a:ea typeface="Calibri"/>
                <a:cs typeface="Calibri"/>
              </a:rPr>
              <a:t>Proportion of patients having emergency resection rate increased to 30% </a:t>
            </a:r>
          </a:p>
        </p:txBody>
      </p:sp>
      <p:sp>
        <p:nvSpPr>
          <p:cNvPr id="30" name="TextBox 29">
            <a:extLst>
              <a:ext uri="{FF2B5EF4-FFF2-40B4-BE49-F238E27FC236}">
                <a16:creationId xmlns:a16="http://schemas.microsoft.com/office/drawing/2014/main" id="{BCCF5A1F-CAFF-F187-725F-D17B7851CE77}"/>
              </a:ext>
            </a:extLst>
          </p:cNvPr>
          <p:cNvSpPr txBox="1"/>
          <p:nvPr/>
        </p:nvSpPr>
        <p:spPr>
          <a:xfrm>
            <a:off x="7561266" y="6325425"/>
            <a:ext cx="2955182" cy="276999"/>
          </a:xfrm>
          <a:prstGeom prst="rect">
            <a:avLst/>
          </a:prstGeom>
          <a:noFill/>
        </p:spPr>
        <p:txBody>
          <a:bodyPr wrap="square" lIns="91440" tIns="45720" rIns="91440" bIns="45720" rtlCol="0" anchor="t">
            <a:spAutoFit/>
          </a:bodyPr>
          <a:lstStyle/>
          <a:p>
            <a:r>
              <a:rPr lang="en-GB" sz="1200" dirty="0">
                <a:solidFill>
                  <a:schemeClr val="accent1">
                    <a:lumMod val="75000"/>
                  </a:schemeClr>
                </a:solidFill>
                <a:ea typeface="Calibri"/>
                <a:cs typeface="Calibri"/>
              </a:rPr>
              <a:t>Length of stay &gt;5 days</a:t>
            </a:r>
          </a:p>
        </p:txBody>
      </p:sp>
      <p:sp>
        <p:nvSpPr>
          <p:cNvPr id="31" name="TextBox 30">
            <a:extLst>
              <a:ext uri="{FF2B5EF4-FFF2-40B4-BE49-F238E27FC236}">
                <a16:creationId xmlns:a16="http://schemas.microsoft.com/office/drawing/2014/main" id="{190895EA-147A-5826-F22F-214869857B71}"/>
              </a:ext>
            </a:extLst>
          </p:cNvPr>
          <p:cNvSpPr txBox="1"/>
          <p:nvPr/>
        </p:nvSpPr>
        <p:spPr>
          <a:xfrm>
            <a:off x="125583" y="12659968"/>
            <a:ext cx="2955182" cy="461665"/>
          </a:xfrm>
          <a:prstGeom prst="rect">
            <a:avLst/>
          </a:prstGeom>
          <a:noFill/>
        </p:spPr>
        <p:txBody>
          <a:bodyPr wrap="square" lIns="91440" tIns="45720" rIns="91440" bIns="45720" rtlCol="0" anchor="t">
            <a:spAutoFit/>
          </a:bodyPr>
          <a:lstStyle/>
          <a:p>
            <a:r>
              <a:rPr lang="en-GB" sz="1200" dirty="0">
                <a:solidFill>
                  <a:schemeClr val="accent1">
                    <a:lumMod val="75000"/>
                  </a:schemeClr>
                </a:solidFill>
                <a:ea typeface="Calibri"/>
                <a:cs typeface="Calibri"/>
              </a:rPr>
              <a:t>Adverse events rates for colon ca decreased to 8-9% as compared to NBOCA 14%</a:t>
            </a:r>
          </a:p>
        </p:txBody>
      </p:sp>
      <p:sp>
        <p:nvSpPr>
          <p:cNvPr id="32" name="TextBox 31">
            <a:extLst>
              <a:ext uri="{FF2B5EF4-FFF2-40B4-BE49-F238E27FC236}">
                <a16:creationId xmlns:a16="http://schemas.microsoft.com/office/drawing/2014/main" id="{245ED967-5422-9384-D016-93845D77AC6A}"/>
              </a:ext>
            </a:extLst>
          </p:cNvPr>
          <p:cNvSpPr txBox="1"/>
          <p:nvPr/>
        </p:nvSpPr>
        <p:spPr>
          <a:xfrm>
            <a:off x="3661953" y="12614886"/>
            <a:ext cx="3443707" cy="430887"/>
          </a:xfrm>
          <a:prstGeom prst="rect">
            <a:avLst/>
          </a:prstGeom>
          <a:noFill/>
        </p:spPr>
        <p:txBody>
          <a:bodyPr wrap="square" lIns="91440" tIns="45720" rIns="91440" bIns="45720" rtlCol="0" anchor="t">
            <a:spAutoFit/>
          </a:bodyPr>
          <a:lstStyle/>
          <a:p>
            <a:r>
              <a:rPr lang="en-GB" sz="1100" dirty="0">
                <a:solidFill>
                  <a:schemeClr val="accent1">
                    <a:lumMod val="75000"/>
                  </a:schemeClr>
                </a:solidFill>
                <a:ea typeface="Calibri" panose="020F0502020204030204"/>
                <a:cs typeface="Calibri" panose="020F0502020204030204"/>
              </a:rPr>
              <a:t>Adverse events rates for rectal ca markedly decreased to 10% as compared to NBOCA 30%</a:t>
            </a:r>
          </a:p>
        </p:txBody>
      </p:sp>
      <p:sp>
        <p:nvSpPr>
          <p:cNvPr id="33" name="TextBox 32">
            <a:extLst>
              <a:ext uri="{FF2B5EF4-FFF2-40B4-BE49-F238E27FC236}">
                <a16:creationId xmlns:a16="http://schemas.microsoft.com/office/drawing/2014/main" id="{AF3ECF25-16BA-F286-DACB-99D19E4C5956}"/>
              </a:ext>
            </a:extLst>
          </p:cNvPr>
          <p:cNvSpPr txBox="1"/>
          <p:nvPr/>
        </p:nvSpPr>
        <p:spPr>
          <a:xfrm>
            <a:off x="7198325" y="12659967"/>
            <a:ext cx="2955182" cy="276999"/>
          </a:xfrm>
          <a:prstGeom prst="rect">
            <a:avLst/>
          </a:prstGeom>
          <a:noFill/>
        </p:spPr>
        <p:txBody>
          <a:bodyPr wrap="square" lIns="91440" tIns="45720" rIns="91440" bIns="45720" rtlCol="0" anchor="t">
            <a:spAutoFit/>
          </a:bodyPr>
          <a:lstStyle/>
          <a:p>
            <a:r>
              <a:rPr lang="en-GB" sz="1200" dirty="0">
                <a:solidFill>
                  <a:schemeClr val="accent1">
                    <a:lumMod val="75000"/>
                  </a:schemeClr>
                </a:solidFill>
                <a:ea typeface="Calibri"/>
                <a:cs typeface="Calibri"/>
              </a:rPr>
              <a:t>90-Day post op mortality decreased to 6%.</a:t>
            </a:r>
          </a:p>
        </p:txBody>
      </p:sp>
      <p:sp>
        <p:nvSpPr>
          <p:cNvPr id="34" name="TextBox 33">
            <a:extLst>
              <a:ext uri="{FF2B5EF4-FFF2-40B4-BE49-F238E27FC236}">
                <a16:creationId xmlns:a16="http://schemas.microsoft.com/office/drawing/2014/main" id="{804B9C64-EC10-084E-06CE-8F0F383FD522}"/>
              </a:ext>
            </a:extLst>
          </p:cNvPr>
          <p:cNvSpPr txBox="1"/>
          <p:nvPr/>
        </p:nvSpPr>
        <p:spPr>
          <a:xfrm>
            <a:off x="342900" y="104775"/>
            <a:ext cx="1381125" cy="461665"/>
          </a:xfrm>
          <a:prstGeom prst="rect">
            <a:avLst/>
          </a:prstGeom>
          <a:noFill/>
        </p:spPr>
        <p:txBody>
          <a:bodyPr wrap="square" rtlCol="0">
            <a:spAutoFit/>
          </a:bodyPr>
          <a:lstStyle/>
          <a:p>
            <a:r>
              <a:rPr lang="en-GB" sz="2400" b="1" dirty="0">
                <a:solidFill>
                  <a:schemeClr val="bg1"/>
                </a:solidFill>
              </a:rPr>
              <a:t>A24-099</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1d9df04-9b8d-4886-96c6-6484f0dc8e88" xsi:nil="true"/>
    <lcf76f155ced4ddcb4097134ff3c332f xmlns="cdef7ab9-3519-4273-a22c-7105e88b5b86">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2FE9F26-D863-4D45-93EA-459F85BDA94A}">
  <ds:schemaRefs>
    <ds:schemaRef ds:uri="http://schemas.microsoft.com/sharepoint/v3/contenttype/forms"/>
  </ds:schemaRefs>
</ds:datastoreItem>
</file>

<file path=customXml/itemProps2.xml><?xml version="1.0" encoding="utf-8"?>
<ds:datastoreItem xmlns:ds="http://schemas.openxmlformats.org/officeDocument/2006/customXml" ds:itemID="{735D313E-FB6D-402A-B135-03A154D2CC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654ED5-32D7-4172-B74B-B93F689EA1E4}">
  <ds:schemaRefs>
    <ds:schemaRef ds:uri="http://schemas.microsoft.com/sharepoint/v3"/>
    <ds:schemaRef ds:uri="http://schemas.microsoft.com/office/2006/documentManagement/types"/>
    <ds:schemaRef ds:uri="http://purl.org/dc/terms/"/>
    <ds:schemaRef ds:uri="http://schemas.microsoft.com/office/infopath/2007/PartnerControls"/>
    <ds:schemaRef ds:uri="http://purl.org/dc/dcmitype/"/>
    <ds:schemaRef ds:uri="cdef7ab9-3519-4273-a22c-7105e88b5b86"/>
    <ds:schemaRef ds:uri="http://purl.org/dc/elements/1.1/"/>
    <ds:schemaRef ds:uri="http://schemas.microsoft.com/office/2006/metadata/properties"/>
    <ds:schemaRef ds:uri="http://schemas.openxmlformats.org/package/2006/metadata/core-properties"/>
    <ds:schemaRef ds:uri="b1d9df04-9b8d-4886-96c6-6484f0dc8e8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130</TotalTime>
  <Words>386</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80</cp:revision>
  <dcterms:created xsi:type="dcterms:W3CDTF">2020-12-07T15:24:36Z</dcterms:created>
  <dcterms:modified xsi:type="dcterms:W3CDTF">2024-09-23T07:32:51Z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