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77"/>
    <p:restoredTop sz="96405"/>
  </p:normalViewPr>
  <p:slideViewPr>
    <p:cSldViewPr snapToGrid="0" snapToObjects="1">
      <p:cViewPr varScale="1">
        <p:scale>
          <a:sx n="51" d="100"/>
          <a:sy n="51" d="100"/>
        </p:scale>
        <p:origin x="25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CEFBDE-670F-4406-AEE2-01BDA3C1926F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3EC8FFB-3CB3-4BD7-B48A-0511C7EAC84B}">
      <dgm:prSet/>
      <dgm:spPr/>
      <dgm:t>
        <a:bodyPr/>
        <a:lstStyle/>
        <a:p>
          <a:r>
            <a:rPr lang="en-GB" dirty="0"/>
            <a:t>65% were on amiodarone, 77% beta blocker/flecainide and 62% on both. 24% were on no antiarrhythmic due to ventricular rate &lt;80 bpm with conduction disease. </a:t>
          </a:r>
        </a:p>
      </dgm:t>
    </dgm:pt>
    <dgm:pt modelId="{71930145-747A-4465-900E-C0DA790AAEC0}" type="parTrans" cxnId="{DDBD6196-300F-4F6C-8F11-4F69D44BC773}">
      <dgm:prSet/>
      <dgm:spPr/>
      <dgm:t>
        <a:bodyPr/>
        <a:lstStyle/>
        <a:p>
          <a:endParaRPr lang="en-GB"/>
        </a:p>
      </dgm:t>
    </dgm:pt>
    <dgm:pt modelId="{7835ED66-65A8-4FF5-BBB7-767AC8A5A912}" type="sibTrans" cxnId="{DDBD6196-300F-4F6C-8F11-4F69D44BC773}">
      <dgm:prSet/>
      <dgm:spPr/>
      <dgm:t>
        <a:bodyPr/>
        <a:lstStyle/>
        <a:p>
          <a:endParaRPr lang="en-GB"/>
        </a:p>
      </dgm:t>
    </dgm:pt>
    <dgm:pt modelId="{A49F771F-A941-4B96-A9AC-32B0F8BF3236}">
      <dgm:prSet/>
      <dgm:spPr/>
      <dgm:t>
        <a:bodyPr/>
        <a:lstStyle/>
        <a:p>
          <a:r>
            <a:rPr lang="en-GB" dirty="0"/>
            <a:t>DCCV was delivered using intravenous midazolam (3-13mg) and morphine (4-10mg) for conscious sedation. </a:t>
          </a:r>
        </a:p>
      </dgm:t>
    </dgm:pt>
    <dgm:pt modelId="{0ADCCC8B-623F-4F2B-BD9B-8B07083C575A}" type="parTrans" cxnId="{2548CCBF-AB1F-4AA9-BBC8-6C21C21D1130}">
      <dgm:prSet/>
      <dgm:spPr/>
      <dgm:t>
        <a:bodyPr/>
        <a:lstStyle/>
        <a:p>
          <a:endParaRPr lang="en-GB"/>
        </a:p>
      </dgm:t>
    </dgm:pt>
    <dgm:pt modelId="{ACD0BBDC-40A4-4C3F-A824-6E9C10B27747}" type="sibTrans" cxnId="{2548CCBF-AB1F-4AA9-BBC8-6C21C21D1130}">
      <dgm:prSet/>
      <dgm:spPr/>
      <dgm:t>
        <a:bodyPr/>
        <a:lstStyle/>
        <a:p>
          <a:endParaRPr lang="en-GB"/>
        </a:p>
      </dgm:t>
    </dgm:pt>
    <dgm:pt modelId="{0E33A6A5-716D-45DD-BC7D-0D81940E134F}">
      <dgm:prSet/>
      <dgm:spPr/>
      <dgm:t>
        <a:bodyPr/>
        <a:lstStyle/>
        <a:p>
          <a:endParaRPr lang="en-GB" dirty="0"/>
        </a:p>
      </dgm:t>
    </dgm:pt>
    <dgm:pt modelId="{68657229-EBEB-463C-90C3-E56658A1A9E7}" type="parTrans" cxnId="{D049920F-DDBB-43D9-8311-766061DAC579}">
      <dgm:prSet/>
      <dgm:spPr/>
      <dgm:t>
        <a:bodyPr/>
        <a:lstStyle/>
        <a:p>
          <a:endParaRPr lang="en-GB"/>
        </a:p>
      </dgm:t>
    </dgm:pt>
    <dgm:pt modelId="{F95FF451-2690-4E20-95E9-CC765CF63B91}" type="sibTrans" cxnId="{D049920F-DDBB-43D9-8311-766061DAC579}">
      <dgm:prSet/>
      <dgm:spPr/>
      <dgm:t>
        <a:bodyPr/>
        <a:lstStyle/>
        <a:p>
          <a:endParaRPr lang="en-GB"/>
        </a:p>
      </dgm:t>
    </dgm:pt>
    <dgm:pt modelId="{A0F38029-3FE4-43E5-BAE5-206C22C3C203}">
      <dgm:prSet/>
      <dgm:spPr/>
      <dgm:t>
        <a:bodyPr/>
        <a:lstStyle/>
        <a:p>
          <a:endParaRPr lang="en-GB" dirty="0"/>
        </a:p>
      </dgm:t>
    </dgm:pt>
    <dgm:pt modelId="{A81984B8-87B3-48EE-9D7D-F50358EFBDE8}" type="parTrans" cxnId="{FFDD99E8-2A51-4375-8837-331D017E4E22}">
      <dgm:prSet/>
      <dgm:spPr/>
      <dgm:t>
        <a:bodyPr/>
        <a:lstStyle/>
        <a:p>
          <a:endParaRPr lang="en-GB"/>
        </a:p>
      </dgm:t>
    </dgm:pt>
    <dgm:pt modelId="{3205AB90-420F-46AA-9528-01285A823A87}" type="sibTrans" cxnId="{FFDD99E8-2A51-4375-8837-331D017E4E22}">
      <dgm:prSet/>
      <dgm:spPr/>
      <dgm:t>
        <a:bodyPr/>
        <a:lstStyle/>
        <a:p>
          <a:endParaRPr lang="en-GB"/>
        </a:p>
      </dgm:t>
    </dgm:pt>
    <dgm:pt modelId="{0C0B27CE-AEEC-4F57-B7CB-26C768199ECE}">
      <dgm:prSet phldrT="[Text]"/>
      <dgm:spPr/>
      <dgm:t>
        <a:bodyPr/>
        <a:lstStyle/>
        <a:p>
          <a:r>
            <a: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rPr>
            <a:t>110 patients with early persistent AF/Flutter were identified using our specialist arrhythmia dataset. </a:t>
          </a:r>
          <a:endParaRPr lang="en-GB" dirty="0"/>
        </a:p>
      </dgm:t>
    </dgm:pt>
    <dgm:pt modelId="{2EBA0529-D6EB-4863-9B4E-37AE2DBF56C5}" type="parTrans" cxnId="{BEAB0DF4-2E80-4B4A-815B-1C07A8542949}">
      <dgm:prSet/>
      <dgm:spPr/>
      <dgm:t>
        <a:bodyPr/>
        <a:lstStyle/>
        <a:p>
          <a:endParaRPr lang="en-GB"/>
        </a:p>
      </dgm:t>
    </dgm:pt>
    <dgm:pt modelId="{5314E743-51EF-4271-90A1-2C3AA8450561}" type="sibTrans" cxnId="{BEAB0DF4-2E80-4B4A-815B-1C07A8542949}">
      <dgm:prSet/>
      <dgm:spPr/>
      <dgm:t>
        <a:bodyPr/>
        <a:lstStyle/>
        <a:p>
          <a:endParaRPr lang="en-GB"/>
        </a:p>
      </dgm:t>
    </dgm:pt>
    <dgm:pt modelId="{E7D07D44-57DA-4DAC-BFA6-CE5EB9108552}">
      <dgm:prSet/>
      <dgm:spPr/>
      <dgm:t>
        <a:bodyPr/>
        <a:lstStyle/>
        <a:p>
          <a:r>
            <a:rPr lang="en-GB" dirty="0"/>
            <a:t>One patient underwent internal DCCV via an implantable defibrillator. 120 joules shock was used initially for patients with BMI &lt;30 and 150 joules when BMI &gt;30. </a:t>
          </a:r>
        </a:p>
      </dgm:t>
    </dgm:pt>
    <dgm:pt modelId="{5FC5A6B7-BEDB-4DC9-8CDB-22BBFB9CEAA8}" type="parTrans" cxnId="{E9AB25A8-D5E5-4507-B93F-1EF0AC68D0B6}">
      <dgm:prSet/>
      <dgm:spPr/>
      <dgm:t>
        <a:bodyPr/>
        <a:lstStyle/>
        <a:p>
          <a:endParaRPr lang="en-GB"/>
        </a:p>
      </dgm:t>
    </dgm:pt>
    <dgm:pt modelId="{761CA92C-D2DA-44DB-91CA-FF74D25AC777}" type="sibTrans" cxnId="{E9AB25A8-D5E5-4507-B93F-1EF0AC68D0B6}">
      <dgm:prSet/>
      <dgm:spPr/>
      <dgm:t>
        <a:bodyPr/>
        <a:lstStyle/>
        <a:p>
          <a:endParaRPr lang="en-GB"/>
        </a:p>
      </dgm:t>
    </dgm:pt>
    <dgm:pt modelId="{F95C1CE0-E4D0-45FA-929E-7BD632D6638A}">
      <dgm:prSet/>
      <dgm:spPr/>
      <dgm:t>
        <a:bodyPr/>
        <a:lstStyle/>
        <a:p>
          <a:endParaRPr lang="en-GB" dirty="0"/>
        </a:p>
      </dgm:t>
    </dgm:pt>
    <dgm:pt modelId="{F2050B76-6460-4414-9939-44AE85456476}" type="parTrans" cxnId="{6753EC4E-6BBB-4E09-9F28-DE341D8252E6}">
      <dgm:prSet/>
      <dgm:spPr/>
      <dgm:t>
        <a:bodyPr/>
        <a:lstStyle/>
        <a:p>
          <a:endParaRPr lang="en-GB"/>
        </a:p>
      </dgm:t>
    </dgm:pt>
    <dgm:pt modelId="{00A7752B-72C5-44AF-8F5A-48EFE7473F56}" type="sibTrans" cxnId="{6753EC4E-6BBB-4E09-9F28-DE341D8252E6}">
      <dgm:prSet/>
      <dgm:spPr/>
      <dgm:t>
        <a:bodyPr/>
        <a:lstStyle/>
        <a:p>
          <a:endParaRPr lang="en-GB"/>
        </a:p>
      </dgm:t>
    </dgm:pt>
    <dgm:pt modelId="{BFA73ACA-CA81-4A62-8EBB-4B8153579440}">
      <dgm:prSet/>
      <dgm:spPr/>
      <dgm:t>
        <a:bodyPr/>
        <a:lstStyle/>
        <a:p>
          <a:r>
            <a:rPr lang="en-GB" dirty="0"/>
            <a:t>88 patients (80%) needed 1 shock, </a:t>
          </a:r>
        </a:p>
      </dgm:t>
    </dgm:pt>
    <dgm:pt modelId="{1E6646BC-B0F6-4A17-95B6-26DCB46540DD}" type="parTrans" cxnId="{786C3D6D-354E-4468-87BE-0A8FFF3C3302}">
      <dgm:prSet/>
      <dgm:spPr/>
      <dgm:t>
        <a:bodyPr/>
        <a:lstStyle/>
        <a:p>
          <a:endParaRPr lang="en-GB"/>
        </a:p>
      </dgm:t>
    </dgm:pt>
    <dgm:pt modelId="{1C9763E8-DCD5-4368-B6F6-54FB487A139E}" type="sibTrans" cxnId="{786C3D6D-354E-4468-87BE-0A8FFF3C3302}">
      <dgm:prSet/>
      <dgm:spPr/>
      <dgm:t>
        <a:bodyPr/>
        <a:lstStyle/>
        <a:p>
          <a:endParaRPr lang="en-GB"/>
        </a:p>
      </dgm:t>
    </dgm:pt>
    <dgm:pt modelId="{BCAECF97-6FFD-471C-9AEE-C79F37CC5D92}">
      <dgm:prSet/>
      <dgm:spPr/>
      <dgm:t>
        <a:bodyPr/>
        <a:lstStyle/>
        <a:p>
          <a:r>
            <a:rPr lang="en-GB" dirty="0"/>
            <a:t>13 patients (12%) 2 shocks and</a:t>
          </a:r>
        </a:p>
      </dgm:t>
    </dgm:pt>
    <dgm:pt modelId="{0D87ED9E-5B4E-47A5-8F90-DE444F84908F}" type="parTrans" cxnId="{07075C72-A16F-4897-AD0A-B20F6BCC18E3}">
      <dgm:prSet/>
      <dgm:spPr/>
      <dgm:t>
        <a:bodyPr/>
        <a:lstStyle/>
        <a:p>
          <a:endParaRPr lang="en-GB"/>
        </a:p>
      </dgm:t>
    </dgm:pt>
    <dgm:pt modelId="{D374970C-9CCE-4EFC-A8A0-F78BAAB77735}" type="sibTrans" cxnId="{07075C72-A16F-4897-AD0A-B20F6BCC18E3}">
      <dgm:prSet/>
      <dgm:spPr/>
      <dgm:t>
        <a:bodyPr/>
        <a:lstStyle/>
        <a:p>
          <a:endParaRPr lang="en-GB"/>
        </a:p>
      </dgm:t>
    </dgm:pt>
    <dgm:pt modelId="{007DD302-C591-41F6-B07E-614D833FCADF}">
      <dgm:prSet/>
      <dgm:spPr/>
      <dgm:t>
        <a:bodyPr/>
        <a:lstStyle/>
        <a:p>
          <a:r>
            <a:rPr lang="en-GB" dirty="0"/>
            <a:t>9 patients (8%) 3 shocks with mean energy per DC shock of 155 +/- 33 joules. </a:t>
          </a:r>
        </a:p>
      </dgm:t>
    </dgm:pt>
    <dgm:pt modelId="{0C0F366A-8ACB-4802-B745-5C4AA47293C0}" type="parTrans" cxnId="{7033EECD-709D-44A6-AA02-13778B48AEDC}">
      <dgm:prSet/>
      <dgm:spPr/>
      <dgm:t>
        <a:bodyPr/>
        <a:lstStyle/>
        <a:p>
          <a:endParaRPr lang="en-GB"/>
        </a:p>
      </dgm:t>
    </dgm:pt>
    <dgm:pt modelId="{CB8BCE1D-34D6-42E4-A02E-804D30CDEA08}" type="sibTrans" cxnId="{7033EECD-709D-44A6-AA02-13778B48AEDC}">
      <dgm:prSet/>
      <dgm:spPr/>
      <dgm:t>
        <a:bodyPr/>
        <a:lstStyle/>
        <a:p>
          <a:endParaRPr lang="en-GB"/>
        </a:p>
      </dgm:t>
    </dgm:pt>
    <dgm:pt modelId="{011D57BD-3E44-40EA-A287-395525229094}">
      <dgm:prSet phldrT="[Text]"/>
      <dgm:spPr/>
      <dgm:t>
        <a:bodyPr/>
        <a:lstStyle/>
        <a:p>
          <a:endParaRPr lang="en-GB" dirty="0"/>
        </a:p>
      </dgm:t>
    </dgm:pt>
    <dgm:pt modelId="{C693109B-F4C5-40CB-9E37-374C27A4A75A}" type="parTrans" cxnId="{0BD1AE5D-0AF9-4AB1-963C-CC85C8FA3505}">
      <dgm:prSet/>
      <dgm:spPr/>
      <dgm:t>
        <a:bodyPr/>
        <a:lstStyle/>
        <a:p>
          <a:endParaRPr lang="en-GB"/>
        </a:p>
      </dgm:t>
    </dgm:pt>
    <dgm:pt modelId="{8FA26165-ACFE-4E64-9ECA-69CE927BF3A2}" type="sibTrans" cxnId="{0BD1AE5D-0AF9-4AB1-963C-CC85C8FA3505}">
      <dgm:prSet/>
      <dgm:spPr/>
      <dgm:t>
        <a:bodyPr/>
        <a:lstStyle/>
        <a:p>
          <a:endParaRPr lang="en-GB"/>
        </a:p>
      </dgm:t>
    </dgm:pt>
    <dgm:pt modelId="{EE0030BD-1FC4-4917-B040-CB23B1E54833}">
      <dgm:prSet/>
      <dgm:spPr/>
      <dgm:t>
        <a:bodyPr/>
        <a:lstStyle/>
        <a:p>
          <a:r>
            <a:rPr lang="en-GB" dirty="0"/>
            <a:t>All eligible patients were started on DOAC (Apixaban 67%, Dabigatran 4%, </a:t>
          </a:r>
          <a:r>
            <a:rPr lang="en-GB" dirty="0" err="1"/>
            <a:t>Edoxaban</a:t>
          </a:r>
          <a:r>
            <a:rPr lang="en-GB" dirty="0"/>
            <a:t> 10%, Rivaroxaban 19%).  </a:t>
          </a:r>
        </a:p>
      </dgm:t>
    </dgm:pt>
    <dgm:pt modelId="{ADEA997E-ABFA-4C8F-B986-12DE4DDA76C9}" type="parTrans" cxnId="{88143ABE-9B08-4207-8AA3-CE1559042E1A}">
      <dgm:prSet/>
      <dgm:spPr/>
      <dgm:t>
        <a:bodyPr/>
        <a:lstStyle/>
        <a:p>
          <a:endParaRPr lang="en-GB"/>
        </a:p>
      </dgm:t>
    </dgm:pt>
    <dgm:pt modelId="{11BFADD6-D967-4364-AFA1-B88CE52267B2}" type="sibTrans" cxnId="{88143ABE-9B08-4207-8AA3-CE1559042E1A}">
      <dgm:prSet/>
      <dgm:spPr/>
      <dgm:t>
        <a:bodyPr/>
        <a:lstStyle/>
        <a:p>
          <a:endParaRPr lang="en-GB"/>
        </a:p>
      </dgm:t>
    </dgm:pt>
    <dgm:pt modelId="{6F014D7A-470C-4B14-A7BB-3E3EA2F3680B}">
      <dgm:prSet phldrT="[Text]"/>
      <dgm:spPr/>
      <dgm:t>
        <a:bodyPr/>
        <a:lstStyle/>
        <a:p>
          <a:r>
            <a: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rPr>
            <a:t>One patient chemically reverted to SR and was not included in the results</a:t>
          </a:r>
          <a:endParaRPr lang="en-GB" dirty="0"/>
        </a:p>
      </dgm:t>
    </dgm:pt>
    <dgm:pt modelId="{F51B0185-397A-411C-8F03-CADD8DF0B634}" type="parTrans" cxnId="{067C0E28-EBD5-49F8-8E9C-17EFD0B07D07}">
      <dgm:prSet/>
      <dgm:spPr/>
      <dgm:t>
        <a:bodyPr/>
        <a:lstStyle/>
        <a:p>
          <a:endParaRPr lang="en-GB"/>
        </a:p>
      </dgm:t>
    </dgm:pt>
    <dgm:pt modelId="{21B3529C-923E-4280-AC38-1C3513A938A8}" type="sibTrans" cxnId="{067C0E28-EBD5-49F8-8E9C-17EFD0B07D07}">
      <dgm:prSet/>
      <dgm:spPr/>
      <dgm:t>
        <a:bodyPr/>
        <a:lstStyle/>
        <a:p>
          <a:endParaRPr lang="en-GB"/>
        </a:p>
      </dgm:t>
    </dgm:pt>
    <dgm:pt modelId="{859A09A0-4219-4DFB-8810-62E4E20C66A4}">
      <dgm:prSet/>
      <dgm:spPr/>
      <dgm:t>
        <a:bodyPr/>
        <a:lstStyle/>
        <a:p>
          <a:r>
            <a: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rPr>
            <a:t>A GE Model delivered synchronized DC shocks via the antero-posterior paddles</a:t>
          </a:r>
          <a:endParaRPr lang="en-GB" dirty="0"/>
        </a:p>
      </dgm:t>
    </dgm:pt>
    <dgm:pt modelId="{43583AFC-1756-4DA4-BE2A-1C30D52F1617}" type="parTrans" cxnId="{9E847FE0-978C-47B5-A85E-8DB246FDDE19}">
      <dgm:prSet/>
      <dgm:spPr/>
      <dgm:t>
        <a:bodyPr/>
        <a:lstStyle/>
        <a:p>
          <a:endParaRPr lang="en-GB"/>
        </a:p>
      </dgm:t>
    </dgm:pt>
    <dgm:pt modelId="{DCDF7AD4-9A9A-4D05-9F35-6555E1BDB793}" type="sibTrans" cxnId="{9E847FE0-978C-47B5-A85E-8DB246FDDE19}">
      <dgm:prSet/>
      <dgm:spPr/>
      <dgm:t>
        <a:bodyPr/>
        <a:lstStyle/>
        <a:p>
          <a:endParaRPr lang="en-GB"/>
        </a:p>
      </dgm:t>
    </dgm:pt>
    <dgm:pt modelId="{790E9027-4412-4FBE-A9D1-836659EBB033}" type="pres">
      <dgm:prSet presAssocID="{A3CEFBDE-670F-4406-AEE2-01BDA3C1926F}" presName="linearFlow" presStyleCnt="0">
        <dgm:presLayoutVars>
          <dgm:dir/>
          <dgm:animLvl val="lvl"/>
          <dgm:resizeHandles val="exact"/>
        </dgm:presLayoutVars>
      </dgm:prSet>
      <dgm:spPr/>
    </dgm:pt>
    <dgm:pt modelId="{0CCB98BD-FF7B-45FC-9A27-602C2B9E1363}" type="pres">
      <dgm:prSet presAssocID="{011D57BD-3E44-40EA-A287-395525229094}" presName="composite" presStyleCnt="0"/>
      <dgm:spPr/>
    </dgm:pt>
    <dgm:pt modelId="{BAC47241-5C1A-4465-BE4E-975095D74571}" type="pres">
      <dgm:prSet presAssocID="{011D57BD-3E44-40EA-A287-395525229094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AEEDB998-F528-4129-BAA2-28434DFDB001}" type="pres">
      <dgm:prSet presAssocID="{011D57BD-3E44-40EA-A287-395525229094}" presName="descendantText" presStyleLbl="alignAcc1" presStyleIdx="0" presStyleCnt="4">
        <dgm:presLayoutVars>
          <dgm:bulletEnabled val="1"/>
        </dgm:presLayoutVars>
      </dgm:prSet>
      <dgm:spPr/>
    </dgm:pt>
    <dgm:pt modelId="{89F57B8B-E140-4966-8023-74701317EBB1}" type="pres">
      <dgm:prSet presAssocID="{8FA26165-ACFE-4E64-9ECA-69CE927BF3A2}" presName="sp" presStyleCnt="0"/>
      <dgm:spPr/>
    </dgm:pt>
    <dgm:pt modelId="{10BF2D2B-A0AD-4DF9-BE7B-90310147B967}" type="pres">
      <dgm:prSet presAssocID="{A0F38029-3FE4-43E5-BAE5-206C22C3C203}" presName="composite" presStyleCnt="0"/>
      <dgm:spPr/>
    </dgm:pt>
    <dgm:pt modelId="{753D7E73-31DD-4BE5-A605-64659DF7D042}" type="pres">
      <dgm:prSet presAssocID="{A0F38029-3FE4-43E5-BAE5-206C22C3C203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2EE25724-BC8F-4C92-840F-4C8A71714FF2}" type="pres">
      <dgm:prSet presAssocID="{A0F38029-3FE4-43E5-BAE5-206C22C3C203}" presName="descendantText" presStyleLbl="alignAcc1" presStyleIdx="1" presStyleCnt="4" custScaleY="98673" custLinFactNeighborX="-265" custLinFactNeighborY="791">
        <dgm:presLayoutVars>
          <dgm:bulletEnabled val="1"/>
        </dgm:presLayoutVars>
      </dgm:prSet>
      <dgm:spPr/>
    </dgm:pt>
    <dgm:pt modelId="{01FE0645-90D6-43E9-890B-F2D272E6EC8C}" type="pres">
      <dgm:prSet presAssocID="{3205AB90-420F-46AA-9528-01285A823A87}" presName="sp" presStyleCnt="0"/>
      <dgm:spPr/>
    </dgm:pt>
    <dgm:pt modelId="{6DDEB474-EEA2-4D6C-A6A8-3EBC5A1B008A}" type="pres">
      <dgm:prSet presAssocID="{0E33A6A5-716D-45DD-BC7D-0D81940E134F}" presName="composite" presStyleCnt="0"/>
      <dgm:spPr/>
    </dgm:pt>
    <dgm:pt modelId="{15AC407B-6D0F-4221-8D25-A03CAF965D60}" type="pres">
      <dgm:prSet presAssocID="{0E33A6A5-716D-45DD-BC7D-0D81940E134F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110412A5-CBAC-45A4-AEA3-96487CC0C89D}" type="pres">
      <dgm:prSet presAssocID="{0E33A6A5-716D-45DD-BC7D-0D81940E134F}" presName="descendantText" presStyleLbl="alignAcc1" presStyleIdx="2" presStyleCnt="4" custScaleY="97633" custLinFactNeighborX="705" custLinFactNeighborY="611">
        <dgm:presLayoutVars>
          <dgm:bulletEnabled val="1"/>
        </dgm:presLayoutVars>
      </dgm:prSet>
      <dgm:spPr/>
    </dgm:pt>
    <dgm:pt modelId="{F7B69AE8-3A10-4927-883E-BF5413DD1E39}" type="pres">
      <dgm:prSet presAssocID="{F95FF451-2690-4E20-95E9-CC765CF63B91}" presName="sp" presStyleCnt="0"/>
      <dgm:spPr/>
    </dgm:pt>
    <dgm:pt modelId="{6FF622DA-BC89-438B-A66C-4C9765B36AF0}" type="pres">
      <dgm:prSet presAssocID="{F95C1CE0-E4D0-45FA-929E-7BD632D6638A}" presName="composite" presStyleCnt="0"/>
      <dgm:spPr/>
    </dgm:pt>
    <dgm:pt modelId="{A6795100-BB66-43E2-AEC6-3DD5BBE7874D}" type="pres">
      <dgm:prSet presAssocID="{F95C1CE0-E4D0-45FA-929E-7BD632D6638A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2ABF546B-52C5-4592-9867-6430B30B1636}" type="pres">
      <dgm:prSet presAssocID="{F95C1CE0-E4D0-45FA-929E-7BD632D6638A}" presName="descendantText" presStyleLbl="alignAcc1" presStyleIdx="3" presStyleCnt="4" custLinFactNeighborX="705" custLinFactNeighborY="-1142">
        <dgm:presLayoutVars>
          <dgm:bulletEnabled val="1"/>
        </dgm:presLayoutVars>
      </dgm:prSet>
      <dgm:spPr/>
    </dgm:pt>
  </dgm:ptLst>
  <dgm:cxnLst>
    <dgm:cxn modelId="{FAABD607-BF48-45EC-AC57-B34894F8B2D1}" type="presOf" srcId="{0C0B27CE-AEEC-4F57-B7CB-26C768199ECE}" destId="{AEEDB998-F528-4129-BAA2-28434DFDB001}" srcOrd="0" destOrd="0" presId="urn:microsoft.com/office/officeart/2005/8/layout/chevron2"/>
    <dgm:cxn modelId="{D049920F-DDBB-43D9-8311-766061DAC579}" srcId="{A3CEFBDE-670F-4406-AEE2-01BDA3C1926F}" destId="{0E33A6A5-716D-45DD-BC7D-0D81940E134F}" srcOrd="2" destOrd="0" parTransId="{68657229-EBEB-463C-90C3-E56658A1A9E7}" sibTransId="{F95FF451-2690-4E20-95E9-CC765CF63B91}"/>
    <dgm:cxn modelId="{2EACE116-D94D-4542-9985-7FF5AD9C4A84}" type="presOf" srcId="{A49F771F-A941-4B96-A9AC-32B0F8BF3236}" destId="{110412A5-CBAC-45A4-AEA3-96487CC0C89D}" srcOrd="0" destOrd="0" presId="urn:microsoft.com/office/officeart/2005/8/layout/chevron2"/>
    <dgm:cxn modelId="{067C0E28-EBD5-49F8-8E9C-17EFD0B07D07}" srcId="{011D57BD-3E44-40EA-A287-395525229094}" destId="{6F014D7A-470C-4B14-A7BB-3E3EA2F3680B}" srcOrd="1" destOrd="0" parTransId="{F51B0185-397A-411C-8F03-CADD8DF0B634}" sibTransId="{21B3529C-923E-4280-AC38-1C3513A938A8}"/>
    <dgm:cxn modelId="{B63E5030-2434-4A53-97F9-AAED4930F1C8}" type="presOf" srcId="{EE0030BD-1FC4-4917-B040-CB23B1E54833}" destId="{2EE25724-BC8F-4C92-840F-4C8A71714FF2}" srcOrd="0" destOrd="0" presId="urn:microsoft.com/office/officeart/2005/8/layout/chevron2"/>
    <dgm:cxn modelId="{0BD1AE5D-0AF9-4AB1-963C-CC85C8FA3505}" srcId="{A3CEFBDE-670F-4406-AEE2-01BDA3C1926F}" destId="{011D57BD-3E44-40EA-A287-395525229094}" srcOrd="0" destOrd="0" parTransId="{C693109B-F4C5-40CB-9E37-374C27A4A75A}" sibTransId="{8FA26165-ACFE-4E64-9ECA-69CE927BF3A2}"/>
    <dgm:cxn modelId="{80A0CB67-1DFE-4D67-92B4-7AE74F10A9CE}" type="presOf" srcId="{6F014D7A-470C-4B14-A7BB-3E3EA2F3680B}" destId="{AEEDB998-F528-4129-BAA2-28434DFDB001}" srcOrd="0" destOrd="1" presId="urn:microsoft.com/office/officeart/2005/8/layout/chevron2"/>
    <dgm:cxn modelId="{1F7F9049-C278-44BA-9F8F-9EE73CBFA414}" type="presOf" srcId="{007DD302-C591-41F6-B07E-614D833FCADF}" destId="{2ABF546B-52C5-4592-9867-6430B30B1636}" srcOrd="0" destOrd="3" presId="urn:microsoft.com/office/officeart/2005/8/layout/chevron2"/>
    <dgm:cxn modelId="{1E2ABF4C-B1E9-4C02-8239-069CC2F98809}" type="presOf" srcId="{A3CEFBDE-670F-4406-AEE2-01BDA3C1926F}" destId="{790E9027-4412-4FBE-A9D1-836659EBB033}" srcOrd="0" destOrd="0" presId="urn:microsoft.com/office/officeart/2005/8/layout/chevron2"/>
    <dgm:cxn modelId="{786C3D6D-354E-4468-87BE-0A8FFF3C3302}" srcId="{E7D07D44-57DA-4DAC-BFA6-CE5EB9108552}" destId="{BFA73ACA-CA81-4A62-8EBB-4B8153579440}" srcOrd="0" destOrd="0" parTransId="{1E6646BC-B0F6-4A17-95B6-26DCB46540DD}" sibTransId="{1C9763E8-DCD5-4368-B6F6-54FB487A139E}"/>
    <dgm:cxn modelId="{6753EC4E-6BBB-4E09-9F28-DE341D8252E6}" srcId="{A3CEFBDE-670F-4406-AEE2-01BDA3C1926F}" destId="{F95C1CE0-E4D0-45FA-929E-7BD632D6638A}" srcOrd="3" destOrd="0" parTransId="{F2050B76-6460-4414-9939-44AE85456476}" sibTransId="{00A7752B-72C5-44AF-8F5A-48EFE7473F56}"/>
    <dgm:cxn modelId="{07075C72-A16F-4897-AD0A-B20F6BCC18E3}" srcId="{E7D07D44-57DA-4DAC-BFA6-CE5EB9108552}" destId="{BCAECF97-6FFD-471C-9AEE-C79F37CC5D92}" srcOrd="1" destOrd="0" parTransId="{0D87ED9E-5B4E-47A5-8F90-DE444F84908F}" sibTransId="{D374970C-9CCE-4EFC-A8A0-F78BAAB77735}"/>
    <dgm:cxn modelId="{BAFA837A-012B-4A81-9952-14190BE7BE8E}" type="presOf" srcId="{BFA73ACA-CA81-4A62-8EBB-4B8153579440}" destId="{2ABF546B-52C5-4592-9867-6430B30B1636}" srcOrd="0" destOrd="1" presId="urn:microsoft.com/office/officeart/2005/8/layout/chevron2"/>
    <dgm:cxn modelId="{DDBD6196-300F-4F6C-8F11-4F69D44BC773}" srcId="{A0F38029-3FE4-43E5-BAE5-206C22C3C203}" destId="{33EC8FFB-3CB3-4BD7-B48A-0511C7EAC84B}" srcOrd="1" destOrd="0" parTransId="{71930145-747A-4465-900E-C0DA790AAEC0}" sibTransId="{7835ED66-65A8-4FF5-BBB7-767AC8A5A912}"/>
    <dgm:cxn modelId="{1032EA9E-C02D-4E60-B514-57066C007EE1}" type="presOf" srcId="{A0F38029-3FE4-43E5-BAE5-206C22C3C203}" destId="{753D7E73-31DD-4BE5-A605-64659DF7D042}" srcOrd="0" destOrd="0" presId="urn:microsoft.com/office/officeart/2005/8/layout/chevron2"/>
    <dgm:cxn modelId="{77A4D8A1-1D0E-4D8B-9177-4F420E53DC03}" type="presOf" srcId="{BCAECF97-6FFD-471C-9AEE-C79F37CC5D92}" destId="{2ABF546B-52C5-4592-9867-6430B30B1636}" srcOrd="0" destOrd="2" presId="urn:microsoft.com/office/officeart/2005/8/layout/chevron2"/>
    <dgm:cxn modelId="{E9AB25A8-D5E5-4507-B93F-1EF0AC68D0B6}" srcId="{F95C1CE0-E4D0-45FA-929E-7BD632D6638A}" destId="{E7D07D44-57DA-4DAC-BFA6-CE5EB9108552}" srcOrd="0" destOrd="0" parTransId="{5FC5A6B7-BEDB-4DC9-8CDB-22BBFB9CEAA8}" sibTransId="{761CA92C-D2DA-44DB-91CA-FF74D25AC777}"/>
    <dgm:cxn modelId="{5ED8AAA8-F93A-4E29-AED6-D071040EBA22}" type="presOf" srcId="{E7D07D44-57DA-4DAC-BFA6-CE5EB9108552}" destId="{2ABF546B-52C5-4592-9867-6430B30B1636}" srcOrd="0" destOrd="0" presId="urn:microsoft.com/office/officeart/2005/8/layout/chevron2"/>
    <dgm:cxn modelId="{722FA2A9-F916-4DFA-84FA-B2B9390D2D0C}" type="presOf" srcId="{859A09A0-4219-4DFB-8810-62E4E20C66A4}" destId="{110412A5-CBAC-45A4-AEA3-96487CC0C89D}" srcOrd="0" destOrd="1" presId="urn:microsoft.com/office/officeart/2005/8/layout/chevron2"/>
    <dgm:cxn modelId="{38F8C0AC-73AB-4F17-80E8-00D5261D96C4}" type="presOf" srcId="{0E33A6A5-716D-45DD-BC7D-0D81940E134F}" destId="{15AC407B-6D0F-4221-8D25-A03CAF965D60}" srcOrd="0" destOrd="0" presId="urn:microsoft.com/office/officeart/2005/8/layout/chevron2"/>
    <dgm:cxn modelId="{73E17DBB-5CD8-43AD-967B-15C43D523782}" type="presOf" srcId="{33EC8FFB-3CB3-4BD7-B48A-0511C7EAC84B}" destId="{2EE25724-BC8F-4C92-840F-4C8A71714FF2}" srcOrd="0" destOrd="1" presId="urn:microsoft.com/office/officeart/2005/8/layout/chevron2"/>
    <dgm:cxn modelId="{88143ABE-9B08-4207-8AA3-CE1559042E1A}" srcId="{A0F38029-3FE4-43E5-BAE5-206C22C3C203}" destId="{EE0030BD-1FC4-4917-B040-CB23B1E54833}" srcOrd="0" destOrd="0" parTransId="{ADEA997E-ABFA-4C8F-B986-12DE4DDA76C9}" sibTransId="{11BFADD6-D967-4364-AFA1-B88CE52267B2}"/>
    <dgm:cxn modelId="{2548CCBF-AB1F-4AA9-BBC8-6C21C21D1130}" srcId="{0E33A6A5-716D-45DD-BC7D-0D81940E134F}" destId="{A49F771F-A941-4B96-A9AC-32B0F8BF3236}" srcOrd="0" destOrd="0" parTransId="{0ADCCC8B-623F-4F2B-BD9B-8B07083C575A}" sibTransId="{ACD0BBDC-40A4-4C3F-A824-6E9C10B27747}"/>
    <dgm:cxn modelId="{7033EECD-709D-44A6-AA02-13778B48AEDC}" srcId="{E7D07D44-57DA-4DAC-BFA6-CE5EB9108552}" destId="{007DD302-C591-41F6-B07E-614D833FCADF}" srcOrd="2" destOrd="0" parTransId="{0C0F366A-8ACB-4802-B745-5C4AA47293C0}" sibTransId="{CB8BCE1D-34D6-42E4-A02E-804D30CDEA08}"/>
    <dgm:cxn modelId="{1DBB69CE-21CA-4978-985F-82B688D08ED4}" type="presOf" srcId="{011D57BD-3E44-40EA-A287-395525229094}" destId="{BAC47241-5C1A-4465-BE4E-975095D74571}" srcOrd="0" destOrd="0" presId="urn:microsoft.com/office/officeart/2005/8/layout/chevron2"/>
    <dgm:cxn modelId="{9E847FE0-978C-47B5-A85E-8DB246FDDE19}" srcId="{0E33A6A5-716D-45DD-BC7D-0D81940E134F}" destId="{859A09A0-4219-4DFB-8810-62E4E20C66A4}" srcOrd="1" destOrd="0" parTransId="{43583AFC-1756-4DA4-BE2A-1C30D52F1617}" sibTransId="{DCDF7AD4-9A9A-4D05-9F35-6555E1BDB793}"/>
    <dgm:cxn modelId="{FFDD99E8-2A51-4375-8837-331D017E4E22}" srcId="{A3CEFBDE-670F-4406-AEE2-01BDA3C1926F}" destId="{A0F38029-3FE4-43E5-BAE5-206C22C3C203}" srcOrd="1" destOrd="0" parTransId="{A81984B8-87B3-48EE-9D7D-F50358EFBDE8}" sibTransId="{3205AB90-420F-46AA-9528-01285A823A87}"/>
    <dgm:cxn modelId="{BEAB0DF4-2E80-4B4A-815B-1C07A8542949}" srcId="{011D57BD-3E44-40EA-A287-395525229094}" destId="{0C0B27CE-AEEC-4F57-B7CB-26C768199ECE}" srcOrd="0" destOrd="0" parTransId="{2EBA0529-D6EB-4863-9B4E-37AE2DBF56C5}" sibTransId="{5314E743-51EF-4271-90A1-2C3AA8450561}"/>
    <dgm:cxn modelId="{C6A141F5-B183-4C25-A3F2-F1343EAB472B}" type="presOf" srcId="{F95C1CE0-E4D0-45FA-929E-7BD632D6638A}" destId="{A6795100-BB66-43E2-AEC6-3DD5BBE7874D}" srcOrd="0" destOrd="0" presId="urn:microsoft.com/office/officeart/2005/8/layout/chevron2"/>
    <dgm:cxn modelId="{9771609C-8314-4714-A9F4-65399F6867F6}" type="presParOf" srcId="{790E9027-4412-4FBE-A9D1-836659EBB033}" destId="{0CCB98BD-FF7B-45FC-9A27-602C2B9E1363}" srcOrd="0" destOrd="0" presId="urn:microsoft.com/office/officeart/2005/8/layout/chevron2"/>
    <dgm:cxn modelId="{6F7FABDD-A7AA-494C-91F7-FC860E0D8F19}" type="presParOf" srcId="{0CCB98BD-FF7B-45FC-9A27-602C2B9E1363}" destId="{BAC47241-5C1A-4465-BE4E-975095D74571}" srcOrd="0" destOrd="0" presId="urn:microsoft.com/office/officeart/2005/8/layout/chevron2"/>
    <dgm:cxn modelId="{BD5B3C85-AEB7-40C2-AECE-6F2E26B35E5D}" type="presParOf" srcId="{0CCB98BD-FF7B-45FC-9A27-602C2B9E1363}" destId="{AEEDB998-F528-4129-BAA2-28434DFDB001}" srcOrd="1" destOrd="0" presId="urn:microsoft.com/office/officeart/2005/8/layout/chevron2"/>
    <dgm:cxn modelId="{D21A105D-B0FA-4092-9B27-E736FA95292E}" type="presParOf" srcId="{790E9027-4412-4FBE-A9D1-836659EBB033}" destId="{89F57B8B-E140-4966-8023-74701317EBB1}" srcOrd="1" destOrd="0" presId="urn:microsoft.com/office/officeart/2005/8/layout/chevron2"/>
    <dgm:cxn modelId="{C026BB95-1D99-4B82-8036-58BA731B3061}" type="presParOf" srcId="{790E9027-4412-4FBE-A9D1-836659EBB033}" destId="{10BF2D2B-A0AD-4DF9-BE7B-90310147B967}" srcOrd="2" destOrd="0" presId="urn:microsoft.com/office/officeart/2005/8/layout/chevron2"/>
    <dgm:cxn modelId="{5AC723C1-1850-42EE-8F6D-9440FD2326F2}" type="presParOf" srcId="{10BF2D2B-A0AD-4DF9-BE7B-90310147B967}" destId="{753D7E73-31DD-4BE5-A605-64659DF7D042}" srcOrd="0" destOrd="0" presId="urn:microsoft.com/office/officeart/2005/8/layout/chevron2"/>
    <dgm:cxn modelId="{5C21321D-E4DB-4F6E-B82D-41B8F10E94D0}" type="presParOf" srcId="{10BF2D2B-A0AD-4DF9-BE7B-90310147B967}" destId="{2EE25724-BC8F-4C92-840F-4C8A71714FF2}" srcOrd="1" destOrd="0" presId="urn:microsoft.com/office/officeart/2005/8/layout/chevron2"/>
    <dgm:cxn modelId="{239D9D3F-FD79-4DB9-9306-C7A9928C12E1}" type="presParOf" srcId="{790E9027-4412-4FBE-A9D1-836659EBB033}" destId="{01FE0645-90D6-43E9-890B-F2D272E6EC8C}" srcOrd="3" destOrd="0" presId="urn:microsoft.com/office/officeart/2005/8/layout/chevron2"/>
    <dgm:cxn modelId="{3C5295F4-F638-4A77-95F1-8A4746C9A5BD}" type="presParOf" srcId="{790E9027-4412-4FBE-A9D1-836659EBB033}" destId="{6DDEB474-EEA2-4D6C-A6A8-3EBC5A1B008A}" srcOrd="4" destOrd="0" presId="urn:microsoft.com/office/officeart/2005/8/layout/chevron2"/>
    <dgm:cxn modelId="{DAA446B4-E0CB-40B9-BBD4-993BAE1A55B5}" type="presParOf" srcId="{6DDEB474-EEA2-4D6C-A6A8-3EBC5A1B008A}" destId="{15AC407B-6D0F-4221-8D25-A03CAF965D60}" srcOrd="0" destOrd="0" presId="urn:microsoft.com/office/officeart/2005/8/layout/chevron2"/>
    <dgm:cxn modelId="{D1A763D1-3590-4C3B-A75A-38AD1E9DB3F6}" type="presParOf" srcId="{6DDEB474-EEA2-4D6C-A6A8-3EBC5A1B008A}" destId="{110412A5-CBAC-45A4-AEA3-96487CC0C89D}" srcOrd="1" destOrd="0" presId="urn:microsoft.com/office/officeart/2005/8/layout/chevron2"/>
    <dgm:cxn modelId="{FF2852AC-A8B3-4722-BFF0-E38E947EF0A8}" type="presParOf" srcId="{790E9027-4412-4FBE-A9D1-836659EBB033}" destId="{F7B69AE8-3A10-4927-883E-BF5413DD1E39}" srcOrd="5" destOrd="0" presId="urn:microsoft.com/office/officeart/2005/8/layout/chevron2"/>
    <dgm:cxn modelId="{00C9BB78-DC10-4005-B11D-3602503597C8}" type="presParOf" srcId="{790E9027-4412-4FBE-A9D1-836659EBB033}" destId="{6FF622DA-BC89-438B-A66C-4C9765B36AF0}" srcOrd="6" destOrd="0" presId="urn:microsoft.com/office/officeart/2005/8/layout/chevron2"/>
    <dgm:cxn modelId="{94C16446-0A7A-4ADC-8F77-A315BB29E11A}" type="presParOf" srcId="{6FF622DA-BC89-438B-A66C-4C9765B36AF0}" destId="{A6795100-BB66-43E2-AEC6-3DD5BBE7874D}" srcOrd="0" destOrd="0" presId="urn:microsoft.com/office/officeart/2005/8/layout/chevron2"/>
    <dgm:cxn modelId="{0923AA66-591D-4681-8DA5-EC317D19E298}" type="presParOf" srcId="{6FF622DA-BC89-438B-A66C-4C9765B36AF0}" destId="{2ABF546B-52C5-4592-9867-6430B30B163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C47241-5C1A-4465-BE4E-975095D74571}">
      <dsp:nvSpPr>
        <dsp:cNvPr id="0" name=""/>
        <dsp:cNvSpPr/>
      </dsp:nvSpPr>
      <dsp:spPr>
        <a:xfrm rot="5400000">
          <a:off x="-202718" y="206962"/>
          <a:ext cx="1351454" cy="946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600" kern="1200" dirty="0"/>
        </a:p>
      </dsp:txBody>
      <dsp:txXfrm rot="-5400000">
        <a:off x="0" y="477253"/>
        <a:ext cx="946018" cy="405436"/>
      </dsp:txXfrm>
    </dsp:sp>
    <dsp:sp modelId="{AEEDB998-F528-4129-BAA2-28434DFDB001}">
      <dsp:nvSpPr>
        <dsp:cNvPr id="0" name=""/>
        <dsp:cNvSpPr/>
      </dsp:nvSpPr>
      <dsp:spPr>
        <a:xfrm rot="5400000">
          <a:off x="2749261" y="-1798999"/>
          <a:ext cx="878445" cy="44849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b="0" i="0" kern="1200" dirty="0">
              <a:solidFill>
                <a:srgbClr val="000000"/>
              </a:solidFill>
              <a:effectLst/>
              <a:latin typeface="Calibri" panose="020F0502020204030204" pitchFamily="34" charset="0"/>
            </a:rPr>
            <a:t>110 patients with early persistent AF/Flutter were identified using our specialist arrhythmia dataset. </a:t>
          </a:r>
          <a:endParaRPr lang="en-GB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b="0" i="0" kern="1200" dirty="0">
              <a:solidFill>
                <a:srgbClr val="000000"/>
              </a:solidFill>
              <a:effectLst/>
              <a:latin typeface="Calibri" panose="020F0502020204030204" pitchFamily="34" charset="0"/>
            </a:rPr>
            <a:t>One patient chemically reverted to SR and was not included in the results</a:t>
          </a:r>
          <a:endParaRPr lang="en-GB" sz="1000" kern="1200" dirty="0"/>
        </a:p>
      </dsp:txBody>
      <dsp:txXfrm rot="-5400000">
        <a:off x="946018" y="47126"/>
        <a:ext cx="4442050" cy="792681"/>
      </dsp:txXfrm>
    </dsp:sp>
    <dsp:sp modelId="{753D7E73-31DD-4BE5-A605-64659DF7D042}">
      <dsp:nvSpPr>
        <dsp:cNvPr id="0" name=""/>
        <dsp:cNvSpPr/>
      </dsp:nvSpPr>
      <dsp:spPr>
        <a:xfrm rot="5400000">
          <a:off x="-202718" y="1412987"/>
          <a:ext cx="1351454" cy="946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600" kern="1200" dirty="0"/>
        </a:p>
      </dsp:txBody>
      <dsp:txXfrm rot="-5400000">
        <a:off x="0" y="1683278"/>
        <a:ext cx="946018" cy="405436"/>
      </dsp:txXfrm>
    </dsp:sp>
    <dsp:sp modelId="{2EE25724-BC8F-4C92-840F-4C8A71714FF2}">
      <dsp:nvSpPr>
        <dsp:cNvPr id="0" name=""/>
        <dsp:cNvSpPr/>
      </dsp:nvSpPr>
      <dsp:spPr>
        <a:xfrm rot="5400000">
          <a:off x="2743205" y="-586025"/>
          <a:ext cx="866788" cy="44849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All eligible patients were started on DOAC (Apixaban 67%, Dabigatran 4%, </a:t>
          </a:r>
          <a:r>
            <a:rPr lang="en-GB" sz="1000" kern="1200" dirty="0" err="1"/>
            <a:t>Edoxaban</a:t>
          </a:r>
          <a:r>
            <a:rPr lang="en-GB" sz="1000" kern="1200" dirty="0"/>
            <a:t> 10%, Rivaroxaban 19%).  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65% were on amiodarone, 77% beta blocker/flecainide and 62% on both. 24% were on no antiarrhythmic due to ventricular rate &lt;80 bpm with conduction disease. </a:t>
          </a:r>
        </a:p>
      </dsp:txBody>
      <dsp:txXfrm rot="-5400000">
        <a:off x="934134" y="1265359"/>
        <a:ext cx="4442619" cy="782162"/>
      </dsp:txXfrm>
    </dsp:sp>
    <dsp:sp modelId="{15AC407B-6D0F-4221-8D25-A03CAF965D60}">
      <dsp:nvSpPr>
        <dsp:cNvPr id="0" name=""/>
        <dsp:cNvSpPr/>
      </dsp:nvSpPr>
      <dsp:spPr>
        <a:xfrm rot="5400000">
          <a:off x="-202718" y="2619013"/>
          <a:ext cx="1351454" cy="946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600" kern="1200" dirty="0"/>
        </a:p>
      </dsp:txBody>
      <dsp:txXfrm rot="-5400000">
        <a:off x="0" y="2889304"/>
        <a:ext cx="946018" cy="405436"/>
      </dsp:txXfrm>
    </dsp:sp>
    <dsp:sp modelId="{110412A5-CBAC-45A4-AEA3-96487CC0C89D}">
      <dsp:nvSpPr>
        <dsp:cNvPr id="0" name=""/>
        <dsp:cNvSpPr/>
      </dsp:nvSpPr>
      <dsp:spPr>
        <a:xfrm rot="5400000">
          <a:off x="2759658" y="618419"/>
          <a:ext cx="857652" cy="44849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DCCV was delivered using intravenous midazolam (3-13mg) and morphine (4-10mg) for conscious sedation.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b="0" i="0" kern="1200" dirty="0">
              <a:solidFill>
                <a:srgbClr val="000000"/>
              </a:solidFill>
              <a:effectLst/>
              <a:latin typeface="Calibri" panose="020F0502020204030204" pitchFamily="34" charset="0"/>
            </a:rPr>
            <a:t>A GE Model delivered synchronized DC shocks via the antero-posterior paddles</a:t>
          </a:r>
          <a:endParaRPr lang="en-GB" sz="1000" kern="1200" dirty="0"/>
        </a:p>
      </dsp:txBody>
      <dsp:txXfrm rot="-5400000">
        <a:off x="946019" y="2473926"/>
        <a:ext cx="4443065" cy="773918"/>
      </dsp:txXfrm>
    </dsp:sp>
    <dsp:sp modelId="{A6795100-BB66-43E2-AEC6-3DD5BBE7874D}">
      <dsp:nvSpPr>
        <dsp:cNvPr id="0" name=""/>
        <dsp:cNvSpPr/>
      </dsp:nvSpPr>
      <dsp:spPr>
        <a:xfrm rot="5400000">
          <a:off x="-202718" y="3825039"/>
          <a:ext cx="1351454" cy="946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600" kern="1200" dirty="0"/>
        </a:p>
      </dsp:txBody>
      <dsp:txXfrm rot="-5400000">
        <a:off x="0" y="4095330"/>
        <a:ext cx="946018" cy="405436"/>
      </dsp:txXfrm>
    </dsp:sp>
    <dsp:sp modelId="{2ABF546B-52C5-4592-9867-6430B30B1636}">
      <dsp:nvSpPr>
        <dsp:cNvPr id="0" name=""/>
        <dsp:cNvSpPr/>
      </dsp:nvSpPr>
      <dsp:spPr>
        <a:xfrm rot="5400000">
          <a:off x="2749261" y="1809046"/>
          <a:ext cx="878445" cy="44849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One patient underwent internal DCCV via an implantable defibrillator. 120 joules shock was used initially for patients with BMI &lt;30 and 150 joules when BMI &gt;30. 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88 patients (80%) needed 1 shock, 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13 patients (12%) 2 shocks and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9 patients (8%) 3 shocks with mean energy per DC shock of 155 +/- 33 joules. </a:t>
          </a:r>
        </a:p>
      </dsp:txBody>
      <dsp:txXfrm rot="-5400000">
        <a:off x="946018" y="3655171"/>
        <a:ext cx="4442050" cy="7926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12/06/2024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12/06/2024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12/06/2024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14177" y="521272"/>
            <a:ext cx="78915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Aggressive rhythm management in patients with Atrial Fibrillation/Flutter is safe and feasible with use of amiodarone and conscious sedation cardioversion irrespective of LV function or atrial size.</a:t>
            </a:r>
            <a:endParaRPr lang="en-US" sz="1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86745" y="1360364"/>
            <a:ext cx="6485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n-GB" sz="12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Lucy Bomphrey MBBS Clinical Teaching Fellow, Ahmed </a:t>
            </a:r>
            <a:r>
              <a:rPr lang="en-GB" sz="12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Hagagg</a:t>
            </a:r>
            <a:r>
              <a:rPr lang="en-GB" sz="12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MRCP Specialty Doctor in Cardiology, Jayne Lewis RCN, BSc (Hons), NMP Specialist Cardiac Arrhythmia Nurse, Louise </a:t>
            </a:r>
            <a:r>
              <a:rPr lang="en-GB" sz="12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Sanbrook</a:t>
            </a:r>
            <a:r>
              <a:rPr lang="en-GB" sz="12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RCN, Dip (He) Specialist Cardiac Arrhythmia Nurse, Ibrahim Mahmoud MRCP Specialty Doctor in Cardiology, </a:t>
            </a:r>
            <a:endParaRPr lang="en-GB" sz="1200" b="0" i="0" dirty="0"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en-GB" sz="12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Rumi </a:t>
            </a:r>
            <a:r>
              <a:rPr lang="en-GB" sz="12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Jaumdally</a:t>
            </a:r>
            <a:r>
              <a:rPr lang="en-GB" sz="12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MD FRCP Consultant Cardiologist </a:t>
            </a:r>
            <a:endParaRPr lang="en-GB" sz="1200" b="0" i="0" dirty="0"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1194951-CAAE-4305-3D9E-3A4BFE015CEC}"/>
              </a:ext>
            </a:extLst>
          </p:cNvPr>
          <p:cNvSpPr txBox="1"/>
          <p:nvPr/>
        </p:nvSpPr>
        <p:spPr>
          <a:xfrm>
            <a:off x="6579" y="5390848"/>
            <a:ext cx="502261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n-GB" sz="12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Introduction </a:t>
            </a:r>
            <a:r>
              <a:rPr lang="en-GB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 </a:t>
            </a:r>
          </a:p>
          <a:p>
            <a:pPr algn="l" rtl="0" fontAlgn="base"/>
            <a:endParaRPr lang="en-GB" sz="1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pPr marL="171450" indent="-171450" algn="l" rtl="0" fontAlgn="base">
              <a:buFont typeface="Arial" panose="020B0604020202020204" pitchFamily="34" charset="0"/>
              <a:buChar char="•"/>
            </a:pPr>
            <a:r>
              <a:rPr lang="en-GB" sz="1200" b="0" i="0" dirty="0">
                <a:solidFill>
                  <a:srgbClr val="0E0E0E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There is considerable debate regarding the restoration of sinus rhythm (SR) in patients with heart failure and Atrial Fibrillation/Flutter (AF)</a:t>
            </a:r>
            <a:r>
              <a:rPr lang="en-GB" sz="1200" baseline="30000" dirty="0">
                <a:solidFill>
                  <a:srgbClr val="0E0E0E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1</a:t>
            </a:r>
          </a:p>
          <a:p>
            <a:pPr marL="171450" indent="-171450" algn="l" rtl="0" fontAlgn="base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E0E0E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D</a:t>
            </a:r>
            <a:r>
              <a:rPr lang="en-GB" sz="1200" b="0" i="0" dirty="0">
                <a:solidFill>
                  <a:srgbClr val="0E0E0E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ata suggests left ventricular systolic dysfunction (LVSD) and adverse left atrial (LA) remodelling are poor predictors of success.  </a:t>
            </a:r>
          </a:p>
          <a:p>
            <a:pPr marL="171450" indent="-171450" algn="l" rtl="0" fontAlgn="base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E0E0E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Whilst a</a:t>
            </a:r>
            <a:r>
              <a:rPr lang="en-GB" sz="1200" b="0" i="0" dirty="0">
                <a:solidFill>
                  <a:srgbClr val="0E0E0E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miodarone improves and maintains SR</a:t>
            </a:r>
            <a:r>
              <a:rPr lang="en-GB" sz="1200" b="0" i="0" baseline="30000" dirty="0">
                <a:solidFill>
                  <a:srgbClr val="0E0E0E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2 </a:t>
            </a:r>
            <a:r>
              <a:rPr lang="en-GB" sz="1200" b="0" i="0" dirty="0">
                <a:solidFill>
                  <a:srgbClr val="0E0E0E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, this has not been specifically studied in LVSD cohorts. </a:t>
            </a:r>
            <a:endParaRPr lang="en-GB" sz="2400" dirty="0">
              <a:solidFill>
                <a:srgbClr val="000000"/>
              </a:solidFill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pPr marL="171450" indent="-171450" algn="l" rtl="0" fontAlgn="base">
              <a:buFont typeface="Arial" panose="020B0604020202020204" pitchFamily="34" charset="0"/>
              <a:buChar char="•"/>
            </a:pPr>
            <a:r>
              <a:rPr lang="en-GB" sz="1200" b="0" i="0" dirty="0">
                <a:solidFill>
                  <a:srgbClr val="0E0E0E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In a cohort of patients with LVSD and early persistent AF undergoing nurse-led use of amiodarone and DC cardioversion (DCCV), we analysed the outcome of achieving SR and impact on LV and LA size and function. </a:t>
            </a:r>
            <a:endParaRPr lang="en-GB" sz="24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6622DAE-FE9D-DE0C-BF1F-5494587AF034}"/>
              </a:ext>
            </a:extLst>
          </p:cNvPr>
          <p:cNvSpPr txBox="1"/>
          <p:nvPr/>
        </p:nvSpPr>
        <p:spPr>
          <a:xfrm>
            <a:off x="14176" y="7452968"/>
            <a:ext cx="502261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cs typeface="Arial" panose="020B0604020202020204" pitchFamily="34" charset="0"/>
              </a:rPr>
              <a:t>Results</a:t>
            </a:r>
          </a:p>
          <a:p>
            <a:endParaRPr lang="en-GB" sz="1000" b="1" dirty="0"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cs typeface="Arial" panose="020B0604020202020204" pitchFamily="34" charset="0"/>
              </a:rPr>
              <a:t>Mean age was 68 (+/- 11) years with 76% males.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cs typeface="Arial" panose="020B0604020202020204" pitchFamily="34" charset="0"/>
              </a:rPr>
              <a:t>The main symptoms were tiredness 51%, dyspnoea 38 % with palpitations and dizziness at 25%.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cs typeface="Arial" panose="020B0604020202020204" pitchFamily="34" charset="0"/>
              </a:rPr>
              <a:t>All patients underwent a transthoracic echo (TTE) with the result showing LVSD: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dirty="0">
                <a:cs typeface="Arial" panose="020B0604020202020204" pitchFamily="34" charset="0"/>
              </a:rPr>
              <a:t>EF&lt;40% (Group 1, 43% patients)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dirty="0">
                <a:cs typeface="Arial" panose="020B0604020202020204" pitchFamily="34" charset="0"/>
              </a:rPr>
              <a:t>EF 41-50% (Group 2, 27% patients)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dirty="0">
                <a:cs typeface="Arial" panose="020B0604020202020204" pitchFamily="34" charset="0"/>
              </a:rPr>
              <a:t>EF&gt;50% (Group 3 30% patients)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cs typeface="Arial" panose="020B0604020202020204" pitchFamily="34" charset="0"/>
              </a:rPr>
              <a:t>97 patients (89%) had dilated LA with an indexed mean volume of 35 +/- 12 ml/m2   irrespective of LVEF.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cs typeface="Arial" panose="020B0604020202020204" pitchFamily="34" charset="0"/>
              </a:rPr>
              <a:t>Except for 1 patient (Group 3) who developed complete heart block, all patients reverted to SR post DCCV and at 90 days (p values 0.49 and 0.94 respectively) irrespective of LVEF.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cs typeface="Arial" panose="020B0604020202020204" pitchFamily="34" charset="0"/>
              </a:rPr>
              <a:t>There was no difference in patients with LA dilatation (89%) versus normal sized LA (11%) on achieving SR post DCCV and at 90 days (p values 0.51 and 0.33 respectively).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cs typeface="Arial" panose="020B0604020202020204" pitchFamily="34" charset="0"/>
              </a:rPr>
              <a:t>Post DCCV, the main complications were transient sinus bradycardia (3%) or hypotension (4 %) and 1 (0.9%) case of possible clinical TIA with complete resolution. 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78B230D-933A-65BB-6052-68338B0C078A}"/>
              </a:ext>
            </a:extLst>
          </p:cNvPr>
          <p:cNvSpPr txBox="1"/>
          <p:nvPr/>
        </p:nvSpPr>
        <p:spPr>
          <a:xfrm>
            <a:off x="236370" y="3781564"/>
            <a:ext cx="4792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Picture to go here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3F14AA-2552-C4E9-AB0C-F0E9832F27BE}"/>
              </a:ext>
            </a:extLst>
          </p:cNvPr>
          <p:cNvSpPr txBox="1"/>
          <p:nvPr/>
        </p:nvSpPr>
        <p:spPr>
          <a:xfrm>
            <a:off x="5230854" y="7452968"/>
            <a:ext cx="5268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Protocol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645B11-181A-5991-FEC8-12658505944E}"/>
              </a:ext>
            </a:extLst>
          </p:cNvPr>
          <p:cNvSpPr txBox="1"/>
          <p:nvPr/>
        </p:nvSpPr>
        <p:spPr>
          <a:xfrm>
            <a:off x="215444" y="13221931"/>
            <a:ext cx="5642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Cardiology – Department of Medicine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0FD3AE-316A-6CAF-559B-BCD2FD0782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04" t="52211" r="35043" b="15536"/>
          <a:stretch/>
        </p:blipFill>
        <p:spPr>
          <a:xfrm>
            <a:off x="5405367" y="2442108"/>
            <a:ext cx="4796248" cy="2934000"/>
          </a:xfrm>
          <a:prstGeom prst="rect">
            <a:avLst/>
          </a:prstGeom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70665B4F-3F65-AB48-7851-CD3C1147C5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283051"/>
              </p:ext>
            </p:extLst>
          </p:nvPr>
        </p:nvGraphicFramePr>
        <p:xfrm>
          <a:off x="5107441" y="7914633"/>
          <a:ext cx="5430951" cy="497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F23D254D-7791-FFD5-BA9E-3C9892394415}"/>
              </a:ext>
            </a:extLst>
          </p:cNvPr>
          <p:cNvSpPr txBox="1"/>
          <p:nvPr/>
        </p:nvSpPr>
        <p:spPr>
          <a:xfrm>
            <a:off x="0" y="11345443"/>
            <a:ext cx="50367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cs typeface="Arial" panose="020B0604020202020204" pitchFamily="34" charset="0"/>
              </a:rPr>
              <a:t>Conclusion</a:t>
            </a:r>
          </a:p>
          <a:p>
            <a:endParaRPr lang="en-GB" sz="1000" b="1" dirty="0">
              <a:cs typeface="Arial" panose="020B0604020202020204" pitchFamily="34" charset="0"/>
            </a:endParaRPr>
          </a:p>
          <a:p>
            <a:pPr marL="171450" indent="-171450" algn="l" rtl="0" fontAlgn="base">
              <a:buFont typeface="Arial" panose="020B0604020202020204" pitchFamily="34" charset="0"/>
              <a:buChar char="•"/>
            </a:pPr>
            <a:r>
              <a:rPr lang="en-GB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Our local simplified protocol allows safe, early initiation of DOAC, amiodarone and/or betablocker therapy a singular echo and consent visit. 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GB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No evidence of reduced LVEF or LA dilatation on resuming </a:t>
            </a:r>
            <a:r>
              <a:rPr lang="en-GB" sz="1200" dirty="0">
                <a:solidFill>
                  <a:srgbClr val="000000"/>
                </a:solidFill>
                <a:highlight>
                  <a:srgbClr val="FFFFFF"/>
                </a:highlight>
              </a:rPr>
              <a:t>SR post DC cardioversion or</a:t>
            </a:r>
            <a:r>
              <a:rPr lang="en-GB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 at 90 days. </a:t>
            </a:r>
          </a:p>
          <a:p>
            <a:pPr marL="171450" indent="-171450" algn="l" rtl="0" fontAlgn="base">
              <a:buFont typeface="Arial" panose="020B0604020202020204" pitchFamily="34" charset="0"/>
              <a:buChar char="•"/>
            </a:pPr>
            <a:r>
              <a:rPr lang="en-GB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Aggressive restoration of SR in a cohort with LVSD is feasible irrespective of LVEF/LA size with reversion to SR and no long-term complications at 3 months. </a:t>
            </a:r>
            <a:endParaRPr lang="en-GB" sz="2400" b="0" i="0" dirty="0">
              <a:solidFill>
                <a:srgbClr val="000000"/>
              </a:solidFill>
              <a:effectLst/>
              <a:highlight>
                <a:srgbClr val="FFFFFF"/>
              </a:highligh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A5034-A162-6117-F6DF-194FD98F5C7D}"/>
              </a:ext>
            </a:extLst>
          </p:cNvPr>
          <p:cNvSpPr txBox="1"/>
          <p:nvPr/>
        </p:nvSpPr>
        <p:spPr>
          <a:xfrm>
            <a:off x="5107442" y="5368789"/>
            <a:ext cx="53920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n-GB" sz="12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Method</a:t>
            </a:r>
          </a:p>
          <a:p>
            <a:pPr algn="l" rtl="0" fontAlgn="base"/>
            <a:endParaRPr lang="en-GB" sz="1000" b="1" i="0" dirty="0">
              <a:solidFill>
                <a:srgbClr val="000000"/>
              </a:solidFill>
              <a:effectLst/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marL="171450" indent="-171450" algn="l" rtl="0" fontAlgn="base">
              <a:buFont typeface="Arial" panose="020B0604020202020204" pitchFamily="34" charset="0"/>
              <a:buChar char="•"/>
            </a:pPr>
            <a:r>
              <a:rPr lang="en-GB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Prospective review and analysis of eligible patients having a documented diagnosis of AF within 1 year and LVSD over the period of June 2020-February 2021.</a:t>
            </a:r>
            <a:r>
              <a:rPr lang="en-GB" sz="1200" b="0" i="0" dirty="0">
                <a:solidFill>
                  <a:srgbClr val="0E0E0E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 </a:t>
            </a:r>
          </a:p>
          <a:p>
            <a:pPr marL="171450" indent="-171450" algn="l" rtl="0" fontAlgn="base">
              <a:buFont typeface="Arial" panose="020B0604020202020204" pitchFamily="34" charset="0"/>
              <a:buChar char="•"/>
            </a:pPr>
            <a:r>
              <a:rPr lang="en-GB" sz="1200" b="0" i="0" dirty="0">
                <a:solidFill>
                  <a:srgbClr val="0E0E0E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A protocol for short term use of amiodarone (&lt;1 year) and direct oral anticoagulants (DOAC) with high energy bi-phasic synchronised DCCV under sedation and analgesia was developed and implemented by our specialist arrhythmia nurses. </a:t>
            </a:r>
            <a:endParaRPr lang="en-GB" sz="2400" dirty="0">
              <a:solidFill>
                <a:srgbClr val="000000"/>
              </a:solidFill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pPr marL="171450" indent="-171450" algn="l" rtl="0" fontAlgn="base">
              <a:buFont typeface="Arial" panose="020B0604020202020204" pitchFamily="34" charset="0"/>
              <a:buChar char="•"/>
            </a:pPr>
            <a:r>
              <a:rPr lang="en-GB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We analysed the effectiveness of restoring SR post and at 90 days post DCCV, the impact of LVEF/LA size, symptoms, and clinical complication rate. </a:t>
            </a:r>
            <a:endParaRPr lang="en-GB" sz="24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350207-956E-27B9-78C2-0AA308921539}"/>
              </a:ext>
            </a:extLst>
          </p:cNvPr>
          <p:cNvSpPr txBox="1"/>
          <p:nvPr/>
        </p:nvSpPr>
        <p:spPr>
          <a:xfrm>
            <a:off x="86745" y="13683596"/>
            <a:ext cx="55425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References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1 Roy D et al; Atrial Fibrillation and Congestive Heart Failure Investigators. Rhythm control versus rate control for atrial fibrillation and heart failure. N Engl J Med. 2008 Jun 19;358(25):2667-77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2 </a:t>
            </a:r>
            <a:r>
              <a:rPr lang="en-US" sz="1200" dirty="0" err="1">
                <a:solidFill>
                  <a:schemeClr val="bg1"/>
                </a:solidFill>
              </a:rPr>
              <a:t>Gonna</a:t>
            </a:r>
            <a:r>
              <a:rPr lang="en-US" sz="1200" dirty="0">
                <a:solidFill>
                  <a:schemeClr val="bg1"/>
                </a:solidFill>
              </a:rPr>
              <a:t> H et al; The efficacy and tolerability of commonly used agents to prevent recurrence of atrial fibrillation after successful cardioversion. Am J Cardiovasc Drugs. 2014 Aug;14(4):241-51.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F0CC85F-3014-892E-68BC-8F2AEBB758D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0111" t="33560" r="32740" b="31565"/>
          <a:stretch/>
        </p:blipFill>
        <p:spPr>
          <a:xfrm>
            <a:off x="132511" y="2434789"/>
            <a:ext cx="5000546" cy="293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5218DC-B824-E6DA-C7F6-404E35AE6EFF}"/>
              </a:ext>
            </a:extLst>
          </p:cNvPr>
          <p:cNvSpPr txBox="1"/>
          <p:nvPr/>
        </p:nvSpPr>
        <p:spPr>
          <a:xfrm>
            <a:off x="236370" y="114300"/>
            <a:ext cx="1668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A24-098</a:t>
            </a:r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70272C-0520-4B96-993D-8F893ABD74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0ADDAD-6A19-4E1A-85AA-BE52EF3A34DF}">
  <ds:schemaRefs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bef39f8a-d864-486b-b45d-ab8eb982fa2f"/>
    <ds:schemaRef ds:uri="a857e034-bd75-4f33-ad85-d5a84ed89829"/>
    <ds:schemaRef ds:uri="http://schemas.microsoft.com/sharepoint/v3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1550729-530F-4CE8-ABB8-1E28FF6DCE87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</TotalTime>
  <Words>835</Words>
  <Application>Microsoft Office PowerPoint</Application>
  <PresentationFormat>Custom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BRADLEY, Joyce (WALSALL HEALTHCARE NHS TRUST)</cp:lastModifiedBy>
  <cp:revision>21</cp:revision>
  <dcterms:created xsi:type="dcterms:W3CDTF">2020-12-07T15:24:36Z</dcterms:created>
  <dcterms:modified xsi:type="dcterms:W3CDTF">2024-06-12T11:57:03Z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</Properties>
</file>