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7"/>
    <p:restoredTop sz="96405"/>
  </p:normalViewPr>
  <p:slideViewPr>
    <p:cSldViewPr snapToGrid="0" snapToObjects="1">
      <p:cViewPr varScale="1">
        <p:scale>
          <a:sx n="30" d="100"/>
          <a:sy n="30" d="100"/>
        </p:scale>
        <p:origin x="1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24/06/2024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24/06/2024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24/06/2024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24/06/2024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24/06/2024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24/06/2024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24/06/2024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24/06/2024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24/06/2024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24/06/2024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24/06/2024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24/06/2024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acert.hunter.cuny.edu/blog/summer-2020-faculty-working-groups/2020/06/30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www.aliem.com/2010/07/trick-of-trade-foley-balloon-be-gone/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289510" y="545506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n-lt"/>
              </a:rPr>
              <a:t>DIGITAL CATHETER PASSPORT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12593" y="1118191"/>
            <a:ext cx="560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Urinary Catheter Working Group 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00442" y="1360100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1009E-D3EA-EDFE-40A4-FCD65B828EFF}"/>
              </a:ext>
            </a:extLst>
          </p:cNvPr>
          <p:cNvSpPr txBox="1"/>
          <p:nvPr/>
        </p:nvSpPr>
        <p:spPr>
          <a:xfrm>
            <a:off x="200442" y="14172972"/>
            <a:ext cx="5116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Urinary Catheter Working Group</a:t>
            </a:r>
          </a:p>
        </p:txBody>
      </p:sp>
      <p:pic>
        <p:nvPicPr>
          <p:cNvPr id="2" name="Picture 1" descr="A group of people sitting at a table with laptops and speech bubbles">
            <a:extLst>
              <a:ext uri="{FF2B5EF4-FFF2-40B4-BE49-F238E27FC236}">
                <a16:creationId xmlns:a16="http://schemas.microsoft.com/office/drawing/2014/main" id="{0ABD5F88-15BD-E631-AAAA-9D2B347F4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17716" y="4829736"/>
            <a:ext cx="3624138" cy="2039400"/>
          </a:xfrm>
          <a:prstGeom prst="rect">
            <a:avLst/>
          </a:prstGeom>
          <a:ln w="31750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3" name="Picture 2" descr="A close-up of a medical urinary tube&#10;&#10;Description automatically generated">
            <a:extLst>
              <a:ext uri="{FF2B5EF4-FFF2-40B4-BE49-F238E27FC236}">
                <a16:creationId xmlns:a16="http://schemas.microsoft.com/office/drawing/2014/main" id="{978C43C5-DD56-B031-B9F9-EAB8D0583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23638" y="2412668"/>
            <a:ext cx="2547405" cy="1108746"/>
          </a:xfrm>
          <a:prstGeom prst="rect">
            <a:avLst/>
          </a:prstGeom>
          <a:ln w="31750"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7AA2A6-6C59-7800-7151-467FD04D80BA}"/>
              </a:ext>
            </a:extLst>
          </p:cNvPr>
          <p:cNvSpPr txBox="1"/>
          <p:nvPr/>
        </p:nvSpPr>
        <p:spPr>
          <a:xfrm>
            <a:off x="4879965" y="2403539"/>
            <a:ext cx="5605123" cy="233910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l">
              <a:buNone/>
            </a:pPr>
            <a:r>
              <a:rPr lang="en-GB" sz="1400" b="1" u="sng" dirty="0">
                <a:solidFill>
                  <a:schemeClr val="tx1"/>
                </a:solidFill>
                <a:latin typeface="+mn-lt"/>
              </a:rPr>
              <a:t>THE WHY</a:t>
            </a:r>
          </a:p>
          <a:p>
            <a:pPr lvl="0" algn="l">
              <a:buNone/>
            </a:pPr>
            <a:r>
              <a:rPr lang="en-GB" sz="1150" b="1" dirty="0">
                <a:solidFill>
                  <a:schemeClr val="tx1"/>
                </a:solidFill>
                <a:latin typeface="+mn-lt"/>
              </a:rPr>
              <a:t>Urinary tract infections account for around I in 5 of all healthcare-associated infection (</a:t>
            </a:r>
            <a:r>
              <a:rPr lang="en-GB" sz="1150" b="1" dirty="0" err="1">
                <a:solidFill>
                  <a:schemeClr val="tx1"/>
                </a:solidFill>
                <a:latin typeface="+mn-lt"/>
              </a:rPr>
              <a:t>HCAI</a:t>
            </a:r>
            <a:r>
              <a:rPr lang="en-GB" sz="1150" b="1" dirty="0">
                <a:solidFill>
                  <a:schemeClr val="tx1"/>
                </a:solidFill>
                <a:latin typeface="+mn-lt"/>
              </a:rPr>
              <a:t>). Almost 50% are associated with urinary catheters. Key driver for a digital tool was to manage catheters &amp; reduce the burden of </a:t>
            </a:r>
            <a:r>
              <a:rPr lang="en-GB" sz="1150" b="1" dirty="0" err="1">
                <a:solidFill>
                  <a:schemeClr val="tx1"/>
                </a:solidFill>
                <a:latin typeface="+mn-lt"/>
              </a:rPr>
              <a:t>HCAI</a:t>
            </a:r>
            <a:endParaRPr lang="en-GB" sz="1150" b="1" dirty="0"/>
          </a:p>
          <a:p>
            <a:pPr lvl="0" algn="l">
              <a:buNone/>
            </a:pPr>
            <a:endParaRPr lang="en-GB" sz="1150" b="1" dirty="0">
              <a:solidFill>
                <a:schemeClr val="tx1"/>
              </a:solidFill>
              <a:latin typeface="+mn-lt"/>
            </a:endParaRPr>
          </a:p>
          <a:p>
            <a:pPr lvl="0" algn="l">
              <a:buNone/>
            </a:pPr>
            <a:r>
              <a:rPr lang="en-US" sz="1150" b="1" dirty="0">
                <a:solidFill>
                  <a:schemeClr val="tx1"/>
                </a:solidFill>
              </a:rPr>
              <a:t>Inappropriate use of catheters/ long term catheter use</a:t>
            </a:r>
          </a:p>
          <a:p>
            <a:pPr lvl="0" algn="l">
              <a:buNone/>
            </a:pPr>
            <a:endParaRPr lang="en-GB" sz="1150" b="1" dirty="0">
              <a:solidFill>
                <a:schemeClr val="tx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50" b="1" dirty="0">
                <a:solidFill>
                  <a:schemeClr val="tx1"/>
                </a:solidFill>
              </a:rPr>
              <a:t>Lack of care planning of ongoing management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50" b="1" dirty="0">
                <a:solidFill>
                  <a:schemeClr val="tx1"/>
                </a:solidFill>
              </a:rPr>
              <a:t>Missed opportunities around  trial without catheter (TWOC)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50" b="1" dirty="0">
                <a:solidFill>
                  <a:schemeClr val="tx1"/>
                </a:solidFill>
              </a:rPr>
              <a:t>Increase in problematic catheters: results in approx. 300 additional community visits in addition to planned catheter changes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50" b="1" dirty="0">
                <a:solidFill>
                  <a:schemeClr val="tx1"/>
                </a:solidFill>
              </a:rPr>
              <a:t>Existing paper catheter passports inconsistently used by both staff &amp; patients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9A2588A-D02D-9728-086A-5A4008E2522A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0" y="7591955"/>
            <a:ext cx="900000" cy="72000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89159D5-2C2D-2A67-AE52-3BA961C7F1C5}"/>
              </a:ext>
            </a:extLst>
          </p:cNvPr>
          <p:cNvSpPr/>
          <p:nvPr/>
        </p:nvSpPr>
        <p:spPr>
          <a:xfrm rot="10800000" flipH="1" flipV="1">
            <a:off x="863343" y="7577350"/>
            <a:ext cx="900000" cy="720000"/>
          </a:xfrm>
          <a:prstGeom prst="rect">
            <a:avLst/>
          </a:prstGeom>
          <a:blipFill rotWithShape="1">
            <a:blip r:embed="rId7"/>
            <a:srcRect/>
            <a:stretch>
              <a:fillRect t="-5000" b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BFCE71-6304-13E9-5541-F83C321598A8}"/>
              </a:ext>
            </a:extLst>
          </p:cNvPr>
          <p:cNvSpPr txBox="1"/>
          <p:nvPr/>
        </p:nvSpPr>
        <p:spPr>
          <a:xfrm>
            <a:off x="172205" y="8448497"/>
            <a:ext cx="4517276" cy="830997"/>
          </a:xfrm>
          <a:prstGeom prst="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350" b="1" u="sng" dirty="0"/>
              <a:t>PHASE TWO</a:t>
            </a:r>
          </a:p>
          <a:p>
            <a:r>
              <a:rPr lang="en-GB" sz="115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Working towards a digital passport shared solution for RWT &amp; WHT</a:t>
            </a:r>
          </a:p>
          <a:p>
            <a:r>
              <a:rPr lang="en-GB" sz="1150" b="1" dirty="0">
                <a:solidFill>
                  <a:srgbClr val="000000"/>
                </a:solidFill>
              </a:rPr>
              <a:t>Troubleshooting &amp; Incorporating changes from  learning following initial launch </a:t>
            </a:r>
            <a:endParaRPr lang="en-GB" sz="1150" b="1" dirty="0"/>
          </a:p>
        </p:txBody>
      </p:sp>
      <p:sp>
        <p:nvSpPr>
          <p:cNvPr id="21" name="Title 10">
            <a:extLst>
              <a:ext uri="{FF2B5EF4-FFF2-40B4-BE49-F238E27FC236}">
                <a16:creationId xmlns:a16="http://schemas.microsoft.com/office/drawing/2014/main" id="{DB3FE9E0-2E89-FAA0-05CF-F187E98FFC81}"/>
              </a:ext>
            </a:extLst>
          </p:cNvPr>
          <p:cNvSpPr txBox="1">
            <a:spLocks/>
          </p:cNvSpPr>
          <p:nvPr/>
        </p:nvSpPr>
        <p:spPr>
          <a:xfrm>
            <a:off x="172205" y="9370337"/>
            <a:ext cx="4517538" cy="2135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161995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63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latin typeface="+mn-lt"/>
              </a:rPr>
              <a:t>Snapshots of the digital Catheter Passport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B8D2E75-2B07-C656-CEA7-19A00F536D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442" y="9688246"/>
            <a:ext cx="4470169" cy="1620000"/>
          </a:xfrm>
          <a:prstGeom prst="rect">
            <a:avLst/>
          </a:prstGeom>
          <a:ln w="31750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23" name="Content Placeholder 4">
            <a:extLst>
              <a:ext uri="{FF2B5EF4-FFF2-40B4-BE49-F238E27FC236}">
                <a16:creationId xmlns:a16="http://schemas.microsoft.com/office/drawing/2014/main" id="{3419F6C5-65EE-F9D0-38D7-60E5664985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442" y="11423842"/>
            <a:ext cx="4470169" cy="1644457"/>
          </a:xfrm>
          <a:prstGeom prst="rect">
            <a:avLst/>
          </a:prstGeom>
          <a:ln w="31750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8A95750-87B9-BB5D-3DC9-15DD7BFA6D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9966" y="11249780"/>
            <a:ext cx="5611405" cy="1818520"/>
          </a:xfrm>
          <a:prstGeom prst="rect">
            <a:avLst/>
          </a:prstGeom>
          <a:ln w="31750"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461DB7B-D496-C627-ED5F-BFDF70A68A3D}"/>
              </a:ext>
            </a:extLst>
          </p:cNvPr>
          <p:cNvSpPr txBox="1"/>
          <p:nvPr/>
        </p:nvSpPr>
        <p:spPr>
          <a:xfrm>
            <a:off x="4858716" y="10538470"/>
            <a:ext cx="5632656" cy="623248"/>
          </a:xfrm>
          <a:prstGeom prst="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50" dirty="0"/>
              <a:t>Graph below shows number of catheter insertions across RWT – catheter passport launched in November 2023 – will continue to monitor data for sustained decrease in catheter insertion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DDBBF2-3612-3149-F8FF-CC80462AEFF3}"/>
              </a:ext>
            </a:extLst>
          </p:cNvPr>
          <p:cNvSpPr txBox="1"/>
          <p:nvPr/>
        </p:nvSpPr>
        <p:spPr>
          <a:xfrm>
            <a:off x="1005924" y="3597413"/>
            <a:ext cx="2565119" cy="26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urinary catheter</a:t>
            </a:r>
            <a:endParaRPr lang="en-GB" sz="1100" b="1" dirty="0">
              <a:latin typeface="+mj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1B60400-5989-A873-7C01-470F9435FA81}"/>
              </a:ext>
            </a:extLst>
          </p:cNvPr>
          <p:cNvGrpSpPr/>
          <p:nvPr/>
        </p:nvGrpSpPr>
        <p:grpSpPr>
          <a:xfrm>
            <a:off x="4858717" y="6956232"/>
            <a:ext cx="5657970" cy="3512397"/>
            <a:chOff x="9480852" y="13439033"/>
            <a:chExt cx="10289833" cy="988934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A069A88-F34D-4853-233C-BD6083376E0A}"/>
                </a:ext>
              </a:extLst>
            </p:cNvPr>
            <p:cNvSpPr/>
            <p:nvPr/>
          </p:nvSpPr>
          <p:spPr>
            <a:xfrm>
              <a:off x="9480852" y="13439033"/>
              <a:ext cx="10289833" cy="988934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28575"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softEdge rad="38100"/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A54494-EC85-23F6-6B9C-3A2712B9921A}"/>
                </a:ext>
              </a:extLst>
            </p:cNvPr>
            <p:cNvSpPr txBox="1"/>
            <p:nvPr/>
          </p:nvSpPr>
          <p:spPr>
            <a:xfrm>
              <a:off x="9480852" y="13439033"/>
              <a:ext cx="10289833" cy="9889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u="sng" kern="1200" dirty="0">
                  <a:solidFill>
                    <a:schemeClr val="tx1"/>
                  </a:solidFill>
                </a:rPr>
                <a:t>THE WHAT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u="sng" kern="1200" dirty="0">
                  <a:solidFill>
                    <a:schemeClr val="tx1"/>
                  </a:solidFill>
                </a:rPr>
                <a:t>Catheter Passport Aims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Effective care planning at point of insertion/accurate recording of the procedure undertaken for improved data availability going forward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Prompts for ongoing options e.g. Trial Without Catheter (TWOC) &amp; long-term catheter usage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Contact details for patient &amp; healthcare providers associated with the catheter plan &amp; its management 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Reduce the amount of long-term catheters by prompting &amp; raising awareness 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E passport to replace the referral documentation used in primary care to coordinate follow up on discharge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Working document for continuity of care &amp; communication between a wide range of services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Collaboration across Trusts to create consistency &amp; improve communication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Live document/auditable system </a:t>
              </a:r>
            </a:p>
            <a:p>
              <a:pPr marL="0" lvl="0" indent="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Print version for out-of-area patients for continuity of care/Business Continuity Plan (</a:t>
              </a:r>
              <a:r>
                <a:rPr lang="en-GB" sz="1150" b="1" kern="1200" dirty="0" err="1">
                  <a:solidFill>
                    <a:schemeClr val="tx1"/>
                  </a:solidFill>
                </a:rPr>
                <a:t>BCP</a:t>
              </a:r>
              <a:r>
                <a:rPr lang="en-GB" sz="1150" b="1" kern="1200" dirty="0">
                  <a:solidFill>
                    <a:schemeClr val="tx1"/>
                  </a:solidFill>
                </a:rPr>
                <a:t>)</a:t>
              </a:r>
              <a:endParaRPr lang="en-GB" sz="1150" b="1" kern="1200" dirty="0">
                <a:solidFill>
                  <a:schemeClr val="tx1"/>
                </a:solidFill>
                <a:latin typeface="+mn-lt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F66501D-4A89-BBC4-0085-36478B56D752}"/>
              </a:ext>
            </a:extLst>
          </p:cNvPr>
          <p:cNvGrpSpPr/>
          <p:nvPr/>
        </p:nvGrpSpPr>
        <p:grpSpPr>
          <a:xfrm>
            <a:off x="175127" y="3945305"/>
            <a:ext cx="4598971" cy="3568117"/>
            <a:chOff x="25" y="4995102"/>
            <a:chExt cx="10563619" cy="833131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D3EFF00-569B-2BC9-AB57-33286128586B}"/>
                </a:ext>
              </a:extLst>
            </p:cNvPr>
            <p:cNvSpPr/>
            <p:nvPr/>
          </p:nvSpPr>
          <p:spPr>
            <a:xfrm>
              <a:off x="25" y="4995102"/>
              <a:ext cx="10563619" cy="8331315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DEF818-98FC-6CA4-7BCD-E9A685BD2FDC}"/>
                </a:ext>
              </a:extLst>
            </p:cNvPr>
            <p:cNvSpPr txBox="1"/>
            <p:nvPr/>
          </p:nvSpPr>
          <p:spPr>
            <a:xfrm>
              <a:off x="25" y="4995102"/>
              <a:ext cx="10563619" cy="83313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just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u="sng" kern="1200" dirty="0">
                  <a:solidFill>
                    <a:schemeClr val="tx1"/>
                  </a:solidFill>
                  <a:latin typeface="+mn-lt"/>
                </a:rPr>
                <a:t>THE HOW</a:t>
              </a:r>
            </a:p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u="none" kern="1200" dirty="0">
                  <a:solidFill>
                    <a:schemeClr val="tx1"/>
                  </a:solidFill>
                  <a:latin typeface="+mn-lt"/>
                </a:rPr>
                <a:t>At RWT a Urinary Catheter &amp; Continence Working Group was set up to look at strategies to improve patient care &amp; safety for patients with urinary catheters</a:t>
              </a:r>
            </a:p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u="none" kern="1200" dirty="0">
                  <a:solidFill>
                    <a:schemeClr val="tx1"/>
                  </a:solidFill>
                  <a:latin typeface="+mn-lt"/>
                </a:rPr>
                <a:t>Consists of a range of healthcare professionals across various roles from both Acute &amp; Community healthcare settings</a:t>
              </a:r>
            </a:p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u="none" kern="1200" dirty="0">
                  <a:solidFill>
                    <a:schemeClr val="tx1"/>
                  </a:solidFill>
                  <a:latin typeface="+mn-lt"/>
                </a:rPr>
                <a:t>Now aligned with WHT colleagues &amp; has adopted a successful, collaborative approach to its aims &amp; aspirations for reducing harm by effectively managing indwelling devices</a:t>
              </a:r>
            </a:p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u="none" kern="1200" dirty="0">
                  <a:solidFill>
                    <a:schemeClr val="tx1"/>
                  </a:solidFill>
                  <a:latin typeface="+mn-lt"/>
                </a:rPr>
                <a:t>Meets monthly &amp; is working on many aspects of urinary catheter care with promotion of suitable alternatives to indwelling devices where possible to improve quality of life for patients with continence issues</a:t>
              </a:r>
            </a:p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u="none" kern="1200" dirty="0">
                  <a:solidFill>
                    <a:schemeClr val="tx1"/>
                  </a:solidFill>
                  <a:latin typeface="+mn-lt"/>
                </a:rPr>
                <a:t>Uses data to highlight areas of focus/trends, driving quality improvement around urinary catheters</a:t>
              </a:r>
            </a:p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kern="1200" dirty="0">
                  <a:solidFill>
                    <a:schemeClr val="tx1"/>
                  </a:solidFill>
                </a:rPr>
                <a:t>Digital Catheter Passport developed &amp; launched at RWT November 2023 – located on Clinical Web Portal/internal referral tab</a:t>
              </a:r>
            </a:p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150" b="1" u="none" kern="1200" dirty="0">
                  <a:solidFill>
                    <a:schemeClr val="tx1"/>
                  </a:solidFill>
                  <a:latin typeface="+mn-lt"/>
                </a:rPr>
                <a:t>Primary and secondary care teams to document catheter insertion/removal/update plans/record problems encountered with  catheters or notable events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92ED6B-347B-4CF5-8B42-2E8FCDDCF2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56C1ED-BEF0-484F-A3A6-062BE5F9E8BD}">
  <ds:schemaRefs>
    <ds:schemaRef ds:uri="cdef7ab9-3519-4273-a22c-7105e88b5b86"/>
    <ds:schemaRef ds:uri="http://www.w3.org/XML/1998/namespace"/>
    <ds:schemaRef ds:uri="http://purl.org/dc/dcmitype/"/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b1d9df04-9b8d-4886-96c6-6484f0dc8e88"/>
  </ds:schemaRefs>
</ds:datastoreItem>
</file>

<file path=customXml/itemProps3.xml><?xml version="1.0" encoding="utf-8"?>
<ds:datastoreItem xmlns:ds="http://schemas.openxmlformats.org/officeDocument/2006/customXml" ds:itemID="{4C11C75D-62B1-43E6-A22F-6FF8F1D8F7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466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COOK, Katy (THE ROYAL WOLVERHAMPTON NHS TRUST)</cp:lastModifiedBy>
  <cp:revision>22</cp:revision>
  <dcterms:created xsi:type="dcterms:W3CDTF">2020-12-07T15:24:36Z</dcterms:created>
  <dcterms:modified xsi:type="dcterms:W3CDTF">2024-06-24T14:16:22Z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