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12D0EF-397F-4432-8B2E-591B7323B424}" v="58" dt="2024-06-17T15:15:14.434"/>
    <p1510:client id="{EE1FAA1D-2E2F-4E65-A388-98ACB7CC06CA}" v="96" dt="2024-06-17T14:26:03.856"/>
    <p1510:client id="{F3B5B11E-7957-4E54-98A7-03F25ED11A7A}" v="2" dt="2024-06-18T13:17:43.5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K, Katy (THE ROYAL WOLVERHAMPTON NHS TRUST)" userId="a4e15583-bfad-44a9-a359-10a2e4094d81" providerId="ADAL" clId="{F3B5B11E-7957-4E54-98A7-03F25ED11A7A}"/>
    <pc:docChg chg="undo custSel modSld">
      <pc:chgData name="COOK, Katy (THE ROYAL WOLVERHAMPTON NHS TRUST)" userId="a4e15583-bfad-44a9-a359-10a2e4094d81" providerId="ADAL" clId="{F3B5B11E-7957-4E54-98A7-03F25ED11A7A}" dt="2024-06-18T13:17:43.542" v="1" actId="1076"/>
      <pc:docMkLst>
        <pc:docMk/>
      </pc:docMkLst>
      <pc:sldChg chg="modSp mod">
        <pc:chgData name="COOK, Katy (THE ROYAL WOLVERHAMPTON NHS TRUST)" userId="a4e15583-bfad-44a9-a359-10a2e4094d81" providerId="ADAL" clId="{F3B5B11E-7957-4E54-98A7-03F25ED11A7A}" dt="2024-06-18T13:17:43.542" v="1" actId="1076"/>
        <pc:sldMkLst>
          <pc:docMk/>
          <pc:sldMk cId="1439128987" sldId="256"/>
        </pc:sldMkLst>
        <pc:picChg chg="mod">
          <ac:chgData name="COOK, Katy (THE ROYAL WOLVERHAMPTON NHS TRUST)" userId="a4e15583-bfad-44a9-a359-10a2e4094d81" providerId="ADAL" clId="{F3B5B11E-7957-4E54-98A7-03F25ED11A7A}" dt="2024-06-18T13:17:43.542" v="1" actId="1076"/>
          <ac:picMkLst>
            <pc:docMk/>
            <pc:sldMk cId="1439128987" sldId="256"/>
            <ac:picMk id="18" creationId="{AF207748-0077-566F-FDF3-54BDC86A318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6/18/2024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18/06/2024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18/06/2024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18/06/2024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18/06/2024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18/06/2024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18/06/2024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18/06/2024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18/06/2024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18/06/2024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18/06/2024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18/06/2024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18/06/2024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32769" y="566956"/>
            <a:ext cx="6563066" cy="954107"/>
          </a:xfrm>
          <a:prstGeom prst="rect">
            <a:avLst/>
          </a:prstGeom>
          <a:noFill/>
        </p:spPr>
        <p:txBody>
          <a:bodyPr wrap="square" lIns="91440" tIns="45720" rIns="91440" bIns="45720" rtlCol="0" anchor="t">
            <a:spAutoFit/>
          </a:bodyPr>
          <a:lstStyle/>
          <a:p>
            <a:r>
              <a:rPr lang="en-US" sz="2800" b="1" err="1">
                <a:solidFill>
                  <a:schemeClr val="bg1"/>
                </a:solidFill>
                <a:latin typeface="Arial"/>
                <a:cs typeface="Arial"/>
              </a:rPr>
              <a:t>PreOperative</a:t>
            </a:r>
            <a:r>
              <a:rPr lang="en-US" sz="2800" b="1">
                <a:solidFill>
                  <a:schemeClr val="bg1"/>
                </a:solidFill>
                <a:latin typeface="Arial"/>
                <a:cs typeface="Arial"/>
              </a:rPr>
              <a:t> Assessment GIRFT alignment </a:t>
            </a:r>
          </a:p>
        </p:txBody>
      </p:sp>
      <p:sp>
        <p:nvSpPr>
          <p:cNvPr id="10" name="TextBox 9">
            <a:extLst>
              <a:ext uri="{FF2B5EF4-FFF2-40B4-BE49-F238E27FC236}">
                <a16:creationId xmlns:a16="http://schemas.microsoft.com/office/drawing/2014/main" id="{B58AD6FE-F3F4-8946-838E-E4A51B087E8E}"/>
              </a:ext>
            </a:extLst>
          </p:cNvPr>
          <p:cNvSpPr txBox="1"/>
          <p:nvPr/>
        </p:nvSpPr>
        <p:spPr>
          <a:xfrm>
            <a:off x="38125" y="1536996"/>
            <a:ext cx="6563067" cy="861774"/>
          </a:xfrm>
          <a:prstGeom prst="rect">
            <a:avLst/>
          </a:prstGeom>
          <a:noFill/>
        </p:spPr>
        <p:txBody>
          <a:bodyPr wrap="square" lIns="91440" tIns="45720" rIns="91440" bIns="45720" numCol="2" rtlCol="0" anchor="t">
            <a:spAutoFit/>
          </a:bodyPr>
          <a:lstStyle/>
          <a:p>
            <a:r>
              <a:rPr lang="en-US" sz="1000" b="1">
                <a:solidFill>
                  <a:schemeClr val="bg1"/>
                </a:solidFill>
                <a:latin typeface="Arial"/>
                <a:cs typeface="Arial"/>
              </a:rPr>
              <a:t>Paul Forrester</a:t>
            </a:r>
            <a:r>
              <a:rPr lang="en-US" sz="1000">
                <a:solidFill>
                  <a:schemeClr val="bg1"/>
                </a:solidFill>
                <a:latin typeface="Arial"/>
                <a:cs typeface="Arial"/>
              </a:rPr>
              <a:t>/ Head of Pre-assessment, </a:t>
            </a:r>
            <a:endParaRPr lang="en-US" sz="1000">
              <a:solidFill>
                <a:schemeClr val="bg1"/>
              </a:solidFill>
              <a:latin typeface="Arial" panose="020B0604020202020204" pitchFamily="34" charset="0"/>
              <a:cs typeface="Arial" panose="020B0604020202020204" pitchFamily="34" charset="0"/>
            </a:endParaRPr>
          </a:p>
          <a:p>
            <a:r>
              <a:rPr lang="en-US" sz="1000" b="1">
                <a:solidFill>
                  <a:schemeClr val="bg1"/>
                </a:solidFill>
                <a:latin typeface="Arial"/>
                <a:cs typeface="Arial"/>
              </a:rPr>
              <a:t>Samir Nazir </a:t>
            </a:r>
            <a:r>
              <a:rPr lang="en-US" sz="1000">
                <a:solidFill>
                  <a:schemeClr val="bg1"/>
                </a:solidFill>
                <a:latin typeface="Arial"/>
                <a:cs typeface="Arial"/>
              </a:rPr>
              <a:t> / Consultant </a:t>
            </a:r>
            <a:r>
              <a:rPr lang="en-US" sz="1000" err="1">
                <a:solidFill>
                  <a:schemeClr val="bg1"/>
                </a:solidFill>
                <a:latin typeface="Arial"/>
                <a:cs typeface="Arial"/>
              </a:rPr>
              <a:t>Anaesthetist</a:t>
            </a:r>
            <a:r>
              <a:rPr lang="en-US" sz="1000">
                <a:solidFill>
                  <a:schemeClr val="bg1"/>
                </a:solidFill>
                <a:latin typeface="Arial"/>
                <a:cs typeface="Arial"/>
              </a:rPr>
              <a:t>, </a:t>
            </a:r>
            <a:endParaRPr lang="en-US" sz="1000">
              <a:solidFill>
                <a:schemeClr val="bg1"/>
              </a:solidFill>
              <a:latin typeface="Arial" panose="020B0604020202020204" pitchFamily="34" charset="0"/>
              <a:cs typeface="Arial" panose="020B0604020202020204" pitchFamily="34" charset="0"/>
            </a:endParaRPr>
          </a:p>
          <a:p>
            <a:r>
              <a:rPr lang="en-US" sz="1000" b="1">
                <a:solidFill>
                  <a:schemeClr val="bg1"/>
                </a:solidFill>
                <a:latin typeface="Arial"/>
                <a:cs typeface="Arial"/>
              </a:rPr>
              <a:t>Suzanne Priest </a:t>
            </a:r>
            <a:r>
              <a:rPr lang="en-US" sz="1000">
                <a:solidFill>
                  <a:schemeClr val="bg1"/>
                </a:solidFill>
                <a:latin typeface="Arial"/>
                <a:cs typeface="Arial"/>
              </a:rPr>
              <a:t>/ </a:t>
            </a:r>
            <a:r>
              <a:rPr lang="en-US" sz="1000" err="1">
                <a:solidFill>
                  <a:schemeClr val="bg1"/>
                </a:solidFill>
                <a:latin typeface="Arial"/>
                <a:cs typeface="Arial"/>
              </a:rPr>
              <a:t>Caregroup</a:t>
            </a:r>
            <a:r>
              <a:rPr lang="en-US" sz="1000">
                <a:solidFill>
                  <a:schemeClr val="bg1"/>
                </a:solidFill>
                <a:latin typeface="Arial"/>
                <a:cs typeface="Arial"/>
              </a:rPr>
              <a:t> Manager for TAAC,</a:t>
            </a:r>
          </a:p>
          <a:p>
            <a:r>
              <a:rPr lang="en-US" sz="1000" b="1">
                <a:solidFill>
                  <a:schemeClr val="bg1"/>
                </a:solidFill>
                <a:latin typeface="Arial"/>
                <a:cs typeface="Arial"/>
              </a:rPr>
              <a:t>Thomas Harper </a:t>
            </a:r>
            <a:r>
              <a:rPr lang="en-US" sz="1000">
                <a:solidFill>
                  <a:schemeClr val="bg1"/>
                </a:solidFill>
                <a:latin typeface="Arial"/>
                <a:cs typeface="Arial"/>
              </a:rPr>
              <a:t>/ NHS </a:t>
            </a:r>
            <a:r>
              <a:rPr lang="en-US" sz="1000" err="1">
                <a:solidFill>
                  <a:schemeClr val="bg1"/>
                </a:solidFill>
                <a:latin typeface="Arial"/>
                <a:cs typeface="Arial"/>
              </a:rPr>
              <a:t>Managament</a:t>
            </a:r>
            <a:r>
              <a:rPr lang="en-US" sz="1000">
                <a:solidFill>
                  <a:schemeClr val="bg1"/>
                </a:solidFill>
                <a:latin typeface="Arial"/>
                <a:cs typeface="Arial"/>
              </a:rPr>
              <a:t> Trainee </a:t>
            </a:r>
            <a:endParaRPr lang="en-US" sz="1000">
              <a:solidFill>
                <a:schemeClr val="bg1"/>
              </a:solidFill>
              <a:latin typeface="Arial" panose="020B0604020202020204" pitchFamily="34" charset="0"/>
              <a:cs typeface="Arial" panose="020B0604020202020204" pitchFamily="34" charset="0"/>
            </a:endParaRPr>
          </a:p>
          <a:p>
            <a:endParaRPr lang="en-US" sz="1000">
              <a:solidFill>
                <a:schemeClr val="bg1"/>
              </a:solidFill>
              <a:latin typeface="Arial" panose="020B0604020202020204" pitchFamily="34" charset="0"/>
              <a:cs typeface="Arial" panose="020B0604020202020204" pitchFamily="34" charset="0"/>
            </a:endParaRPr>
          </a:p>
          <a:p>
            <a:r>
              <a:rPr lang="en-US" sz="1000">
                <a:solidFill>
                  <a:schemeClr val="bg1"/>
                </a:solidFill>
                <a:latin typeface="Arial"/>
                <a:cs typeface="Arial"/>
              </a:rPr>
              <a:t>IT team</a:t>
            </a:r>
            <a:endParaRPr lang="en-US" sz="1000">
              <a:solidFill>
                <a:schemeClr val="bg1"/>
              </a:solidFill>
              <a:latin typeface="Arial" panose="020B0604020202020204" pitchFamily="34" charset="0"/>
              <a:cs typeface="Arial" panose="020B0604020202020204" pitchFamily="34" charset="0"/>
            </a:endParaRPr>
          </a:p>
          <a:p>
            <a:r>
              <a:rPr lang="en-US" sz="1000">
                <a:solidFill>
                  <a:schemeClr val="bg1"/>
                </a:solidFill>
                <a:latin typeface="Arial"/>
                <a:cs typeface="Arial"/>
              </a:rPr>
              <a:t>Infrastructure team - Colin Aldridge </a:t>
            </a:r>
          </a:p>
          <a:p>
            <a:r>
              <a:rPr lang="en-US" sz="1000">
                <a:solidFill>
                  <a:schemeClr val="bg1"/>
                </a:solidFill>
                <a:latin typeface="Arial"/>
                <a:cs typeface="Arial"/>
              </a:rPr>
              <a:t>IPC team </a:t>
            </a:r>
          </a:p>
          <a:p>
            <a:endParaRPr lang="en-US" sz="800">
              <a:solidFill>
                <a:schemeClr val="bg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0221009E-D3EA-EDFE-40A4-FCD65B828EFF}"/>
              </a:ext>
            </a:extLst>
          </p:cNvPr>
          <p:cNvSpPr txBox="1"/>
          <p:nvPr/>
        </p:nvSpPr>
        <p:spPr>
          <a:xfrm>
            <a:off x="-2816" y="13139141"/>
            <a:ext cx="6012841" cy="1815882"/>
          </a:xfrm>
          <a:prstGeom prst="rect">
            <a:avLst/>
          </a:prstGeom>
          <a:noFill/>
        </p:spPr>
        <p:txBody>
          <a:bodyPr wrap="square" lIns="91440" tIns="45720" rIns="91440" bIns="45720" rtlCol="0" anchor="t">
            <a:spAutoFit/>
          </a:bodyPr>
          <a:lstStyle/>
          <a:p>
            <a:r>
              <a:rPr lang="en-GB" sz="1600" b="1">
                <a:solidFill>
                  <a:schemeClr val="bg1"/>
                </a:solidFill>
                <a:latin typeface="Arial"/>
                <a:cs typeface="Arial"/>
              </a:rPr>
              <a:t>Future areas of working include: </a:t>
            </a:r>
          </a:p>
          <a:p>
            <a:r>
              <a:rPr lang="en-GB" sz="1600">
                <a:solidFill>
                  <a:schemeClr val="bg1"/>
                </a:solidFill>
                <a:latin typeface="Arial"/>
                <a:cs typeface="Arial"/>
              </a:rPr>
              <a:t>As we aim to continuously improve the service aligning ourselves with GIRFT recommendations we will be focusing on a Demand and capacity modelling review and once we are fully established and in terms of process, we will look at how we can sustain the project.</a:t>
            </a:r>
          </a:p>
          <a:p>
            <a:endParaRPr lang="en-US" sz="1600">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BC75A0A9-6FF4-DFC3-7571-3DAA0FE68535}"/>
              </a:ext>
            </a:extLst>
          </p:cNvPr>
          <p:cNvSpPr txBox="1"/>
          <p:nvPr/>
        </p:nvSpPr>
        <p:spPr>
          <a:xfrm>
            <a:off x="27147" y="5149456"/>
            <a:ext cx="2222500" cy="246221"/>
          </a:xfrm>
          <a:prstGeom prst="rect">
            <a:avLst/>
          </a:prstGeom>
          <a:noFill/>
        </p:spPr>
        <p:txBody>
          <a:bodyPr wrap="square" lIns="91440" tIns="45720" rIns="91440" bIns="45720" rtlCol="0" anchor="t">
            <a:spAutoFit/>
          </a:bodyPr>
          <a:lstStyle/>
          <a:p>
            <a:r>
              <a:rPr lang="en-GB" sz="1000" b="1"/>
              <a:t>Current state process</a:t>
            </a:r>
          </a:p>
        </p:txBody>
      </p:sp>
      <p:pic>
        <p:nvPicPr>
          <p:cNvPr id="15" name="Picture 14">
            <a:extLst>
              <a:ext uri="{FF2B5EF4-FFF2-40B4-BE49-F238E27FC236}">
                <a16:creationId xmlns:a16="http://schemas.microsoft.com/office/drawing/2014/main" id="{0EA66F7A-B77C-7FCC-AE54-D1F25E203DAA}"/>
              </a:ext>
            </a:extLst>
          </p:cNvPr>
          <p:cNvPicPr>
            <a:picLocks noChangeAspect="1"/>
          </p:cNvPicPr>
          <p:nvPr/>
        </p:nvPicPr>
        <p:blipFill>
          <a:blip r:embed="rId2"/>
          <a:stretch>
            <a:fillRect/>
          </a:stretch>
        </p:blipFill>
        <p:spPr>
          <a:xfrm>
            <a:off x="9268122" y="7061631"/>
            <a:ext cx="1326084" cy="1824024"/>
          </a:xfrm>
          <a:prstGeom prst="rect">
            <a:avLst/>
          </a:prstGeom>
        </p:spPr>
      </p:pic>
      <p:pic>
        <p:nvPicPr>
          <p:cNvPr id="19" name="Picture 18">
            <a:extLst>
              <a:ext uri="{FF2B5EF4-FFF2-40B4-BE49-F238E27FC236}">
                <a16:creationId xmlns:a16="http://schemas.microsoft.com/office/drawing/2014/main" id="{012D820F-BBB9-7A4A-EC89-142BAA9DEA97}"/>
              </a:ext>
            </a:extLst>
          </p:cNvPr>
          <p:cNvPicPr>
            <a:picLocks noChangeAspect="1"/>
          </p:cNvPicPr>
          <p:nvPr/>
        </p:nvPicPr>
        <p:blipFill>
          <a:blip r:embed="rId3"/>
          <a:stretch>
            <a:fillRect/>
          </a:stretch>
        </p:blipFill>
        <p:spPr>
          <a:xfrm>
            <a:off x="7849530" y="7061631"/>
            <a:ext cx="1294141" cy="1824024"/>
          </a:xfrm>
          <a:prstGeom prst="rect">
            <a:avLst/>
          </a:prstGeom>
        </p:spPr>
      </p:pic>
      <p:sp>
        <p:nvSpPr>
          <p:cNvPr id="11" name="TextBox 10">
            <a:extLst>
              <a:ext uri="{FF2B5EF4-FFF2-40B4-BE49-F238E27FC236}">
                <a16:creationId xmlns:a16="http://schemas.microsoft.com/office/drawing/2014/main" id="{A34F8F15-CC69-2FF4-9B35-4F8B76E1E5EB}"/>
              </a:ext>
            </a:extLst>
          </p:cNvPr>
          <p:cNvSpPr txBox="1"/>
          <p:nvPr/>
        </p:nvSpPr>
        <p:spPr>
          <a:xfrm>
            <a:off x="3463" y="2284542"/>
            <a:ext cx="4873337"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b="1"/>
              <a:t>Background:</a:t>
            </a:r>
          </a:p>
          <a:p>
            <a:r>
              <a:rPr lang="en-GB" sz="1000"/>
              <a:t>With the recent WHT accreditation of “Surgical Elective hub” in November 2023 with NHS England’s Getting It Right First Time (GIRFT) programme, in collaboration with the Royal College of Surgeons of England; we as a department have an integral role in establishing this. We had a list of requirements that we need to meet:</a:t>
            </a:r>
          </a:p>
          <a:p>
            <a:r>
              <a:rPr lang="en-GB" sz="1000"/>
              <a:t>1.Patients should be screened for peri-operative risk factors as early as possible in their pathway.</a:t>
            </a:r>
          </a:p>
          <a:p>
            <a:r>
              <a:rPr lang="en-GB" sz="1000"/>
              <a:t>2.Patients identified through a screening assessment as having risk factors for poor peri-operative or surgical outcomes should receive optimisation support.</a:t>
            </a:r>
          </a:p>
          <a:p>
            <a:r>
              <a:rPr lang="en-GB" sz="1000"/>
              <a:t>3.All patients awaiting surgery should be contacted by their provider at least every three months to check they still want/require the procedure and health status update.</a:t>
            </a:r>
          </a:p>
          <a:p>
            <a:r>
              <a:rPr lang="en-GB" sz="1000"/>
              <a:t>4.Patients should only be given a date for surgery after preliminary pre-op risk assessment.</a:t>
            </a:r>
          </a:p>
          <a:p>
            <a:r>
              <a:rPr lang="en-GB" sz="1000"/>
              <a:t>5.Patients must be involved in shared decision-making to discuss the benefits, risks, alternatives, likely outcomes and recovery.</a:t>
            </a:r>
          </a:p>
        </p:txBody>
      </p:sp>
      <p:sp>
        <p:nvSpPr>
          <p:cNvPr id="14" name="TextBox 13">
            <a:extLst>
              <a:ext uri="{FF2B5EF4-FFF2-40B4-BE49-F238E27FC236}">
                <a16:creationId xmlns:a16="http://schemas.microsoft.com/office/drawing/2014/main" id="{0D1F3CD5-3B46-4DD1-4B0B-81813672AEA2}"/>
              </a:ext>
            </a:extLst>
          </p:cNvPr>
          <p:cNvSpPr txBox="1"/>
          <p:nvPr/>
        </p:nvSpPr>
        <p:spPr>
          <a:xfrm>
            <a:off x="7750673" y="5272336"/>
            <a:ext cx="2941139" cy="21082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a:ea typeface="Calibri"/>
                <a:cs typeface="Calibri"/>
              </a:rPr>
              <a:t>Governance and SOPs </a:t>
            </a:r>
          </a:p>
          <a:p>
            <a:r>
              <a:rPr lang="en-GB" sz="1000">
                <a:ea typeface="Calibri"/>
                <a:cs typeface="Calibri"/>
              </a:rPr>
              <a:t>We have created a “Preoperative assessment training competency booklet” and recently got this ratified to ensure that we are providing our staff with the highest level of training and knowledge. </a:t>
            </a:r>
          </a:p>
          <a:p>
            <a:r>
              <a:rPr lang="en-GB" sz="1000">
                <a:ea typeface="Calibri"/>
                <a:cs typeface="Calibri"/>
              </a:rPr>
              <a:t>We have introduced ASA gradings telephone triage SOP to ensure that our service follows the guidance for triaging patients into the respective ASA gradings of ASA1, ASA2, ASA3 and ASA4. </a:t>
            </a:r>
          </a:p>
          <a:p>
            <a:r>
              <a:rPr lang="en-GB" sz="1000">
                <a:ea typeface="Calibri"/>
                <a:cs typeface="Calibri"/>
              </a:rPr>
              <a:t>SOP- We are in the process of updating the Preoperative pathway SOP to include the GIRFT recommended guidance.</a:t>
            </a:r>
          </a:p>
          <a:p>
            <a:endParaRPr lang="en-US" sz="1100" b="1">
              <a:ea typeface="Calibri"/>
              <a:cs typeface="Calibri"/>
            </a:endParaRPr>
          </a:p>
        </p:txBody>
      </p:sp>
      <p:pic>
        <p:nvPicPr>
          <p:cNvPr id="18" name="Picture 17" descr="A screenshot of a computer&#10;&#10;Description automatically generated">
            <a:extLst>
              <a:ext uri="{FF2B5EF4-FFF2-40B4-BE49-F238E27FC236}">
                <a16:creationId xmlns:a16="http://schemas.microsoft.com/office/drawing/2014/main" id="{AF207748-0077-566F-FDF3-54BDC86A318A}"/>
              </a:ext>
            </a:extLst>
          </p:cNvPr>
          <p:cNvPicPr>
            <a:picLocks noChangeAspect="1"/>
          </p:cNvPicPr>
          <p:nvPr/>
        </p:nvPicPr>
        <p:blipFill rotWithShape="1">
          <a:blip r:embed="rId4"/>
          <a:srcRect b="19180"/>
          <a:stretch/>
        </p:blipFill>
        <p:spPr>
          <a:xfrm>
            <a:off x="73142" y="5348575"/>
            <a:ext cx="7671124" cy="3423175"/>
          </a:xfrm>
          <a:prstGeom prst="rect">
            <a:avLst/>
          </a:prstGeom>
        </p:spPr>
      </p:pic>
      <p:cxnSp>
        <p:nvCxnSpPr>
          <p:cNvPr id="23" name="Straight Connector 22">
            <a:extLst>
              <a:ext uri="{FF2B5EF4-FFF2-40B4-BE49-F238E27FC236}">
                <a16:creationId xmlns:a16="http://schemas.microsoft.com/office/drawing/2014/main" id="{304C2CEF-FA79-3C2C-A854-A5DBA6C97343}"/>
              </a:ext>
            </a:extLst>
          </p:cNvPr>
          <p:cNvCxnSpPr>
            <a:cxnSpLocks/>
          </p:cNvCxnSpPr>
          <p:nvPr/>
        </p:nvCxnSpPr>
        <p:spPr>
          <a:xfrm>
            <a:off x="90605" y="9743698"/>
            <a:ext cx="10503601"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B39316B-7391-3C7F-AAA0-F72CF18BBB62}"/>
              </a:ext>
            </a:extLst>
          </p:cNvPr>
          <p:cNvCxnSpPr>
            <a:cxnSpLocks/>
          </p:cNvCxnSpPr>
          <p:nvPr/>
        </p:nvCxnSpPr>
        <p:spPr>
          <a:xfrm>
            <a:off x="7736719" y="5375653"/>
            <a:ext cx="0" cy="3505881"/>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3546D8A-5B4C-B16A-BF62-44442F869108}"/>
              </a:ext>
            </a:extLst>
          </p:cNvPr>
          <p:cNvCxnSpPr>
            <a:cxnSpLocks/>
          </p:cNvCxnSpPr>
          <p:nvPr/>
        </p:nvCxnSpPr>
        <p:spPr>
          <a:xfrm>
            <a:off x="1755019" y="8841998"/>
            <a:ext cx="8839187"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E23245-1F10-0A8A-A432-34C8C833CC85}"/>
              </a:ext>
            </a:extLst>
          </p:cNvPr>
          <p:cNvCxnSpPr>
            <a:cxnSpLocks/>
          </p:cNvCxnSpPr>
          <p:nvPr/>
        </p:nvCxnSpPr>
        <p:spPr>
          <a:xfrm>
            <a:off x="2000547" y="8804278"/>
            <a:ext cx="0" cy="948948"/>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AF0F8A5-6FF3-1AD8-EB29-A3BAFE189C8B}"/>
              </a:ext>
            </a:extLst>
          </p:cNvPr>
          <p:cNvPicPr>
            <a:picLocks noChangeAspect="1"/>
          </p:cNvPicPr>
          <p:nvPr/>
        </p:nvPicPr>
        <p:blipFill rotWithShape="1">
          <a:blip r:embed="rId5"/>
          <a:srcRect r="3591" b="24137"/>
          <a:stretch/>
        </p:blipFill>
        <p:spPr>
          <a:xfrm>
            <a:off x="4969059" y="9801755"/>
            <a:ext cx="5628033" cy="1222118"/>
          </a:xfrm>
          <a:prstGeom prst="rect">
            <a:avLst/>
          </a:prstGeom>
        </p:spPr>
      </p:pic>
      <p:pic>
        <p:nvPicPr>
          <p:cNvPr id="5" name="Picture 4">
            <a:extLst>
              <a:ext uri="{FF2B5EF4-FFF2-40B4-BE49-F238E27FC236}">
                <a16:creationId xmlns:a16="http://schemas.microsoft.com/office/drawing/2014/main" id="{5472BEE4-21CF-9409-D257-23AA48E2E26A}"/>
              </a:ext>
            </a:extLst>
          </p:cNvPr>
          <p:cNvPicPr>
            <a:picLocks noChangeAspect="1"/>
          </p:cNvPicPr>
          <p:nvPr/>
        </p:nvPicPr>
        <p:blipFill>
          <a:blip r:embed="rId6"/>
          <a:stretch>
            <a:fillRect/>
          </a:stretch>
        </p:blipFill>
        <p:spPr>
          <a:xfrm>
            <a:off x="1719095" y="11021235"/>
            <a:ext cx="4194667" cy="1441523"/>
          </a:xfrm>
          <a:prstGeom prst="rect">
            <a:avLst/>
          </a:prstGeom>
        </p:spPr>
      </p:pic>
      <p:pic>
        <p:nvPicPr>
          <p:cNvPr id="39" name="Picture 38" descr="A blue and white logo&#10;&#10;Description automatically generated">
            <a:extLst>
              <a:ext uri="{FF2B5EF4-FFF2-40B4-BE49-F238E27FC236}">
                <a16:creationId xmlns:a16="http://schemas.microsoft.com/office/drawing/2014/main" id="{0002DC01-F107-7C88-1915-D2862B0723B2}"/>
              </a:ext>
            </a:extLst>
          </p:cNvPr>
          <p:cNvPicPr>
            <a:picLocks noChangeAspect="1"/>
          </p:cNvPicPr>
          <p:nvPr/>
        </p:nvPicPr>
        <p:blipFill rotWithShape="1">
          <a:blip r:embed="rId7"/>
          <a:srcRect l="8110" t="37258" r="16758" b="34114"/>
          <a:stretch/>
        </p:blipFill>
        <p:spPr>
          <a:xfrm>
            <a:off x="2054848" y="8958819"/>
            <a:ext cx="1717526" cy="655320"/>
          </a:xfrm>
          <a:prstGeom prst="rect">
            <a:avLst/>
          </a:prstGeom>
        </p:spPr>
      </p:pic>
      <p:pic>
        <p:nvPicPr>
          <p:cNvPr id="41" name="Picture 40" descr="A blue text on a white background&#10;&#10;Description automatically generated">
            <a:extLst>
              <a:ext uri="{FF2B5EF4-FFF2-40B4-BE49-F238E27FC236}">
                <a16:creationId xmlns:a16="http://schemas.microsoft.com/office/drawing/2014/main" id="{305847CB-D0C3-36B0-501C-01A2055CE881}"/>
              </a:ext>
            </a:extLst>
          </p:cNvPr>
          <p:cNvPicPr>
            <a:picLocks noChangeAspect="1"/>
          </p:cNvPicPr>
          <p:nvPr/>
        </p:nvPicPr>
        <p:blipFill rotWithShape="1">
          <a:blip r:embed="rId8"/>
          <a:srcRect l="8110" t="37817" b="26231"/>
          <a:stretch/>
        </p:blipFill>
        <p:spPr>
          <a:xfrm>
            <a:off x="8488029" y="8881421"/>
            <a:ext cx="2100596" cy="822957"/>
          </a:xfrm>
          <a:prstGeom prst="rect">
            <a:avLst/>
          </a:prstGeom>
        </p:spPr>
      </p:pic>
      <p:pic>
        <p:nvPicPr>
          <p:cNvPr id="43" name="Picture 42" descr="A telephone with icons around it&#10;&#10;Description automatically generated">
            <a:extLst>
              <a:ext uri="{FF2B5EF4-FFF2-40B4-BE49-F238E27FC236}">
                <a16:creationId xmlns:a16="http://schemas.microsoft.com/office/drawing/2014/main" id="{89E77A46-84A4-DF21-930B-181BD108B52A}"/>
              </a:ext>
            </a:extLst>
          </p:cNvPr>
          <p:cNvPicPr>
            <a:picLocks noChangeAspect="1"/>
          </p:cNvPicPr>
          <p:nvPr/>
        </p:nvPicPr>
        <p:blipFill rotWithShape="1">
          <a:blip r:embed="rId9"/>
          <a:srcRect l="10573" t="8049" r="7944" b="4787"/>
          <a:stretch/>
        </p:blipFill>
        <p:spPr>
          <a:xfrm>
            <a:off x="6182077" y="11115682"/>
            <a:ext cx="1133593" cy="1212608"/>
          </a:xfrm>
          <a:prstGeom prst="rect">
            <a:avLst/>
          </a:prstGeom>
        </p:spPr>
      </p:pic>
      <p:pic>
        <p:nvPicPr>
          <p:cNvPr id="45" name="Picture 44" descr="A diagram of a chart&#10;&#10;Description automatically generated">
            <a:extLst>
              <a:ext uri="{FF2B5EF4-FFF2-40B4-BE49-F238E27FC236}">
                <a16:creationId xmlns:a16="http://schemas.microsoft.com/office/drawing/2014/main" id="{CFE0B343-37DF-8DBB-B898-35BD9D7ED01E}"/>
              </a:ext>
            </a:extLst>
          </p:cNvPr>
          <p:cNvPicPr>
            <a:picLocks noChangeAspect="1"/>
          </p:cNvPicPr>
          <p:nvPr/>
        </p:nvPicPr>
        <p:blipFill>
          <a:blip r:embed="rId10"/>
          <a:stretch>
            <a:fillRect/>
          </a:stretch>
        </p:blipFill>
        <p:spPr>
          <a:xfrm>
            <a:off x="7576091" y="2260529"/>
            <a:ext cx="3112039" cy="3061719"/>
          </a:xfrm>
          <a:prstGeom prst="rect">
            <a:avLst/>
          </a:prstGeom>
        </p:spPr>
      </p:pic>
      <p:sp>
        <p:nvSpPr>
          <p:cNvPr id="48" name="TextBox 47">
            <a:extLst>
              <a:ext uri="{FF2B5EF4-FFF2-40B4-BE49-F238E27FC236}">
                <a16:creationId xmlns:a16="http://schemas.microsoft.com/office/drawing/2014/main" id="{35A0422F-F45E-779E-FB3A-491CF63B1447}"/>
              </a:ext>
            </a:extLst>
          </p:cNvPr>
          <p:cNvSpPr txBox="1"/>
          <p:nvPr/>
        </p:nvSpPr>
        <p:spPr>
          <a:xfrm>
            <a:off x="3716304" y="8851929"/>
            <a:ext cx="5015918"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b="1"/>
              <a:t>My Preop integration of PAS system and System C</a:t>
            </a:r>
          </a:p>
          <a:p>
            <a:r>
              <a:rPr lang="en-GB" sz="1000"/>
              <a:t>Patients are assessed within Preop using an electronic patient record will be generated and will be stored within Medi-viewer. We have now purchased the license for Paediatrics and this will introduce the My Preop Kids this will allow a complete streamlined pathway in a singular system that is used to Preoperative assess all patients. </a:t>
            </a:r>
          </a:p>
        </p:txBody>
      </p:sp>
      <p:sp>
        <p:nvSpPr>
          <p:cNvPr id="49" name="TextBox 48">
            <a:extLst>
              <a:ext uri="{FF2B5EF4-FFF2-40B4-BE49-F238E27FC236}">
                <a16:creationId xmlns:a16="http://schemas.microsoft.com/office/drawing/2014/main" id="{314C569E-7F75-93E4-A785-7A0866125265}"/>
              </a:ext>
            </a:extLst>
          </p:cNvPr>
          <p:cNvSpPr txBox="1"/>
          <p:nvPr/>
        </p:nvSpPr>
        <p:spPr>
          <a:xfrm>
            <a:off x="7366479" y="12219068"/>
            <a:ext cx="3299933"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b="1"/>
              <a:t>MRSA swabs</a:t>
            </a:r>
          </a:p>
          <a:p>
            <a:r>
              <a:rPr lang="en-GB" sz="1000"/>
              <a:t>We have met with the IPC team to review the current process and SOP around the MRSA swabs; we have recognised that we do not need to MRSA swab all patients. We will re-reviewing and updating the SOP to cascade to the wider team, there will be the creation of an individual patient risk assessment for MRSA. </a:t>
            </a:r>
          </a:p>
        </p:txBody>
      </p:sp>
      <p:sp>
        <p:nvSpPr>
          <p:cNvPr id="50" name="TextBox 49">
            <a:extLst>
              <a:ext uri="{FF2B5EF4-FFF2-40B4-BE49-F238E27FC236}">
                <a16:creationId xmlns:a16="http://schemas.microsoft.com/office/drawing/2014/main" id="{25143192-2975-A5E9-C8ED-31C5EBE42F4A}"/>
              </a:ext>
            </a:extLst>
          </p:cNvPr>
          <p:cNvSpPr txBox="1"/>
          <p:nvPr/>
        </p:nvSpPr>
        <p:spPr>
          <a:xfrm>
            <a:off x="38125" y="9762709"/>
            <a:ext cx="5015918"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b="1"/>
              <a:t>Observations and modelling </a:t>
            </a:r>
          </a:p>
          <a:p>
            <a:r>
              <a:rPr lang="en-GB" sz="1000"/>
              <a:t>We have observed our Preoperative assessment service in particular the clinic structure to understand how long it takes to see patients dependent upon their ASA gradings. This allowed us to collate data and understand the average time it takes to complete a Swab, </a:t>
            </a:r>
          </a:p>
          <a:p>
            <a:r>
              <a:rPr lang="en-GB" sz="1000"/>
              <a:t>We have now started to move to the modelling stage whereby we have used this data to construct what out clinic structure template can look like to maximise the patient care by giving appropriate allocated time by ASA grading and the introduction of the Red, amber and green clinic.</a:t>
            </a:r>
          </a:p>
        </p:txBody>
      </p:sp>
      <p:sp>
        <p:nvSpPr>
          <p:cNvPr id="51" name="TextBox 50">
            <a:extLst>
              <a:ext uri="{FF2B5EF4-FFF2-40B4-BE49-F238E27FC236}">
                <a16:creationId xmlns:a16="http://schemas.microsoft.com/office/drawing/2014/main" id="{9D7EA4BD-F942-5E02-6DB4-3587303B2B5B}"/>
              </a:ext>
            </a:extLst>
          </p:cNvPr>
          <p:cNvSpPr txBox="1"/>
          <p:nvPr/>
        </p:nvSpPr>
        <p:spPr>
          <a:xfrm>
            <a:off x="30578" y="8546410"/>
            <a:ext cx="1934491" cy="116955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b="1"/>
              <a:t>Pool of patients </a:t>
            </a:r>
          </a:p>
          <a:p>
            <a:r>
              <a:rPr lang="en-GB" sz="1000"/>
              <a:t>We have created a pool of patients for each speciality via My Preop to enable us to backfill cancelled patients at short notice to ensure that we are utilising our capacity. </a:t>
            </a:r>
          </a:p>
        </p:txBody>
      </p:sp>
      <p:sp>
        <p:nvSpPr>
          <p:cNvPr id="52" name="TextBox 51">
            <a:extLst>
              <a:ext uri="{FF2B5EF4-FFF2-40B4-BE49-F238E27FC236}">
                <a16:creationId xmlns:a16="http://schemas.microsoft.com/office/drawing/2014/main" id="{A721D8C8-D2F9-BBA7-0261-C075D2864AB1}"/>
              </a:ext>
            </a:extLst>
          </p:cNvPr>
          <p:cNvSpPr txBox="1"/>
          <p:nvPr/>
        </p:nvSpPr>
        <p:spPr>
          <a:xfrm>
            <a:off x="-3333" y="12463005"/>
            <a:ext cx="615493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b="1"/>
              <a:t>Early screening assessment tool</a:t>
            </a:r>
          </a:p>
          <a:p>
            <a:r>
              <a:rPr lang="en-GB" sz="1000"/>
              <a:t>We are in the early stages of creating an “Early screening assessment,” we already have this established within the My preop system. we are looking at how we can identify patients earlier in the pathway and get them referred out to be optimised prior to surgery; this also coincides with GIRFT requirement. </a:t>
            </a:r>
          </a:p>
        </p:txBody>
      </p:sp>
      <p:sp>
        <p:nvSpPr>
          <p:cNvPr id="53" name="TextBox 52">
            <a:extLst>
              <a:ext uri="{FF2B5EF4-FFF2-40B4-BE49-F238E27FC236}">
                <a16:creationId xmlns:a16="http://schemas.microsoft.com/office/drawing/2014/main" id="{94FECBAC-95E9-F0F9-8CA6-2ACB68963119}"/>
              </a:ext>
            </a:extLst>
          </p:cNvPr>
          <p:cNvSpPr txBox="1"/>
          <p:nvPr/>
        </p:nvSpPr>
        <p:spPr>
          <a:xfrm>
            <a:off x="7366479" y="11095793"/>
            <a:ext cx="3299933" cy="11589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b="1"/>
              <a:t>96hr phone call and clinics- </a:t>
            </a:r>
          </a:p>
          <a:p>
            <a:r>
              <a:rPr lang="en-GB" sz="1000"/>
              <a:t>96hour telephone calls have enabled us to prevent patients from being cancelled on the day, patients can have colds, chest infections; this also allows us to backfill at short notice within a reasonable timeframe using the pool of patients. We have now got this recorded on the Careflow system so we can monitor the activity. </a:t>
            </a:r>
          </a:p>
        </p:txBody>
      </p:sp>
      <p:sp>
        <p:nvSpPr>
          <p:cNvPr id="54" name="TextBox 53">
            <a:extLst>
              <a:ext uri="{FF2B5EF4-FFF2-40B4-BE49-F238E27FC236}">
                <a16:creationId xmlns:a16="http://schemas.microsoft.com/office/drawing/2014/main" id="{F1319328-E1A1-5C72-C03B-01B8040F8483}"/>
              </a:ext>
            </a:extLst>
          </p:cNvPr>
          <p:cNvSpPr txBox="1"/>
          <p:nvPr/>
        </p:nvSpPr>
        <p:spPr>
          <a:xfrm>
            <a:off x="-9928" y="4398516"/>
            <a:ext cx="4945119"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b="1"/>
              <a:t>CAS cards </a:t>
            </a:r>
          </a:p>
          <a:p>
            <a:r>
              <a:rPr lang="en-GB" sz="1000"/>
              <a:t>We are in liaison with the Business transformation team to get the CAS card to be uploaded onto the Careflow system. This will allow us to input our 96hr telephone questionnaire thus resulting in a reduction in the amount of paper being used and will provide a positive sustainability impact.</a:t>
            </a:r>
          </a:p>
        </p:txBody>
      </p:sp>
      <p:pic>
        <p:nvPicPr>
          <p:cNvPr id="56" name="Picture 55" descr="A person with a swab&#10;&#10;Description automatically generated">
            <a:extLst>
              <a:ext uri="{FF2B5EF4-FFF2-40B4-BE49-F238E27FC236}">
                <a16:creationId xmlns:a16="http://schemas.microsoft.com/office/drawing/2014/main" id="{81203311-3F59-15F1-17E6-D30856C918B1}"/>
              </a:ext>
            </a:extLst>
          </p:cNvPr>
          <p:cNvPicPr>
            <a:picLocks noChangeAspect="1"/>
          </p:cNvPicPr>
          <p:nvPr/>
        </p:nvPicPr>
        <p:blipFill rotWithShape="1">
          <a:blip r:embed="rId11"/>
          <a:srcRect l="11467" t="8097" r="15247" b="14790"/>
          <a:stretch/>
        </p:blipFill>
        <p:spPr>
          <a:xfrm>
            <a:off x="6085983" y="12360818"/>
            <a:ext cx="1280496" cy="967334"/>
          </a:xfrm>
          <a:prstGeom prst="rect">
            <a:avLst/>
          </a:prstGeom>
        </p:spPr>
      </p:pic>
      <p:pic>
        <p:nvPicPr>
          <p:cNvPr id="21" name="Picture 20" descr="A diagram of a circle with arrows&#10;&#10;Description automatically generated with medium confidence">
            <a:extLst>
              <a:ext uri="{FF2B5EF4-FFF2-40B4-BE49-F238E27FC236}">
                <a16:creationId xmlns:a16="http://schemas.microsoft.com/office/drawing/2014/main" id="{93FC0B0D-BCD6-C715-0B3A-2B703EC4E794}"/>
              </a:ext>
            </a:extLst>
          </p:cNvPr>
          <p:cNvPicPr>
            <a:picLocks noChangeAspect="1"/>
          </p:cNvPicPr>
          <p:nvPr/>
        </p:nvPicPr>
        <p:blipFill rotWithShape="1">
          <a:blip r:embed="rId12"/>
          <a:srcRect l="41927" r="23469" b="5018"/>
          <a:stretch/>
        </p:blipFill>
        <p:spPr>
          <a:xfrm>
            <a:off x="87834" y="11014340"/>
            <a:ext cx="1459040" cy="1488476"/>
          </a:xfrm>
          <a:prstGeom prst="rect">
            <a:avLst/>
          </a:prstGeom>
        </p:spPr>
      </p:pic>
      <p:pic>
        <p:nvPicPr>
          <p:cNvPr id="60" name="Picture 59" descr="A screenshot of a computer&#10;&#10;Description automatically generated">
            <a:extLst>
              <a:ext uri="{FF2B5EF4-FFF2-40B4-BE49-F238E27FC236}">
                <a16:creationId xmlns:a16="http://schemas.microsoft.com/office/drawing/2014/main" id="{1FB6E7D5-C05F-7BF7-5A16-CDE8718AE98A}"/>
              </a:ext>
            </a:extLst>
          </p:cNvPr>
          <p:cNvPicPr>
            <a:picLocks noChangeAspect="1"/>
          </p:cNvPicPr>
          <p:nvPr/>
        </p:nvPicPr>
        <p:blipFill>
          <a:blip r:embed="rId13"/>
          <a:stretch>
            <a:fillRect/>
          </a:stretch>
        </p:blipFill>
        <p:spPr>
          <a:xfrm>
            <a:off x="6318249" y="7951966"/>
            <a:ext cx="1382995" cy="838991"/>
          </a:xfrm>
          <a:prstGeom prst="rect">
            <a:avLst/>
          </a:prstGeom>
        </p:spPr>
      </p:pic>
      <p:pic>
        <p:nvPicPr>
          <p:cNvPr id="62" name="Picture 61" descr="A diagram of a stakeholder engagement map&#10;&#10;Description automatically generated">
            <a:extLst>
              <a:ext uri="{FF2B5EF4-FFF2-40B4-BE49-F238E27FC236}">
                <a16:creationId xmlns:a16="http://schemas.microsoft.com/office/drawing/2014/main" id="{251B896E-8AB2-A7E1-46BA-B5CE43E2E549}"/>
              </a:ext>
            </a:extLst>
          </p:cNvPr>
          <p:cNvPicPr>
            <a:picLocks noChangeAspect="1"/>
          </p:cNvPicPr>
          <p:nvPr/>
        </p:nvPicPr>
        <p:blipFill>
          <a:blip r:embed="rId14"/>
          <a:stretch>
            <a:fillRect/>
          </a:stretch>
        </p:blipFill>
        <p:spPr>
          <a:xfrm>
            <a:off x="4804994" y="2307042"/>
            <a:ext cx="2856050" cy="3061719"/>
          </a:xfrm>
          <a:prstGeom prst="rect">
            <a:avLst/>
          </a:prstGeom>
        </p:spPr>
      </p:pic>
      <p:sp>
        <p:nvSpPr>
          <p:cNvPr id="2" name="TextBox 1">
            <a:extLst>
              <a:ext uri="{FF2B5EF4-FFF2-40B4-BE49-F238E27FC236}">
                <a16:creationId xmlns:a16="http://schemas.microsoft.com/office/drawing/2014/main" id="{4E30AA47-A7A8-1C3C-7153-458BB47D3049}"/>
              </a:ext>
            </a:extLst>
          </p:cNvPr>
          <p:cNvSpPr txBox="1"/>
          <p:nvPr/>
        </p:nvSpPr>
        <p:spPr>
          <a:xfrm>
            <a:off x="312234" y="70931"/>
            <a:ext cx="1742614" cy="523220"/>
          </a:xfrm>
          <a:prstGeom prst="rect">
            <a:avLst/>
          </a:prstGeom>
          <a:noFill/>
        </p:spPr>
        <p:txBody>
          <a:bodyPr wrap="square" rtlCol="0">
            <a:spAutoFit/>
          </a:bodyPr>
          <a:lstStyle/>
          <a:p>
            <a:r>
              <a:rPr lang="en-GB" sz="2800" b="1">
                <a:solidFill>
                  <a:schemeClr val="bg1"/>
                </a:solidFill>
              </a:rPr>
              <a:t>A24-096</a:t>
            </a: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b1d9df04-9b8d-4886-96c6-6484f0dc8e88">
      <UserInfo>
        <DisplayName>NAZIR, Samir (WALSALL HEALTHCARE NHS TRUST)</DisplayName>
        <AccountId>13</AccountId>
        <AccountType/>
      </UserInfo>
      <UserInfo>
        <DisplayName>FORRESTER, Paul (WALSALL HEALTHCARE NHS TRUST)</DisplayName>
        <AccountId>6</AccountId>
        <AccountType/>
      </UserInfo>
      <UserInfo>
        <DisplayName>PRIEST, Suzanne (WALSALL HEALTHCARE NHS TRUST)</DisplayName>
        <AccountId>15</AccountId>
        <AccountType/>
      </UserInfo>
      <UserInfo>
        <DisplayName>HARPER, Thomas (WALSALL HEALTHCARE NHS TRUST)</DisplayName>
        <AccountId>14</AccountId>
        <AccountType/>
      </UserInfo>
    </SharedWithUsers>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92ED6B-347B-4CF5-8B42-2E8FCDDCF268}">
  <ds:schemaRefs>
    <ds:schemaRef ds:uri="http://schemas.microsoft.com/sharepoint/v3/contenttype/forms"/>
  </ds:schemaRefs>
</ds:datastoreItem>
</file>

<file path=customXml/itemProps2.xml><?xml version="1.0" encoding="utf-8"?>
<ds:datastoreItem xmlns:ds="http://schemas.openxmlformats.org/officeDocument/2006/customXml" ds:itemID="{6556C1ED-BEF0-484F-A3A6-062BE5F9E8BD}">
  <ds:schemaRefs>
    <ds:schemaRef ds:uri="b1d9df04-9b8d-4886-96c6-6484f0dc8e88"/>
    <ds:schemaRef ds:uri="cdef7ab9-3519-4273-a22c-7105e88b5b8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CC5528F-FDCD-4D54-BC0D-5D6C86B887E4}">
  <ds:schemaRefs>
    <ds:schemaRef ds:uri="b1d9df04-9b8d-4886-96c6-6484f0dc8e88"/>
    <ds:schemaRef ds:uri="cdef7ab9-3519-4273-a22c-7105e88b5b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revision>1</cp:revision>
  <dcterms:created xsi:type="dcterms:W3CDTF">2020-12-07T15:24:36Z</dcterms:created>
  <dcterms:modified xsi:type="dcterms:W3CDTF">2024-06-18T13:18:40Z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