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61" r:id="rId5"/>
  </p:sldIdLst>
  <p:sldSz cx="10691813" cy="1511935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F40"/>
    <a:srgbClr val="55B01E"/>
    <a:srgbClr val="5DA5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310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DLEY, Joyce (WALSALL HEALTHCARE NHS TRUST)" userId="96e82a6e-5013-471e-a9f4-1a2ef9001ce4" providerId="ADAL" clId="{80F23416-715D-4766-838C-0A66DE42FC68}"/>
    <pc:docChg chg="custSel modSld">
      <pc:chgData name="BRADLEY, Joyce (WALSALL HEALTHCARE NHS TRUST)" userId="96e82a6e-5013-471e-a9f4-1a2ef9001ce4" providerId="ADAL" clId="{80F23416-715D-4766-838C-0A66DE42FC68}" dt="2024-06-19T15:47:17.664" v="0" actId="478"/>
      <pc:docMkLst>
        <pc:docMk/>
      </pc:docMkLst>
      <pc:sldChg chg="delSp mod">
        <pc:chgData name="BRADLEY, Joyce (WALSALL HEALTHCARE NHS TRUST)" userId="96e82a6e-5013-471e-a9f4-1a2ef9001ce4" providerId="ADAL" clId="{80F23416-715D-4766-838C-0A66DE42FC68}" dt="2024-06-19T15:47:17.664" v="0" actId="478"/>
        <pc:sldMkLst>
          <pc:docMk/>
          <pc:sldMk cId="2598478502" sldId="261"/>
        </pc:sldMkLst>
        <pc:spChg chg="del">
          <ac:chgData name="BRADLEY, Joyce (WALSALL HEALTHCARE NHS TRUST)" userId="96e82a6e-5013-471e-a9f4-1a2ef9001ce4" providerId="ADAL" clId="{80F23416-715D-4766-838C-0A66DE42FC68}" dt="2024-06-19T15:47:17.664" v="0" actId="478"/>
          <ac:spMkLst>
            <pc:docMk/>
            <pc:sldMk cId="2598478502" sldId="261"/>
            <ac:spMk id="4" creationId="{AFECF23F-F2DE-CDAF-9A98-A486F01579B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E1A7D-7FFD-6845-A916-EF7EB14EF6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54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19/06/2024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19/06/2024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19/06/2024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19/06/2024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19/06/2024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19/06/2024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19/06/2024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19/06/2024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19/06/2024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19/06/2024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19/06/2024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19/06/2024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40254" y="567180"/>
            <a:ext cx="83910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Optimising patient flow through digital triage and self-management in a Musculoskeletal Service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159145" y="47107"/>
            <a:ext cx="1848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A24–094 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8A2C5-60FF-0AFB-DCF7-644EEA0D5B15}"/>
              </a:ext>
            </a:extLst>
          </p:cNvPr>
          <p:cNvSpPr txBox="1"/>
          <p:nvPr/>
        </p:nvSpPr>
        <p:spPr>
          <a:xfrm>
            <a:off x="83243" y="13246622"/>
            <a:ext cx="4921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Improvement Team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F6BBC3-9735-8611-B372-97A18C26020A}"/>
              </a:ext>
            </a:extLst>
          </p:cNvPr>
          <p:cNvSpPr txBox="1"/>
          <p:nvPr/>
        </p:nvSpPr>
        <p:spPr>
          <a:xfrm>
            <a:off x="83243" y="13673808"/>
            <a:ext cx="55517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Jonathan </a:t>
            </a:r>
            <a:r>
              <a:rPr lang="en-GB" sz="1600" dirty="0" err="1">
                <a:solidFill>
                  <a:schemeClr val="bg1"/>
                </a:solidFill>
              </a:rPr>
              <a:t>Morris,</a:t>
            </a:r>
            <a:r>
              <a:rPr lang="en-GB" sz="1600" dirty="0">
                <a:solidFill>
                  <a:schemeClr val="bg1"/>
                </a:solidFill>
              </a:rPr>
              <a:t> John O’Regan, Rebecca O’Sullivan, EQL</a:t>
            </a:r>
          </a:p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8AC14B-57C5-233F-0885-E8F560101592}"/>
              </a:ext>
            </a:extLst>
          </p:cNvPr>
          <p:cNvSpPr txBox="1"/>
          <p:nvPr/>
        </p:nvSpPr>
        <p:spPr>
          <a:xfrm>
            <a:off x="40254" y="2282554"/>
            <a:ext cx="539205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Background</a:t>
            </a:r>
          </a:p>
          <a:p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SWB Musculoskeletal (MSK) Service in partnership with BC ICB gained innovation funding in 2021 to implement a digital triage and self-management solution within their MSK service. Due to the success of this initiative, WHT’s MSK service are now ready to launch this service to improve the current pathway.</a:t>
            </a:r>
            <a:endParaRPr lang="en-GB" sz="12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3B7B3F1-66B3-7194-3265-E474D74D3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96" y="3636213"/>
            <a:ext cx="1148672" cy="109569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1FE7171-6133-9832-CDE7-856FD0BD1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388" y="3634558"/>
            <a:ext cx="997373" cy="98121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8331D8C-2C63-80D0-C4FB-00AF9D458B57}"/>
              </a:ext>
            </a:extLst>
          </p:cNvPr>
          <p:cNvSpPr txBox="1"/>
          <p:nvPr/>
        </p:nvSpPr>
        <p:spPr>
          <a:xfrm>
            <a:off x="25690" y="4654751"/>
            <a:ext cx="5392056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Problem</a:t>
            </a:r>
            <a:endParaRPr lang="en-GB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Demand for MSK care was outstripping capacity post pandemic causing waiting times to increase.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Clinical risk associated with patients waiting for treatment without thorough medical screen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Inefficient pathway with Advanced Physiotherapy Practitioners (APPs) spending increasing hours triaging referrals rather than delivering face to face care.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Limited workforce with APP level skills</a:t>
            </a:r>
          </a:p>
          <a:p>
            <a:r>
              <a:rPr lang="en-GB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Aims</a:t>
            </a:r>
            <a:endParaRPr lang="en-GB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To optimise the MSK patient pathway from first contact through to specialist care (GIRFT) using a digitised triage process. We specifically aimed to: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Increase safety through providing 24/7 access to rapid MSK triage (including self-referral)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Improve standardisation of triage decision making (equity)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Release APP staff back to face-to-face care therefore increasing clinical capacity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Manage referrals rapidly allowing for better oversight and patient safety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Offer digitally supported self-management as a triage outcome for appropriate non-complex patients, providing improved patient choice and additionally allowing faster access to face-to-face care for those with greater need</a:t>
            </a:r>
          </a:p>
          <a:p>
            <a:r>
              <a:rPr lang="en-GB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Digital Solution </a:t>
            </a:r>
            <a:endParaRPr lang="en-GB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Commercial Partner – EQL providing:</a:t>
            </a:r>
            <a:endParaRPr lang="en-GB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Phio-Access: 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 chatbot providing an agile and remote triage tool for all MSK conditions using clinically developed, sophisticated algorithms with the intelligence to adapt to 3000+ scenarios.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Phio-Engage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: remote rehabilitation for appropriate patients who choose it as a replacement or adjunct to traditional face-to-face care. Personalised, self-paced MSK self-management accessed via a patient’s smartphone/PC/ handheld device.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AFFD237-26B4-C1A7-8DA7-349D276AAD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796" y="10691057"/>
            <a:ext cx="1148672" cy="97085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93A68F3-6EA5-5181-C889-2ADEB827D0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9097" y="10650627"/>
            <a:ext cx="1431484" cy="97085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A9F74A8-DBA2-3EBB-AC42-C3A838AF9D9F}"/>
              </a:ext>
            </a:extLst>
          </p:cNvPr>
          <p:cNvSpPr txBox="1"/>
          <p:nvPr/>
        </p:nvSpPr>
        <p:spPr>
          <a:xfrm>
            <a:off x="25690" y="11635023"/>
            <a:ext cx="43483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Current Pathway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1EBE88A-5D76-0B2B-854E-3B4440C37B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851" y="11904510"/>
            <a:ext cx="4964129" cy="123237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BFCC3DD-A603-0859-B469-97BEE1D10E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8357" y="2408909"/>
            <a:ext cx="3912471" cy="291160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DE651A8-A44D-D43F-E403-9048337B372F}"/>
              </a:ext>
            </a:extLst>
          </p:cNvPr>
          <p:cNvSpPr txBox="1"/>
          <p:nvPr/>
        </p:nvSpPr>
        <p:spPr>
          <a:xfrm>
            <a:off x="5432310" y="5310989"/>
            <a:ext cx="34992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New Pathway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D5AC426-4CB8-2E65-FF55-446A9419B8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271" y="5601011"/>
            <a:ext cx="4942641" cy="189042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4C80F1E-7AE1-21FA-DC1C-A0994D5FFE38}"/>
              </a:ext>
            </a:extLst>
          </p:cNvPr>
          <p:cNvSpPr txBox="1"/>
          <p:nvPr/>
        </p:nvSpPr>
        <p:spPr>
          <a:xfrm>
            <a:off x="5333236" y="7498380"/>
            <a:ext cx="5392056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Initial results from SWB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80%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of those who registered to access MSK through Phio Access completed the digital triage.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37 hours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of clinical time released each month, increasing capacity in the service.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of those who completed digital triage were managed digitally, saving time &amp; travel costs for the service user and an additional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76 clinical hours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a month.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Waiting times reduced meaning all patients are now seen within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12 weeks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, meeting the national target.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FB9D2ED-2FC8-CE42-E5CA-ADE4E2BE2997}"/>
              </a:ext>
            </a:extLst>
          </p:cNvPr>
          <p:cNvSpPr txBox="1"/>
          <p:nvPr/>
        </p:nvSpPr>
        <p:spPr>
          <a:xfrm>
            <a:off x="5345906" y="9380029"/>
            <a:ext cx="5392055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Initial results from WHT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A soft launch was done from mid-March 2024 without much advertisement, with 123 patients registered in first 4 weeks alone.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75% of those who registered to access MSK through Phio Access completed the digital triage.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12.2% who completed digital triage were managed by Phio engage, saving clinicians an extra 21 hours per month.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641B786-7A82-8CA8-F356-42DD2D5A687C}"/>
              </a:ext>
            </a:extLst>
          </p:cNvPr>
          <p:cNvSpPr txBox="1"/>
          <p:nvPr/>
        </p:nvSpPr>
        <p:spPr>
          <a:xfrm>
            <a:off x="5345906" y="10716786"/>
            <a:ext cx="5493656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Cost and Sustainability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NHS spends £1.5 billion annually on physiotherapy for 10 million people which is equivalent to an average of £15 per person.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EQL suggests unlimited access to both Phio Access &amp; Phio Engage, would cost £0.20 per person annually.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Shifting just 10% of typical cases into Phio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Engage's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supported self-management, delivers an immediate fivefold return on investment based solely on in-person physiotherapy expenses.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Introduction of Phio Access in primary care could decrease demand for GP appointments by up to 20%, bringing potential cost savings and capacity release in primary care for the future.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Carbon footprint is reduced, and access increased for those who otherwise lose income to attend appointments.</a:t>
            </a:r>
          </a:p>
        </p:txBody>
      </p:sp>
    </p:spTree>
    <p:extLst>
      <p:ext uri="{BB962C8B-B14F-4D97-AF65-F5344CB8AC3E}">
        <p14:creationId xmlns:p14="http://schemas.microsoft.com/office/powerpoint/2010/main" val="2598478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146230-35F0-4705-9860-96FB0263AC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63BEFC-1EE2-436D-A330-EAD45597D55F}">
  <ds:schemaRefs>
    <ds:schemaRef ds:uri="http://schemas.microsoft.com/office/2006/documentManagement/types"/>
    <ds:schemaRef ds:uri="http://schemas.microsoft.com/office/infopath/2007/PartnerControls"/>
    <ds:schemaRef ds:uri="cdef7ab9-3519-4273-a22c-7105e88b5b86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b1d9df04-9b8d-4886-96c6-6484f0dc8e88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E78DA2B-779D-4D53-B18F-05964CE57AB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1131</TotalTime>
  <Words>590</Words>
  <Application>Microsoft Office PowerPoint</Application>
  <PresentationFormat>Custom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BRADLEY, Joyce (WALSALL HEALTHCARE NHS TRUST)</cp:lastModifiedBy>
  <cp:revision>13</cp:revision>
  <cp:lastPrinted>2024-06-05T10:53:16Z</cp:lastPrinted>
  <dcterms:created xsi:type="dcterms:W3CDTF">2020-12-07T15:24:36Z</dcterms:created>
  <dcterms:modified xsi:type="dcterms:W3CDTF">2024-06-19T15:47:26Z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