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35F71C-3F6A-1DA8-FABC-C376AEE0F8F9}" v="19" dt="2024-06-12T14:14:55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7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AC35F71C-3F6A-1DA8-FABC-C376AEE0F8F9}"/>
    <pc:docChg chg="modSld">
      <pc:chgData name="SARAI, Mandeep (THE ROYAL WOLVERHAMPTON NHS TRUST)" userId="S::mandeep.sarai@nhs.net::ec52dbc3-1e6f-40f0-aa0e-6e47e801b378" providerId="AD" clId="Web-{AC35F71C-3F6A-1DA8-FABC-C376AEE0F8F9}" dt="2024-06-12T14:14:55.860" v="10"/>
      <pc:docMkLst>
        <pc:docMk/>
      </pc:docMkLst>
      <pc:sldChg chg="addSp modSp">
        <pc:chgData name="SARAI, Mandeep (THE ROYAL WOLVERHAMPTON NHS TRUST)" userId="S::mandeep.sarai@nhs.net::ec52dbc3-1e6f-40f0-aa0e-6e47e801b378" providerId="AD" clId="Web-{AC35F71C-3F6A-1DA8-FABC-C376AEE0F8F9}" dt="2024-06-12T14:14:55.860" v="10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AC35F71C-3F6A-1DA8-FABC-C376AEE0F8F9}" dt="2024-06-12T14:14:55.860" v="10"/>
          <ac:spMkLst>
            <pc:docMk/>
            <pc:sldMk cId="1439128987" sldId="256"/>
            <ac:spMk id="2" creationId="{A8B821A1-5632-204A-76EE-27CB5CF685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 Nurses - End of Life 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8419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Hayley Langford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Matron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 Devers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Service Delivery Manager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Community Service – Planned Care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51392" y="14239477"/>
            <a:ext cx="543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-up of a hand holding a patient&#10;&#10;Description automatically generated">
            <a:extLst>
              <a:ext uri="{FF2B5EF4-FFF2-40B4-BE49-F238E27FC236}">
                <a16:creationId xmlns:a16="http://schemas.microsoft.com/office/drawing/2014/main" id="{EF8636C6-2D12-A9F2-D211-6D044E1F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104" y="2523365"/>
            <a:ext cx="3142229" cy="4189638"/>
          </a:xfrm>
          <a:prstGeom prst="rect">
            <a:avLst/>
          </a:prstGeom>
        </p:spPr>
      </p:pic>
      <p:pic>
        <p:nvPicPr>
          <p:cNvPr id="5" name="Picture 4" descr="A bulletin board with many signs&#10;&#10;Description automatically generated">
            <a:extLst>
              <a:ext uri="{FF2B5EF4-FFF2-40B4-BE49-F238E27FC236}">
                <a16:creationId xmlns:a16="http://schemas.microsoft.com/office/drawing/2014/main" id="{31E103DA-22F2-FC18-D882-5CDE79BE6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30" y="5069620"/>
            <a:ext cx="7166240" cy="3649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781FCB-B668-81C4-D477-AA61FC555632}"/>
              </a:ext>
            </a:extLst>
          </p:cNvPr>
          <p:cNvSpPr txBox="1"/>
          <p:nvPr/>
        </p:nvSpPr>
        <p:spPr>
          <a:xfrm>
            <a:off x="336223" y="8864868"/>
            <a:ext cx="100547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Created a SWAN board which is displayed at our community base. This includes all SWAN champions, their name and why they are a SWAN champion.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Implemented individual SWAN packs for each community staff member to have within their community equipment in their vehicles. This includes memorable keepsakes, handprints, and relevant information.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All community services who are involved in providing end of life care in the home are displayed on the board. We include our up-to-date active end of life figures, and feedback from our end-of-life survey that is sent out to relatives. This can be completed by freepost or QR code. We have also included our values, expectations and religious beliefs.</a:t>
            </a:r>
          </a:p>
          <a:p>
            <a:b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endParaRPr lang="en-GB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563999-0474-DEF3-2D9E-1EEE968A9632}"/>
              </a:ext>
            </a:extLst>
          </p:cNvPr>
          <p:cNvSpPr txBox="1"/>
          <p:nvPr/>
        </p:nvSpPr>
        <p:spPr>
          <a:xfrm>
            <a:off x="163630" y="2465498"/>
            <a:ext cx="69998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As part of our drive to </a:t>
            </a:r>
            <a:r>
              <a:rPr lang="en-GB" dirty="0">
                <a:solidFill>
                  <a:srgbClr val="000000"/>
                </a:solidFill>
                <a:highlight>
                  <a:srgbClr val="FFFFFF"/>
                </a:highlight>
                <a:latin typeface="Aptos" panose="020B0004020202020204" pitchFamily="34" charset="0"/>
              </a:rPr>
              <a:t>improve care for our end-of-life patients, we </a:t>
            </a:r>
            <a:r>
              <a:rPr lang="en-GB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implemented taking SWAN images in patients own homes, residential homes and nursing homes. </a:t>
            </a:r>
          </a:p>
          <a:p>
            <a:pPr algn="l" fontAlgn="base"/>
            <a:r>
              <a:rPr lang="en-GB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We recognised that this is a key factor and keepsake in the acute setting and wanted to be able to provide this service within the community and patients preferred place of care and death.</a:t>
            </a:r>
          </a:p>
          <a:p>
            <a:pPr algn="l" fontAlgn="base"/>
            <a:r>
              <a:rPr lang="en-GB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The images are available for any family who wish to have the keepsake and is recommended that the images are of the hands, keepsakes/memorable items and pets.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BEEAF-EEDC-69C2-875D-FACE2200A0FF}"/>
              </a:ext>
            </a:extLst>
          </p:cNvPr>
          <p:cNvSpPr txBox="1"/>
          <p:nvPr/>
        </p:nvSpPr>
        <p:spPr>
          <a:xfrm>
            <a:off x="382020" y="11390794"/>
            <a:ext cx="3942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chemeClr val="accent1">
                    <a:lumMod val="50000"/>
                  </a:schemeClr>
                </a:solidFill>
              </a:rPr>
              <a:t>Patient Feedback</a:t>
            </a:r>
            <a:endParaRPr lang="en-GB" sz="12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A301F-4C1C-774B-4455-90FCA6092460}"/>
              </a:ext>
            </a:extLst>
          </p:cNvPr>
          <p:cNvSpPr txBox="1"/>
          <p:nvPr/>
        </p:nvSpPr>
        <p:spPr>
          <a:xfrm>
            <a:off x="622012" y="12022520"/>
            <a:ext cx="5038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“a wonderful group of caring nurses”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DD6E2-11FB-6A8F-EAE5-7EFEF34F151A}"/>
              </a:ext>
            </a:extLst>
          </p:cNvPr>
          <p:cNvSpPr txBox="1"/>
          <p:nvPr/>
        </p:nvSpPr>
        <p:spPr>
          <a:xfrm>
            <a:off x="1953134" y="12713644"/>
            <a:ext cx="5530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“compassionate, caring and professional”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ED71-65CC-0301-CAB9-C7248F7B1353}"/>
              </a:ext>
            </a:extLst>
          </p:cNvPr>
          <p:cNvSpPr txBox="1"/>
          <p:nvPr/>
        </p:nvSpPr>
        <p:spPr>
          <a:xfrm>
            <a:off x="4965927" y="11515898"/>
            <a:ext cx="2606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  <a:cs typeface="Dreaming Outloud Script Pro" panose="03050502040304050704" pitchFamily="66" charset="0"/>
              </a:rPr>
              <a:t>“beyond excellent”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5959F1-32D6-BB00-9863-10A03FEE8CB8}"/>
              </a:ext>
            </a:extLst>
          </p:cNvPr>
          <p:cNvSpPr txBox="1"/>
          <p:nvPr/>
        </p:nvSpPr>
        <p:spPr>
          <a:xfrm>
            <a:off x="6269329" y="12222575"/>
            <a:ext cx="4121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“we received amazing service”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579474-4E59-8C40-02DE-970F4CEE1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384" y="6900611"/>
            <a:ext cx="2900585" cy="18686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B821A1-5632-204A-76EE-27CB5CF6851D}"/>
              </a:ext>
            </a:extLst>
          </p:cNvPr>
          <p:cNvSpPr txBox="1"/>
          <p:nvPr/>
        </p:nvSpPr>
        <p:spPr>
          <a:xfrm>
            <a:off x="335" y="401"/>
            <a:ext cx="26199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cs typeface="Calibri"/>
              </a:rPr>
              <a:t>A24-093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A92ED6B-347B-4CF5-8B42-2E8FCDDCF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11C75D-62B1-43E6-A22F-6FF8F1D8F7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56C1ED-BEF0-484F-A3A6-062BE5F9E8BD}">
  <ds:schemaRefs>
    <ds:schemaRef ds:uri="http://schemas.microsoft.com/office/2006/metadata/properties"/>
    <ds:schemaRef ds:uri="http://purl.org/dc/dcmitype/"/>
    <ds:schemaRef ds:uri="cdef7ab9-3519-4273-a22c-7105e88b5b86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b1d9df04-9b8d-4886-96c6-6484f0dc8e88"/>
    <ds:schemaRef ds:uri="http://schemas.microsoft.com/sharepoint/v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280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MORTIMER, Thomas John (THE ROYAL WOLVERHAMPTON NHS TRUST)</cp:lastModifiedBy>
  <cp:revision>39</cp:revision>
  <dcterms:created xsi:type="dcterms:W3CDTF">2020-12-07T15:24:36Z</dcterms:created>
  <dcterms:modified xsi:type="dcterms:W3CDTF">2024-06-12T14:15:01Z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