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B55EC1-5E11-459D-8C44-3448A7B1B1A3}" v="14" dt="2024-06-19T12:49:36.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Joyce (WALSALL HEALTHCARE NHS TRUST)" userId="96e82a6e-5013-471e-a9f4-1a2ef9001ce4" providerId="ADAL" clId="{BAB55EC1-5E11-459D-8C44-3448A7B1B1A3}"/>
    <pc:docChg chg="modSld">
      <pc:chgData name="BRADLEY, Joyce (WALSALL HEALTHCARE NHS TRUST)" userId="96e82a6e-5013-471e-a9f4-1a2ef9001ce4" providerId="ADAL" clId="{BAB55EC1-5E11-459D-8C44-3448A7B1B1A3}" dt="2024-06-19T12:49:36.896" v="13" actId="1076"/>
      <pc:docMkLst>
        <pc:docMk/>
      </pc:docMkLst>
      <pc:sldChg chg="addSp modSp mod">
        <pc:chgData name="BRADLEY, Joyce (WALSALL HEALTHCARE NHS TRUST)" userId="96e82a6e-5013-471e-a9f4-1a2ef9001ce4" providerId="ADAL" clId="{BAB55EC1-5E11-459D-8C44-3448A7B1B1A3}" dt="2024-06-19T12:49:36.896" v="13" actId="1076"/>
        <pc:sldMkLst>
          <pc:docMk/>
          <pc:sldMk cId="1439128987" sldId="256"/>
        </pc:sldMkLst>
        <pc:spChg chg="add mod">
          <ac:chgData name="BRADLEY, Joyce (WALSALL HEALTHCARE NHS TRUST)" userId="96e82a6e-5013-471e-a9f4-1a2ef9001ce4" providerId="ADAL" clId="{BAB55EC1-5E11-459D-8C44-3448A7B1B1A3}" dt="2024-06-19T12:49:36.896" v="13" actId="1076"/>
          <ac:spMkLst>
            <pc:docMk/>
            <pc:sldMk cId="1439128987" sldId="256"/>
            <ac:spMk id="2" creationId="{4CACC2FA-6439-7F47-7422-95BBBC49BEC2}"/>
          </ac:spMkLst>
        </pc:spChg>
        <pc:spChg chg="mod">
          <ac:chgData name="BRADLEY, Joyce (WALSALL HEALTHCARE NHS TRUST)" userId="96e82a6e-5013-471e-a9f4-1a2ef9001ce4" providerId="ADAL" clId="{BAB55EC1-5E11-459D-8C44-3448A7B1B1A3}" dt="2024-06-19T12:49:13.953" v="0" actId="1076"/>
          <ac:spMkLst>
            <pc:docMk/>
            <pc:sldMk cId="1439128987" sldId="256"/>
            <ac:spMk id="9" creationId="{7968EE91-BD68-8146-B4F1-F84513CD0E2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D9354E-EE15-4CFD-9B57-42DDE127F665}"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GB"/>
        </a:p>
      </dgm:t>
    </dgm:pt>
    <dgm:pt modelId="{EDF8C235-0EEA-467B-BE81-259AAC1A9B44}">
      <dgm:prSet phldrT="[Text]" custT="1"/>
      <dgm:spPr/>
      <dgm:t>
        <a:bodyPr/>
        <a:lstStyle/>
        <a:p>
          <a:pPr algn="just"/>
          <a:r>
            <a:rPr lang="en-GB" sz="1000"/>
            <a:t>A MUST on Vitals task and finish group was set up with Jaci Chapman (Deputy HOD for Nutrition &amp; Dietetics); Katrina </a:t>
          </a:r>
          <a:r>
            <a:rPr lang="en-GB" sz="1000" err="1"/>
            <a:t>Creedon</a:t>
          </a:r>
          <a:r>
            <a:rPr lang="en-GB" sz="1000"/>
            <a:t> (Quality Matron), Jasbir Singh Khun-Khun (Senior Information Specialist), Ruth Stokes (Senior Sister, Quality Team) and Dr Yat Wah Li (Clinical Lead Digital Innovation) to work on a collaborative workstream between clinical staff and analysts to build a MUST on Vitals reporting system.</a:t>
          </a:r>
        </a:p>
      </dgm:t>
    </dgm:pt>
    <dgm:pt modelId="{25C975F2-56F7-48C9-BE81-DB5656F16907}" type="parTrans" cxnId="{019BDC38-96D6-4FA0-AEFC-18ED4AB7BBA6}">
      <dgm:prSet/>
      <dgm:spPr/>
      <dgm:t>
        <a:bodyPr/>
        <a:lstStyle/>
        <a:p>
          <a:pPr algn="just"/>
          <a:endParaRPr lang="en-GB" sz="2800"/>
        </a:p>
      </dgm:t>
    </dgm:pt>
    <dgm:pt modelId="{BE301926-411E-4F52-B8FF-9B092FD74777}" type="sibTrans" cxnId="{019BDC38-96D6-4FA0-AEFC-18ED4AB7BBA6}">
      <dgm:prSet/>
      <dgm:spPr/>
      <dgm:t>
        <a:bodyPr/>
        <a:lstStyle/>
        <a:p>
          <a:pPr algn="just"/>
          <a:endParaRPr lang="en-GB" sz="2800"/>
        </a:p>
      </dgm:t>
    </dgm:pt>
    <dgm:pt modelId="{864D9A5C-1ED6-42A5-8C9E-5EB967DC056E}">
      <dgm:prSet phldrT="[Text]" custT="1"/>
      <dgm:spPr/>
      <dgm:t>
        <a:bodyPr/>
        <a:lstStyle/>
        <a:p>
          <a:pPr algn="just"/>
          <a:r>
            <a:rPr lang="en-GB" sz="1000"/>
            <a:t>In June 2021 Ruth  &amp; Jaci provided Jasbir with a good understanding of the MUST tool, MUST on Vitals, Trust compliance requirements &amp; the barriers to compliance. </a:t>
          </a:r>
        </a:p>
      </dgm:t>
    </dgm:pt>
    <dgm:pt modelId="{0249898F-4ADF-40EF-AB0A-453D27761B38}" type="parTrans" cxnId="{1E54A11E-A3E9-4555-B0B2-0B40305BCBA2}">
      <dgm:prSet/>
      <dgm:spPr/>
      <dgm:t>
        <a:bodyPr/>
        <a:lstStyle/>
        <a:p>
          <a:pPr algn="just"/>
          <a:endParaRPr lang="en-GB" sz="2800"/>
        </a:p>
      </dgm:t>
    </dgm:pt>
    <dgm:pt modelId="{822F5228-91E9-4C49-BDC5-45B6A82D90D7}" type="sibTrans" cxnId="{1E54A11E-A3E9-4555-B0B2-0B40305BCBA2}">
      <dgm:prSet/>
      <dgm:spPr/>
      <dgm:t>
        <a:bodyPr/>
        <a:lstStyle/>
        <a:p>
          <a:pPr algn="just"/>
          <a:endParaRPr lang="en-GB" sz="2800"/>
        </a:p>
      </dgm:t>
    </dgm:pt>
    <dgm:pt modelId="{50F5C37D-B9BF-47FA-B431-D141676CBB43}">
      <dgm:prSet phldrT="[Text]" custT="1"/>
      <dgm:spPr/>
      <dgm:t>
        <a:bodyPr/>
        <a:lstStyle/>
        <a:p>
          <a:pPr algn="just"/>
          <a:r>
            <a:rPr lang="en-GB" sz="1000"/>
            <a:t>Using a testing environment, Jasbir provided the clinicians (Ruth &amp; Jaci) with an understanding of what reports could be created from the data obtained from Vitals, what data could be displayed, how readily the data could be made accessible &amp; how the reports could be adapted to the needs of the organisation.</a:t>
          </a:r>
        </a:p>
      </dgm:t>
    </dgm:pt>
    <dgm:pt modelId="{F920949B-8D9B-494F-92E2-9BF0D3A58149}" type="parTrans" cxnId="{70EC537F-0424-4FDE-8286-363F070F2CD7}">
      <dgm:prSet/>
      <dgm:spPr/>
      <dgm:t>
        <a:bodyPr/>
        <a:lstStyle/>
        <a:p>
          <a:pPr algn="just"/>
          <a:endParaRPr lang="en-GB" sz="2800"/>
        </a:p>
      </dgm:t>
    </dgm:pt>
    <dgm:pt modelId="{C179272B-6796-4F99-8482-CB3A73947BB6}" type="sibTrans" cxnId="{70EC537F-0424-4FDE-8286-363F070F2CD7}">
      <dgm:prSet/>
      <dgm:spPr/>
      <dgm:t>
        <a:bodyPr/>
        <a:lstStyle/>
        <a:p>
          <a:pPr algn="just"/>
          <a:endParaRPr lang="en-GB" sz="2800"/>
        </a:p>
      </dgm:t>
    </dgm:pt>
    <dgm:pt modelId="{FDD8941A-7B08-4F74-812E-D89BBEDF289E}">
      <dgm:prSet phldrT="[Text]" custT="1"/>
      <dgm:spPr/>
      <dgm:t>
        <a:bodyPr/>
        <a:lstStyle/>
        <a:p>
          <a:pPr algn="just"/>
          <a:r>
            <a:rPr lang="en-GB" sz="1000"/>
            <a:t>Jasbir created an initial ‘live’ compliance report showing each ward’s compliance. Ruth and Jaci validated the reports with the MUST on Vitals input data, testing the accuracy of the results within the dashboard, tweaking the terminology &amp; aligning the reporting to Trust policy. </a:t>
          </a:r>
        </a:p>
      </dgm:t>
    </dgm:pt>
    <dgm:pt modelId="{17FB3DE6-FC74-4582-A743-937A032AE25F}" type="parTrans" cxnId="{033C5B9C-F8D7-4720-85E8-99635B5ED039}">
      <dgm:prSet/>
      <dgm:spPr/>
      <dgm:t>
        <a:bodyPr/>
        <a:lstStyle/>
        <a:p>
          <a:pPr algn="just"/>
          <a:endParaRPr lang="en-GB" sz="2800"/>
        </a:p>
      </dgm:t>
    </dgm:pt>
    <dgm:pt modelId="{BE648517-1444-421A-A4DB-875DB5B23C28}" type="sibTrans" cxnId="{033C5B9C-F8D7-4720-85E8-99635B5ED039}">
      <dgm:prSet/>
      <dgm:spPr/>
      <dgm:t>
        <a:bodyPr/>
        <a:lstStyle/>
        <a:p>
          <a:pPr algn="just"/>
          <a:endParaRPr lang="en-GB" sz="2800"/>
        </a:p>
      </dgm:t>
    </dgm:pt>
    <dgm:pt modelId="{276C7141-ED2B-48D5-B210-6076255A32F3}">
      <dgm:prSet phldrT="[Text]" custT="1"/>
      <dgm:spPr/>
      <dgm:t>
        <a:bodyPr/>
        <a:lstStyle/>
        <a:p>
          <a:pPr algn="just"/>
          <a:r>
            <a:rPr lang="en-GB" sz="1000"/>
            <a:t>After more discussions, further fine-tuning was done by Jasbir to drill down to pull reports to patient level. For every metric that was published, patient level details needed to be available to further investigate as needed.</a:t>
          </a:r>
        </a:p>
      </dgm:t>
    </dgm:pt>
    <dgm:pt modelId="{4C1C9941-B8B8-40DD-8B36-E7CDF3E434EF}" type="parTrans" cxnId="{14460AEC-A98F-4219-B80D-CE9D2F52F10F}">
      <dgm:prSet/>
      <dgm:spPr/>
      <dgm:t>
        <a:bodyPr/>
        <a:lstStyle/>
        <a:p>
          <a:pPr algn="just"/>
          <a:endParaRPr lang="en-GB" sz="2800"/>
        </a:p>
      </dgm:t>
    </dgm:pt>
    <dgm:pt modelId="{BDAEADC2-5601-4BA5-BC2E-818267C364B8}" type="sibTrans" cxnId="{14460AEC-A98F-4219-B80D-CE9D2F52F10F}">
      <dgm:prSet/>
      <dgm:spPr/>
      <dgm:t>
        <a:bodyPr/>
        <a:lstStyle/>
        <a:p>
          <a:pPr algn="just"/>
          <a:endParaRPr lang="en-GB" sz="2800"/>
        </a:p>
      </dgm:t>
    </dgm:pt>
    <dgm:pt modelId="{90390793-D43E-4E0A-B35F-2BD1A07D8261}">
      <dgm:prSet phldrT="[Text]" custT="1"/>
      <dgm:spPr/>
      <dgm:t>
        <a:bodyPr/>
        <a:lstStyle/>
        <a:p>
          <a:pPr algn="just"/>
          <a:r>
            <a:rPr lang="en-GB" sz="1000"/>
            <a:t>The dashboard was then piloted using selected wards with the aim of getting clinical feedback which resulted in slight adjustments to the reports and the generating of daily summary reports for a more ‘live’ version of compliance which is a more proactive rather than reactive response.</a:t>
          </a:r>
        </a:p>
      </dgm:t>
    </dgm:pt>
    <dgm:pt modelId="{ABDF70BC-4F26-47D7-8099-92D811903A06}" type="parTrans" cxnId="{8339B44C-20A5-44D0-ADF6-98A01446B2B7}">
      <dgm:prSet/>
      <dgm:spPr/>
      <dgm:t>
        <a:bodyPr/>
        <a:lstStyle/>
        <a:p>
          <a:pPr algn="just"/>
          <a:endParaRPr lang="en-GB" sz="2800"/>
        </a:p>
      </dgm:t>
    </dgm:pt>
    <dgm:pt modelId="{1DD2CD75-6AC5-48A9-85A0-40527A7F1DEA}" type="sibTrans" cxnId="{8339B44C-20A5-44D0-ADF6-98A01446B2B7}">
      <dgm:prSet/>
      <dgm:spPr/>
      <dgm:t>
        <a:bodyPr/>
        <a:lstStyle/>
        <a:p>
          <a:pPr algn="just"/>
          <a:endParaRPr lang="en-GB" sz="2800"/>
        </a:p>
      </dgm:t>
    </dgm:pt>
    <dgm:pt modelId="{BB65C1B5-CF3C-4D42-9364-81CA29E32500}">
      <dgm:prSet phldrT="[Text]" custT="1"/>
      <dgm:spPr/>
      <dgm:t>
        <a:bodyPr/>
        <a:lstStyle/>
        <a:p>
          <a:pPr algn="ctr"/>
          <a:r>
            <a:rPr lang="en-GB" sz="1000"/>
            <a:t>MUST on Vitals reporting was launched June 2023</a:t>
          </a:r>
        </a:p>
      </dgm:t>
    </dgm:pt>
    <dgm:pt modelId="{806FE81F-20B3-4617-AE5C-CA1F9365AFE2}" type="parTrans" cxnId="{BB5A9DF0-EE7D-4980-A089-978794614537}">
      <dgm:prSet/>
      <dgm:spPr/>
      <dgm:t>
        <a:bodyPr/>
        <a:lstStyle/>
        <a:p>
          <a:pPr algn="just"/>
          <a:endParaRPr lang="en-GB" sz="2800"/>
        </a:p>
      </dgm:t>
    </dgm:pt>
    <dgm:pt modelId="{3183B6FC-EFD1-4AA7-A8F8-BCCEEB99F65E}" type="sibTrans" cxnId="{BB5A9DF0-EE7D-4980-A089-978794614537}">
      <dgm:prSet/>
      <dgm:spPr/>
      <dgm:t>
        <a:bodyPr/>
        <a:lstStyle/>
        <a:p>
          <a:pPr algn="just"/>
          <a:endParaRPr lang="en-GB" sz="2800"/>
        </a:p>
      </dgm:t>
    </dgm:pt>
    <dgm:pt modelId="{14C47382-8474-4FDE-ADE5-C3DF19123D5D}">
      <dgm:prSet phldrT="[Text]" custT="1"/>
      <dgm:spPr/>
      <dgm:t>
        <a:bodyPr/>
        <a:lstStyle/>
        <a:p>
          <a:pPr algn="ctr"/>
          <a:r>
            <a:rPr lang="en-GB" sz="1000"/>
            <a:t>On going Monitoring </a:t>
          </a:r>
        </a:p>
      </dgm:t>
    </dgm:pt>
    <dgm:pt modelId="{DD69BB9C-D788-4D6E-8E14-FA8865414635}" type="parTrans" cxnId="{20B63E5B-0D00-493A-8A9E-8D42970B8467}">
      <dgm:prSet/>
      <dgm:spPr/>
      <dgm:t>
        <a:bodyPr/>
        <a:lstStyle/>
        <a:p>
          <a:pPr algn="just"/>
          <a:endParaRPr lang="en-GB" sz="2800"/>
        </a:p>
      </dgm:t>
    </dgm:pt>
    <dgm:pt modelId="{DB384EFE-9F37-4A01-95E8-183C541A341A}" type="sibTrans" cxnId="{20B63E5B-0D00-493A-8A9E-8D42970B8467}">
      <dgm:prSet/>
      <dgm:spPr/>
      <dgm:t>
        <a:bodyPr/>
        <a:lstStyle/>
        <a:p>
          <a:pPr algn="just"/>
          <a:endParaRPr lang="en-GB" sz="2800"/>
        </a:p>
      </dgm:t>
    </dgm:pt>
    <dgm:pt modelId="{02C00B12-F02D-4404-8581-A873AD4F5EDC}" type="pres">
      <dgm:prSet presAssocID="{FBD9354E-EE15-4CFD-9B57-42DDE127F665}" presName="Name0" presStyleCnt="0">
        <dgm:presLayoutVars>
          <dgm:dir/>
          <dgm:animLvl val="lvl"/>
          <dgm:resizeHandles val="exact"/>
        </dgm:presLayoutVars>
      </dgm:prSet>
      <dgm:spPr/>
    </dgm:pt>
    <dgm:pt modelId="{857566C9-943B-465F-A6E2-D270D9266FE5}" type="pres">
      <dgm:prSet presAssocID="{14C47382-8474-4FDE-ADE5-C3DF19123D5D}" presName="boxAndChildren" presStyleCnt="0"/>
      <dgm:spPr/>
    </dgm:pt>
    <dgm:pt modelId="{51FA4BD3-6200-42A2-8BFD-3899969E93D2}" type="pres">
      <dgm:prSet presAssocID="{14C47382-8474-4FDE-ADE5-C3DF19123D5D}" presName="parentTextBox" presStyleLbl="node1" presStyleIdx="0" presStyleCnt="8" custScaleY="23103"/>
      <dgm:spPr/>
    </dgm:pt>
    <dgm:pt modelId="{493562EA-7233-4C11-8B2D-E814DD9CB881}" type="pres">
      <dgm:prSet presAssocID="{3183B6FC-EFD1-4AA7-A8F8-BCCEEB99F65E}" presName="sp" presStyleCnt="0"/>
      <dgm:spPr/>
    </dgm:pt>
    <dgm:pt modelId="{61744EA4-7B51-48CA-AB8D-28EA318CDF8E}" type="pres">
      <dgm:prSet presAssocID="{BB65C1B5-CF3C-4D42-9364-81CA29E32500}" presName="arrowAndChildren" presStyleCnt="0"/>
      <dgm:spPr/>
    </dgm:pt>
    <dgm:pt modelId="{4753D1C2-5494-485A-81E3-46C8EC14E7C1}" type="pres">
      <dgm:prSet presAssocID="{BB65C1B5-CF3C-4D42-9364-81CA29E32500}" presName="parentTextArrow" presStyleLbl="node1" presStyleIdx="1" presStyleCnt="8" custScaleY="46330"/>
      <dgm:spPr/>
    </dgm:pt>
    <dgm:pt modelId="{0F0AA409-ABBB-4C55-AB1F-0171FA1B563A}" type="pres">
      <dgm:prSet presAssocID="{1DD2CD75-6AC5-48A9-85A0-40527A7F1DEA}" presName="sp" presStyleCnt="0"/>
      <dgm:spPr/>
    </dgm:pt>
    <dgm:pt modelId="{DE13F329-E23F-4D75-AA8B-CCD79D6EF281}" type="pres">
      <dgm:prSet presAssocID="{90390793-D43E-4E0A-B35F-2BD1A07D8261}" presName="arrowAndChildren" presStyleCnt="0"/>
      <dgm:spPr/>
    </dgm:pt>
    <dgm:pt modelId="{31479101-AAE9-4CBD-815B-4A62886C6F9C}" type="pres">
      <dgm:prSet presAssocID="{90390793-D43E-4E0A-B35F-2BD1A07D8261}" presName="parentTextArrow" presStyleLbl="node1" presStyleIdx="2" presStyleCnt="8"/>
      <dgm:spPr/>
    </dgm:pt>
    <dgm:pt modelId="{F66B0419-901E-4357-A175-132618BF538A}" type="pres">
      <dgm:prSet presAssocID="{BDAEADC2-5601-4BA5-BC2E-818267C364B8}" presName="sp" presStyleCnt="0"/>
      <dgm:spPr/>
    </dgm:pt>
    <dgm:pt modelId="{AA5AD7FB-63B9-4756-9A02-852CF671D811}" type="pres">
      <dgm:prSet presAssocID="{276C7141-ED2B-48D5-B210-6076255A32F3}" presName="arrowAndChildren" presStyleCnt="0"/>
      <dgm:spPr/>
    </dgm:pt>
    <dgm:pt modelId="{8A635792-81B0-4BA8-86AB-F329E1D424D7}" type="pres">
      <dgm:prSet presAssocID="{276C7141-ED2B-48D5-B210-6076255A32F3}" presName="parentTextArrow" presStyleLbl="node1" presStyleIdx="3" presStyleCnt="8"/>
      <dgm:spPr/>
    </dgm:pt>
    <dgm:pt modelId="{499DD885-5597-48E3-8D65-518FF144F825}" type="pres">
      <dgm:prSet presAssocID="{BE648517-1444-421A-A4DB-875DB5B23C28}" presName="sp" presStyleCnt="0"/>
      <dgm:spPr/>
    </dgm:pt>
    <dgm:pt modelId="{C15C7566-057D-4779-AD27-1DC9BDA8B6FD}" type="pres">
      <dgm:prSet presAssocID="{FDD8941A-7B08-4F74-812E-D89BBEDF289E}" presName="arrowAndChildren" presStyleCnt="0"/>
      <dgm:spPr/>
    </dgm:pt>
    <dgm:pt modelId="{617F7B53-A2AE-4925-BA0D-FDA77D79DC8C}" type="pres">
      <dgm:prSet presAssocID="{FDD8941A-7B08-4F74-812E-D89BBEDF289E}" presName="parentTextArrow" presStyleLbl="node1" presStyleIdx="4" presStyleCnt="8"/>
      <dgm:spPr/>
    </dgm:pt>
    <dgm:pt modelId="{0607EB8C-23AF-491F-BC3C-54B9F4B2F2C4}" type="pres">
      <dgm:prSet presAssocID="{C179272B-6796-4F99-8482-CB3A73947BB6}" presName="sp" presStyleCnt="0"/>
      <dgm:spPr/>
    </dgm:pt>
    <dgm:pt modelId="{5E15A4FC-5BD0-4595-B053-5C85AEF3B9A9}" type="pres">
      <dgm:prSet presAssocID="{50F5C37D-B9BF-47FA-B431-D141676CBB43}" presName="arrowAndChildren" presStyleCnt="0"/>
      <dgm:spPr/>
    </dgm:pt>
    <dgm:pt modelId="{2248B986-68A9-45A3-A7DE-36A7FE941B5A}" type="pres">
      <dgm:prSet presAssocID="{50F5C37D-B9BF-47FA-B431-D141676CBB43}" presName="parentTextArrow" presStyleLbl="node1" presStyleIdx="5" presStyleCnt="8"/>
      <dgm:spPr/>
    </dgm:pt>
    <dgm:pt modelId="{74CB1E13-E1BF-411D-8197-72CD6DE632F0}" type="pres">
      <dgm:prSet presAssocID="{822F5228-91E9-4C49-BDC5-45B6A82D90D7}" presName="sp" presStyleCnt="0"/>
      <dgm:spPr/>
    </dgm:pt>
    <dgm:pt modelId="{CE05F343-0F15-47FB-B2F2-83D32F60C6AA}" type="pres">
      <dgm:prSet presAssocID="{864D9A5C-1ED6-42A5-8C9E-5EB967DC056E}" presName="arrowAndChildren" presStyleCnt="0"/>
      <dgm:spPr/>
    </dgm:pt>
    <dgm:pt modelId="{6832C48C-DDBE-479C-B425-52E8B4775F7F}" type="pres">
      <dgm:prSet presAssocID="{864D9A5C-1ED6-42A5-8C9E-5EB967DC056E}" presName="parentTextArrow" presStyleLbl="node1" presStyleIdx="6" presStyleCnt="8"/>
      <dgm:spPr/>
    </dgm:pt>
    <dgm:pt modelId="{D38DBF59-408C-443A-9654-B3EF807F747B}" type="pres">
      <dgm:prSet presAssocID="{BE301926-411E-4F52-B8FF-9B092FD74777}" presName="sp" presStyleCnt="0"/>
      <dgm:spPr/>
    </dgm:pt>
    <dgm:pt modelId="{102F0AA6-A376-4112-9299-1E9AE99AEA87}" type="pres">
      <dgm:prSet presAssocID="{EDF8C235-0EEA-467B-BE81-259AAC1A9B44}" presName="arrowAndChildren" presStyleCnt="0"/>
      <dgm:spPr/>
    </dgm:pt>
    <dgm:pt modelId="{07F55F3D-2C00-4637-A823-F20764480E56}" type="pres">
      <dgm:prSet presAssocID="{EDF8C235-0EEA-467B-BE81-259AAC1A9B44}" presName="parentTextArrow" presStyleLbl="node1" presStyleIdx="7" presStyleCnt="8" custScaleY="117449"/>
      <dgm:spPr/>
    </dgm:pt>
  </dgm:ptLst>
  <dgm:cxnLst>
    <dgm:cxn modelId="{1E54A11E-A3E9-4555-B0B2-0B40305BCBA2}" srcId="{FBD9354E-EE15-4CFD-9B57-42DDE127F665}" destId="{864D9A5C-1ED6-42A5-8C9E-5EB967DC056E}" srcOrd="1" destOrd="0" parTransId="{0249898F-4ADF-40EF-AB0A-453D27761B38}" sibTransId="{822F5228-91E9-4C49-BDC5-45B6A82D90D7}"/>
    <dgm:cxn modelId="{019BDC38-96D6-4FA0-AEFC-18ED4AB7BBA6}" srcId="{FBD9354E-EE15-4CFD-9B57-42DDE127F665}" destId="{EDF8C235-0EEA-467B-BE81-259AAC1A9B44}" srcOrd="0" destOrd="0" parTransId="{25C975F2-56F7-48C9-BE81-DB5656F16907}" sibTransId="{BE301926-411E-4F52-B8FF-9B092FD74777}"/>
    <dgm:cxn modelId="{20B63E5B-0D00-493A-8A9E-8D42970B8467}" srcId="{FBD9354E-EE15-4CFD-9B57-42DDE127F665}" destId="{14C47382-8474-4FDE-ADE5-C3DF19123D5D}" srcOrd="7" destOrd="0" parTransId="{DD69BB9C-D788-4D6E-8E14-FA8865414635}" sibTransId="{DB384EFE-9F37-4A01-95E8-183C541A341A}"/>
    <dgm:cxn modelId="{D6D62242-FD86-479F-9124-A0E234B36955}" type="presOf" srcId="{864D9A5C-1ED6-42A5-8C9E-5EB967DC056E}" destId="{6832C48C-DDBE-479C-B425-52E8B4775F7F}" srcOrd="0" destOrd="0" presId="urn:microsoft.com/office/officeart/2005/8/layout/process4"/>
    <dgm:cxn modelId="{1150FC43-C7D1-4357-A7B2-E6A178F43118}" type="presOf" srcId="{276C7141-ED2B-48D5-B210-6076255A32F3}" destId="{8A635792-81B0-4BA8-86AB-F329E1D424D7}" srcOrd="0" destOrd="0" presId="urn:microsoft.com/office/officeart/2005/8/layout/process4"/>
    <dgm:cxn modelId="{2E04C56B-4E87-43C3-B756-AEE314AB7453}" type="presOf" srcId="{90390793-D43E-4E0A-B35F-2BD1A07D8261}" destId="{31479101-AAE9-4CBD-815B-4A62886C6F9C}" srcOrd="0" destOrd="0" presId="urn:microsoft.com/office/officeart/2005/8/layout/process4"/>
    <dgm:cxn modelId="{8339B44C-20A5-44D0-ADF6-98A01446B2B7}" srcId="{FBD9354E-EE15-4CFD-9B57-42DDE127F665}" destId="{90390793-D43E-4E0A-B35F-2BD1A07D8261}" srcOrd="5" destOrd="0" parTransId="{ABDF70BC-4F26-47D7-8099-92D811903A06}" sibTransId="{1DD2CD75-6AC5-48A9-85A0-40527A7F1DEA}"/>
    <dgm:cxn modelId="{4B59A076-92DC-43FF-9042-F7C1CCBF4393}" type="presOf" srcId="{50F5C37D-B9BF-47FA-B431-D141676CBB43}" destId="{2248B986-68A9-45A3-A7DE-36A7FE941B5A}" srcOrd="0" destOrd="0" presId="urn:microsoft.com/office/officeart/2005/8/layout/process4"/>
    <dgm:cxn modelId="{90E6A657-7058-4831-9F6D-F63EB9BEB2EB}" type="presOf" srcId="{EDF8C235-0EEA-467B-BE81-259AAC1A9B44}" destId="{07F55F3D-2C00-4637-A823-F20764480E56}" srcOrd="0" destOrd="0" presId="urn:microsoft.com/office/officeart/2005/8/layout/process4"/>
    <dgm:cxn modelId="{32BA4D7E-109C-497B-A560-39E210921164}" type="presOf" srcId="{FBD9354E-EE15-4CFD-9B57-42DDE127F665}" destId="{02C00B12-F02D-4404-8581-A873AD4F5EDC}" srcOrd="0" destOrd="0" presId="urn:microsoft.com/office/officeart/2005/8/layout/process4"/>
    <dgm:cxn modelId="{70EC537F-0424-4FDE-8286-363F070F2CD7}" srcId="{FBD9354E-EE15-4CFD-9B57-42DDE127F665}" destId="{50F5C37D-B9BF-47FA-B431-D141676CBB43}" srcOrd="2" destOrd="0" parTransId="{F920949B-8D9B-494F-92E2-9BF0D3A58149}" sibTransId="{C179272B-6796-4F99-8482-CB3A73947BB6}"/>
    <dgm:cxn modelId="{033C5B9C-F8D7-4720-85E8-99635B5ED039}" srcId="{FBD9354E-EE15-4CFD-9B57-42DDE127F665}" destId="{FDD8941A-7B08-4F74-812E-D89BBEDF289E}" srcOrd="3" destOrd="0" parTransId="{17FB3DE6-FC74-4582-A743-937A032AE25F}" sibTransId="{BE648517-1444-421A-A4DB-875DB5B23C28}"/>
    <dgm:cxn modelId="{4F9E17A0-BE4A-44BB-AED3-640D64154178}" type="presOf" srcId="{BB65C1B5-CF3C-4D42-9364-81CA29E32500}" destId="{4753D1C2-5494-485A-81E3-46C8EC14E7C1}" srcOrd="0" destOrd="0" presId="urn:microsoft.com/office/officeart/2005/8/layout/process4"/>
    <dgm:cxn modelId="{E88345A8-0415-408A-88E9-4BBF9EB0FDB7}" type="presOf" srcId="{14C47382-8474-4FDE-ADE5-C3DF19123D5D}" destId="{51FA4BD3-6200-42A2-8BFD-3899969E93D2}" srcOrd="0" destOrd="0" presId="urn:microsoft.com/office/officeart/2005/8/layout/process4"/>
    <dgm:cxn modelId="{190887AC-E6CF-4C0C-B92E-6CE7D31EEE47}" type="presOf" srcId="{FDD8941A-7B08-4F74-812E-D89BBEDF289E}" destId="{617F7B53-A2AE-4925-BA0D-FDA77D79DC8C}" srcOrd="0" destOrd="0" presId="urn:microsoft.com/office/officeart/2005/8/layout/process4"/>
    <dgm:cxn modelId="{14460AEC-A98F-4219-B80D-CE9D2F52F10F}" srcId="{FBD9354E-EE15-4CFD-9B57-42DDE127F665}" destId="{276C7141-ED2B-48D5-B210-6076255A32F3}" srcOrd="4" destOrd="0" parTransId="{4C1C9941-B8B8-40DD-8B36-E7CDF3E434EF}" sibTransId="{BDAEADC2-5601-4BA5-BC2E-818267C364B8}"/>
    <dgm:cxn modelId="{BB5A9DF0-EE7D-4980-A089-978794614537}" srcId="{FBD9354E-EE15-4CFD-9B57-42DDE127F665}" destId="{BB65C1B5-CF3C-4D42-9364-81CA29E32500}" srcOrd="6" destOrd="0" parTransId="{806FE81F-20B3-4617-AE5C-CA1F9365AFE2}" sibTransId="{3183B6FC-EFD1-4AA7-A8F8-BCCEEB99F65E}"/>
    <dgm:cxn modelId="{9FB3B541-2691-4173-A17C-E5868E7BD01C}" type="presParOf" srcId="{02C00B12-F02D-4404-8581-A873AD4F5EDC}" destId="{857566C9-943B-465F-A6E2-D270D9266FE5}" srcOrd="0" destOrd="0" presId="urn:microsoft.com/office/officeart/2005/8/layout/process4"/>
    <dgm:cxn modelId="{485918C5-8E0A-4AA8-AFAE-4A1B85FA51FE}" type="presParOf" srcId="{857566C9-943B-465F-A6E2-D270D9266FE5}" destId="{51FA4BD3-6200-42A2-8BFD-3899969E93D2}" srcOrd="0" destOrd="0" presId="urn:microsoft.com/office/officeart/2005/8/layout/process4"/>
    <dgm:cxn modelId="{D915B437-AC70-4867-8843-2F717F0CDEFE}" type="presParOf" srcId="{02C00B12-F02D-4404-8581-A873AD4F5EDC}" destId="{493562EA-7233-4C11-8B2D-E814DD9CB881}" srcOrd="1" destOrd="0" presId="urn:microsoft.com/office/officeart/2005/8/layout/process4"/>
    <dgm:cxn modelId="{5A3B738C-22A5-4713-B9D0-80A7C56B472F}" type="presParOf" srcId="{02C00B12-F02D-4404-8581-A873AD4F5EDC}" destId="{61744EA4-7B51-48CA-AB8D-28EA318CDF8E}" srcOrd="2" destOrd="0" presId="urn:microsoft.com/office/officeart/2005/8/layout/process4"/>
    <dgm:cxn modelId="{491FFA70-B452-4158-AB38-3C209D69EF10}" type="presParOf" srcId="{61744EA4-7B51-48CA-AB8D-28EA318CDF8E}" destId="{4753D1C2-5494-485A-81E3-46C8EC14E7C1}" srcOrd="0" destOrd="0" presId="urn:microsoft.com/office/officeart/2005/8/layout/process4"/>
    <dgm:cxn modelId="{A6EC8C20-9812-412D-ACAC-23ABBFE8CEAC}" type="presParOf" srcId="{02C00B12-F02D-4404-8581-A873AD4F5EDC}" destId="{0F0AA409-ABBB-4C55-AB1F-0171FA1B563A}" srcOrd="3" destOrd="0" presId="urn:microsoft.com/office/officeart/2005/8/layout/process4"/>
    <dgm:cxn modelId="{C9F85D29-BD02-452B-945E-55A42C3BDCF4}" type="presParOf" srcId="{02C00B12-F02D-4404-8581-A873AD4F5EDC}" destId="{DE13F329-E23F-4D75-AA8B-CCD79D6EF281}" srcOrd="4" destOrd="0" presId="urn:microsoft.com/office/officeart/2005/8/layout/process4"/>
    <dgm:cxn modelId="{CD9F7852-CEF5-4292-82B3-813DA8572655}" type="presParOf" srcId="{DE13F329-E23F-4D75-AA8B-CCD79D6EF281}" destId="{31479101-AAE9-4CBD-815B-4A62886C6F9C}" srcOrd="0" destOrd="0" presId="urn:microsoft.com/office/officeart/2005/8/layout/process4"/>
    <dgm:cxn modelId="{D8DB6363-50CC-40D1-885D-A603B25A16E4}" type="presParOf" srcId="{02C00B12-F02D-4404-8581-A873AD4F5EDC}" destId="{F66B0419-901E-4357-A175-132618BF538A}" srcOrd="5" destOrd="0" presId="urn:microsoft.com/office/officeart/2005/8/layout/process4"/>
    <dgm:cxn modelId="{68CBC528-A593-4CA8-8496-96D1A741A65A}" type="presParOf" srcId="{02C00B12-F02D-4404-8581-A873AD4F5EDC}" destId="{AA5AD7FB-63B9-4756-9A02-852CF671D811}" srcOrd="6" destOrd="0" presId="urn:microsoft.com/office/officeart/2005/8/layout/process4"/>
    <dgm:cxn modelId="{D2630960-0D60-4B96-8A77-1A474F3412B9}" type="presParOf" srcId="{AA5AD7FB-63B9-4756-9A02-852CF671D811}" destId="{8A635792-81B0-4BA8-86AB-F329E1D424D7}" srcOrd="0" destOrd="0" presId="urn:microsoft.com/office/officeart/2005/8/layout/process4"/>
    <dgm:cxn modelId="{A8A6DCFC-0F47-43C6-A21E-2079931744E9}" type="presParOf" srcId="{02C00B12-F02D-4404-8581-A873AD4F5EDC}" destId="{499DD885-5597-48E3-8D65-518FF144F825}" srcOrd="7" destOrd="0" presId="urn:microsoft.com/office/officeart/2005/8/layout/process4"/>
    <dgm:cxn modelId="{48AD2198-A327-41D5-8FBB-97E85FED5497}" type="presParOf" srcId="{02C00B12-F02D-4404-8581-A873AD4F5EDC}" destId="{C15C7566-057D-4779-AD27-1DC9BDA8B6FD}" srcOrd="8" destOrd="0" presId="urn:microsoft.com/office/officeart/2005/8/layout/process4"/>
    <dgm:cxn modelId="{CFA38C3F-9FBA-4A6B-969A-5DE9C40371BB}" type="presParOf" srcId="{C15C7566-057D-4779-AD27-1DC9BDA8B6FD}" destId="{617F7B53-A2AE-4925-BA0D-FDA77D79DC8C}" srcOrd="0" destOrd="0" presId="urn:microsoft.com/office/officeart/2005/8/layout/process4"/>
    <dgm:cxn modelId="{AD9A2E5F-1BF6-4CED-84D8-C5FF009058B7}" type="presParOf" srcId="{02C00B12-F02D-4404-8581-A873AD4F5EDC}" destId="{0607EB8C-23AF-491F-BC3C-54B9F4B2F2C4}" srcOrd="9" destOrd="0" presId="urn:microsoft.com/office/officeart/2005/8/layout/process4"/>
    <dgm:cxn modelId="{23D01AE6-115F-4289-A199-632FE9A9F596}" type="presParOf" srcId="{02C00B12-F02D-4404-8581-A873AD4F5EDC}" destId="{5E15A4FC-5BD0-4595-B053-5C85AEF3B9A9}" srcOrd="10" destOrd="0" presId="urn:microsoft.com/office/officeart/2005/8/layout/process4"/>
    <dgm:cxn modelId="{1713A940-4B48-4DE8-A584-0156E06966B1}" type="presParOf" srcId="{5E15A4FC-5BD0-4595-B053-5C85AEF3B9A9}" destId="{2248B986-68A9-45A3-A7DE-36A7FE941B5A}" srcOrd="0" destOrd="0" presId="urn:microsoft.com/office/officeart/2005/8/layout/process4"/>
    <dgm:cxn modelId="{DC70A473-3DF2-4C54-B17D-91C5B8A5E52E}" type="presParOf" srcId="{02C00B12-F02D-4404-8581-A873AD4F5EDC}" destId="{74CB1E13-E1BF-411D-8197-72CD6DE632F0}" srcOrd="11" destOrd="0" presId="urn:microsoft.com/office/officeart/2005/8/layout/process4"/>
    <dgm:cxn modelId="{FDCDDB42-85DA-46CE-9381-EFFFF9A79D5C}" type="presParOf" srcId="{02C00B12-F02D-4404-8581-A873AD4F5EDC}" destId="{CE05F343-0F15-47FB-B2F2-83D32F60C6AA}" srcOrd="12" destOrd="0" presId="urn:microsoft.com/office/officeart/2005/8/layout/process4"/>
    <dgm:cxn modelId="{63275291-CF25-4A89-AB10-7DA193D4CE23}" type="presParOf" srcId="{CE05F343-0F15-47FB-B2F2-83D32F60C6AA}" destId="{6832C48C-DDBE-479C-B425-52E8B4775F7F}" srcOrd="0" destOrd="0" presId="urn:microsoft.com/office/officeart/2005/8/layout/process4"/>
    <dgm:cxn modelId="{05B9F389-092F-4301-973A-38A4A9FCB173}" type="presParOf" srcId="{02C00B12-F02D-4404-8581-A873AD4F5EDC}" destId="{D38DBF59-408C-443A-9654-B3EF807F747B}" srcOrd="13" destOrd="0" presId="urn:microsoft.com/office/officeart/2005/8/layout/process4"/>
    <dgm:cxn modelId="{9C32ADD0-8344-4AB2-909D-A30EAF4FB8E2}" type="presParOf" srcId="{02C00B12-F02D-4404-8581-A873AD4F5EDC}" destId="{102F0AA6-A376-4112-9299-1E9AE99AEA87}" srcOrd="14" destOrd="0" presId="urn:microsoft.com/office/officeart/2005/8/layout/process4"/>
    <dgm:cxn modelId="{E19BD16E-E7F8-43FE-88B7-A936037ED459}" type="presParOf" srcId="{102F0AA6-A376-4112-9299-1E9AE99AEA87}" destId="{07F55F3D-2C00-4637-A823-F20764480E56}"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A4BD3-6200-42A2-8BFD-3899969E93D2}">
      <dsp:nvSpPr>
        <dsp:cNvPr id="0" name=""/>
        <dsp:cNvSpPr/>
      </dsp:nvSpPr>
      <dsp:spPr>
        <a:xfrm>
          <a:off x="0" y="8489263"/>
          <a:ext cx="3497636" cy="1940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a:t>On going Monitoring </a:t>
          </a:r>
        </a:p>
      </dsp:txBody>
      <dsp:txXfrm>
        <a:off x="0" y="8489263"/>
        <a:ext cx="3497636" cy="194028"/>
      </dsp:txXfrm>
    </dsp:sp>
    <dsp:sp modelId="{4753D1C2-5494-485A-81E3-46C8EC14E7C1}">
      <dsp:nvSpPr>
        <dsp:cNvPr id="0" name=""/>
        <dsp:cNvSpPr/>
      </dsp:nvSpPr>
      <dsp:spPr>
        <a:xfrm rot="10800000">
          <a:off x="0" y="7903427"/>
          <a:ext cx="3497636" cy="59843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a:t>MUST on Vitals reporting was launched June 2023</a:t>
          </a:r>
        </a:p>
      </dsp:txBody>
      <dsp:txXfrm rot="10800000">
        <a:off x="0" y="7903427"/>
        <a:ext cx="3497636" cy="388844"/>
      </dsp:txXfrm>
    </dsp:sp>
    <dsp:sp modelId="{31479101-AAE9-4CBD-815B-4A62886C6F9C}">
      <dsp:nvSpPr>
        <dsp:cNvPr id="0" name=""/>
        <dsp:cNvSpPr/>
      </dsp:nvSpPr>
      <dsp:spPr>
        <a:xfrm rot="10800000">
          <a:off x="0" y="6624347"/>
          <a:ext cx="3497636" cy="129167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just" defTabSz="444500">
            <a:lnSpc>
              <a:spcPct val="90000"/>
            </a:lnSpc>
            <a:spcBef>
              <a:spcPct val="0"/>
            </a:spcBef>
            <a:spcAft>
              <a:spcPct val="35000"/>
            </a:spcAft>
            <a:buNone/>
          </a:pPr>
          <a:r>
            <a:rPr lang="en-GB" sz="1000" kern="1200"/>
            <a:t>The dashboard was then piloted using selected wards with the aim of getting clinical feedback which resulted in slight adjustments to the reports and the generating of daily summary reports for a more ‘live’ version of compliance which is a more proactive rather than reactive response.</a:t>
          </a:r>
        </a:p>
      </dsp:txBody>
      <dsp:txXfrm rot="10800000">
        <a:off x="0" y="6624347"/>
        <a:ext cx="3497636" cy="839293"/>
      </dsp:txXfrm>
    </dsp:sp>
    <dsp:sp modelId="{8A635792-81B0-4BA8-86AB-F329E1D424D7}">
      <dsp:nvSpPr>
        <dsp:cNvPr id="0" name=""/>
        <dsp:cNvSpPr/>
      </dsp:nvSpPr>
      <dsp:spPr>
        <a:xfrm rot="10800000">
          <a:off x="0" y="5345267"/>
          <a:ext cx="3497636" cy="129167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just" defTabSz="444500">
            <a:lnSpc>
              <a:spcPct val="90000"/>
            </a:lnSpc>
            <a:spcBef>
              <a:spcPct val="0"/>
            </a:spcBef>
            <a:spcAft>
              <a:spcPct val="35000"/>
            </a:spcAft>
            <a:buNone/>
          </a:pPr>
          <a:r>
            <a:rPr lang="en-GB" sz="1000" kern="1200"/>
            <a:t>After more discussions, further fine-tuning was done by Jasbir to drill down to pull reports to patient level. For every metric that was published, patient level details needed to be available to further investigate as needed.</a:t>
          </a:r>
        </a:p>
      </dsp:txBody>
      <dsp:txXfrm rot="10800000">
        <a:off x="0" y="5345267"/>
        <a:ext cx="3497636" cy="839293"/>
      </dsp:txXfrm>
    </dsp:sp>
    <dsp:sp modelId="{617F7B53-A2AE-4925-BA0D-FDA77D79DC8C}">
      <dsp:nvSpPr>
        <dsp:cNvPr id="0" name=""/>
        <dsp:cNvSpPr/>
      </dsp:nvSpPr>
      <dsp:spPr>
        <a:xfrm rot="10800000">
          <a:off x="0" y="4066187"/>
          <a:ext cx="3497636" cy="129167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just" defTabSz="444500">
            <a:lnSpc>
              <a:spcPct val="90000"/>
            </a:lnSpc>
            <a:spcBef>
              <a:spcPct val="0"/>
            </a:spcBef>
            <a:spcAft>
              <a:spcPct val="35000"/>
            </a:spcAft>
            <a:buNone/>
          </a:pPr>
          <a:r>
            <a:rPr lang="en-GB" sz="1000" kern="1200"/>
            <a:t>Jasbir created an initial ‘live’ compliance report showing each ward’s compliance. Ruth and Jaci validated the reports with the MUST on Vitals input data, testing the accuracy of the results within the dashboard, tweaking the terminology &amp; aligning the reporting to Trust policy. </a:t>
          </a:r>
        </a:p>
      </dsp:txBody>
      <dsp:txXfrm rot="10800000">
        <a:off x="0" y="4066187"/>
        <a:ext cx="3497636" cy="839293"/>
      </dsp:txXfrm>
    </dsp:sp>
    <dsp:sp modelId="{2248B986-68A9-45A3-A7DE-36A7FE941B5A}">
      <dsp:nvSpPr>
        <dsp:cNvPr id="0" name=""/>
        <dsp:cNvSpPr/>
      </dsp:nvSpPr>
      <dsp:spPr>
        <a:xfrm rot="10800000">
          <a:off x="0" y="2787107"/>
          <a:ext cx="3497636" cy="129167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just" defTabSz="444500">
            <a:lnSpc>
              <a:spcPct val="90000"/>
            </a:lnSpc>
            <a:spcBef>
              <a:spcPct val="0"/>
            </a:spcBef>
            <a:spcAft>
              <a:spcPct val="35000"/>
            </a:spcAft>
            <a:buNone/>
          </a:pPr>
          <a:r>
            <a:rPr lang="en-GB" sz="1000" kern="1200"/>
            <a:t>Using a testing environment, Jasbir provided the clinicians (Ruth &amp; Jaci) with an understanding of what reports could be created from the data obtained from Vitals, what data could be displayed, how readily the data could be made accessible &amp; how the reports could be adapted to the needs of the organisation.</a:t>
          </a:r>
        </a:p>
      </dsp:txBody>
      <dsp:txXfrm rot="10800000">
        <a:off x="0" y="2787107"/>
        <a:ext cx="3497636" cy="839293"/>
      </dsp:txXfrm>
    </dsp:sp>
    <dsp:sp modelId="{6832C48C-DDBE-479C-B425-52E8B4775F7F}">
      <dsp:nvSpPr>
        <dsp:cNvPr id="0" name=""/>
        <dsp:cNvSpPr/>
      </dsp:nvSpPr>
      <dsp:spPr>
        <a:xfrm rot="10800000">
          <a:off x="0" y="1508027"/>
          <a:ext cx="3497636" cy="129167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just" defTabSz="444500">
            <a:lnSpc>
              <a:spcPct val="90000"/>
            </a:lnSpc>
            <a:spcBef>
              <a:spcPct val="0"/>
            </a:spcBef>
            <a:spcAft>
              <a:spcPct val="35000"/>
            </a:spcAft>
            <a:buNone/>
          </a:pPr>
          <a:r>
            <a:rPr lang="en-GB" sz="1000" kern="1200"/>
            <a:t>In June 2021 Ruth  &amp; Jaci provided Jasbir with a good understanding of the MUST tool, MUST on Vitals, Trust compliance requirements &amp; the barriers to compliance. </a:t>
          </a:r>
        </a:p>
      </dsp:txBody>
      <dsp:txXfrm rot="10800000">
        <a:off x="0" y="1508027"/>
        <a:ext cx="3497636" cy="839293"/>
      </dsp:txXfrm>
    </dsp:sp>
    <dsp:sp modelId="{07F55F3D-2C00-4637-A823-F20764480E56}">
      <dsp:nvSpPr>
        <dsp:cNvPr id="0" name=""/>
        <dsp:cNvSpPr/>
      </dsp:nvSpPr>
      <dsp:spPr>
        <a:xfrm rot="10800000">
          <a:off x="0" y="3562"/>
          <a:ext cx="3497636" cy="151706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just" defTabSz="444500">
            <a:lnSpc>
              <a:spcPct val="90000"/>
            </a:lnSpc>
            <a:spcBef>
              <a:spcPct val="0"/>
            </a:spcBef>
            <a:spcAft>
              <a:spcPct val="35000"/>
            </a:spcAft>
            <a:buNone/>
          </a:pPr>
          <a:r>
            <a:rPr lang="en-GB" sz="1000" kern="1200"/>
            <a:t>A MUST on Vitals task and finish group was set up with Jaci Chapman (Deputy HOD for Nutrition &amp; Dietetics); Katrina </a:t>
          </a:r>
          <a:r>
            <a:rPr lang="en-GB" sz="1000" kern="1200" err="1"/>
            <a:t>Creedon</a:t>
          </a:r>
          <a:r>
            <a:rPr lang="en-GB" sz="1000" kern="1200"/>
            <a:t> (Quality Matron), Jasbir Singh Khun-Khun (Senior Information Specialist), Ruth Stokes (Senior Sister, Quality Team) and Dr Yat Wah Li (Clinical Lead Digital Innovation) to work on a collaborative workstream between clinical staff and analysts to build a MUST on Vitals reporting system.</a:t>
          </a:r>
        </a:p>
      </dsp:txBody>
      <dsp:txXfrm rot="10800000">
        <a:off x="0" y="3562"/>
        <a:ext cx="3497636" cy="98574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6/19/2024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38D15B-C69A-C945-99D0-425943BFE0DD}"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81AA62A-9405-8C4B-91C9-9669FEEBBF1C}"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56CFAE0-DFCF-664C-9113-8E274CE0AFD6}"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89DC2CE-6F26-054F-B7D3-1A35B360EAB1}" type="datetime1">
              <a:rPr lang="en-GB" smtClean="0"/>
              <a:t>19/06/2024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8FB82F0-3905-A940-8E74-D4361D13ECB1}" type="datetime1">
              <a:rPr lang="en-GB" smtClean="0"/>
              <a:t>19/06/2024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19/06/2024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19/06/2024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A2AD87-DD57-764F-9F68-85A207130292}"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22BCA60-DA8F-F348-8431-4D2A57F19BB4}" type="datetime1">
              <a:rPr lang="en-GB" smtClean="0"/>
              <a:t>19/06/2024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19/06/2024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openxmlformats.org/officeDocument/2006/relationships/image" Target="../media/image5.png"/><Relationship Id="rId5" Type="http://schemas.openxmlformats.org/officeDocument/2006/relationships/image" Target="../media/image4.jpeg"/><Relationship Id="rId10" Type="http://schemas.microsoft.com/office/2007/relationships/diagramDrawing" Target="../diagrams/drawing1.xml"/><Relationship Id="rId4" Type="http://schemas.microsoft.com/office/2007/relationships/hdphoto" Target="../media/hdphoto1.wdp"/><Relationship Id="rId9"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968EE91-BD68-8146-B4F1-F84513CD0E29}"/>
              </a:ext>
            </a:extLst>
          </p:cNvPr>
          <p:cNvSpPr txBox="1"/>
          <p:nvPr/>
        </p:nvSpPr>
        <p:spPr>
          <a:xfrm>
            <a:off x="159315" y="739656"/>
            <a:ext cx="6563066" cy="523220"/>
          </a:xfrm>
          <a:prstGeom prst="rect">
            <a:avLst/>
          </a:prstGeom>
          <a:noFill/>
        </p:spPr>
        <p:txBody>
          <a:bodyPr wrap="square" rtlCol="0">
            <a:spAutoFit/>
          </a:bodyPr>
          <a:lstStyle/>
          <a:p>
            <a:r>
              <a:rPr lang="en-US" sz="2800" b="1">
                <a:solidFill>
                  <a:schemeClr val="bg1"/>
                </a:solidFill>
                <a:latin typeface="Arial" panose="020B0604020202020204" pitchFamily="34" charset="0"/>
                <a:cs typeface="Arial" panose="020B0604020202020204" pitchFamily="34" charset="0"/>
              </a:rPr>
              <a:t>MUST on Vitals Dashboard</a:t>
            </a:r>
          </a:p>
        </p:txBody>
      </p:sp>
      <p:sp>
        <p:nvSpPr>
          <p:cNvPr id="10" name="TextBox 9">
            <a:extLst>
              <a:ext uri="{FF2B5EF4-FFF2-40B4-BE49-F238E27FC236}">
                <a16:creationId xmlns:a16="http://schemas.microsoft.com/office/drawing/2014/main" id="{B58AD6FE-F3F4-8946-838E-E4A51B087E8E}"/>
              </a:ext>
            </a:extLst>
          </p:cNvPr>
          <p:cNvSpPr txBox="1"/>
          <p:nvPr/>
        </p:nvSpPr>
        <p:spPr>
          <a:xfrm>
            <a:off x="159315" y="1285222"/>
            <a:ext cx="7063662" cy="830997"/>
          </a:xfrm>
          <a:prstGeom prst="rect">
            <a:avLst/>
          </a:prstGeom>
          <a:noFill/>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Jaci Chapman / </a:t>
            </a:r>
            <a:r>
              <a:rPr lang="en-US" sz="1200">
                <a:solidFill>
                  <a:schemeClr val="bg1"/>
                </a:solidFill>
                <a:latin typeface="Arial" panose="020B0604020202020204" pitchFamily="34" charset="0"/>
                <a:cs typeface="Arial" panose="020B0604020202020204" pitchFamily="34" charset="0"/>
              </a:rPr>
              <a:t>Deputy HOD for Nutrition &amp; Dietetics,</a:t>
            </a:r>
            <a:r>
              <a:rPr lang="en-US" sz="1200" b="1">
                <a:solidFill>
                  <a:schemeClr val="bg1"/>
                </a:solidFill>
                <a:latin typeface="Arial" panose="020B0604020202020204" pitchFamily="34" charset="0"/>
                <a:cs typeface="Arial" panose="020B0604020202020204" pitchFamily="34" charset="0"/>
              </a:rPr>
              <a:t> Katrina </a:t>
            </a:r>
            <a:r>
              <a:rPr lang="en-US" sz="1200" b="1" err="1">
                <a:solidFill>
                  <a:schemeClr val="bg1"/>
                </a:solidFill>
                <a:latin typeface="Arial" panose="020B0604020202020204" pitchFamily="34" charset="0"/>
                <a:cs typeface="Arial" panose="020B0604020202020204" pitchFamily="34" charset="0"/>
              </a:rPr>
              <a:t>Creedon</a:t>
            </a:r>
            <a:r>
              <a:rPr lang="en-US" sz="1200" b="1">
                <a:solidFill>
                  <a:schemeClr val="bg1"/>
                </a:solidFill>
                <a:latin typeface="Arial" panose="020B0604020202020204" pitchFamily="34" charset="0"/>
                <a:cs typeface="Arial" panose="020B0604020202020204" pitchFamily="34" charset="0"/>
              </a:rPr>
              <a:t> / </a:t>
            </a:r>
            <a:r>
              <a:rPr lang="en-US" sz="1200">
                <a:solidFill>
                  <a:schemeClr val="bg1"/>
                </a:solidFill>
                <a:latin typeface="Arial" panose="020B0604020202020204" pitchFamily="34" charset="0"/>
                <a:cs typeface="Arial" panose="020B0604020202020204" pitchFamily="34" charset="0"/>
              </a:rPr>
              <a:t>Nursing Quality </a:t>
            </a:r>
            <a:r>
              <a:rPr lang="en-US" sz="1200" err="1">
                <a:solidFill>
                  <a:schemeClr val="bg1"/>
                </a:solidFill>
                <a:latin typeface="Arial" panose="020B0604020202020204" pitchFamily="34" charset="0"/>
                <a:cs typeface="Arial" panose="020B0604020202020204" pitchFamily="34" charset="0"/>
              </a:rPr>
              <a:t>HoN</a:t>
            </a:r>
            <a:r>
              <a:rPr lang="en-US" sz="1200" b="1">
                <a:solidFill>
                  <a:schemeClr val="bg1"/>
                </a:solidFill>
                <a:latin typeface="Arial" panose="020B0604020202020204" pitchFamily="34" charset="0"/>
                <a:cs typeface="Arial" panose="020B0604020202020204" pitchFamily="34" charset="0"/>
              </a:rPr>
              <a:t>, </a:t>
            </a:r>
          </a:p>
          <a:p>
            <a:r>
              <a:rPr lang="en-US" sz="1200" b="1">
                <a:solidFill>
                  <a:schemeClr val="bg1"/>
                </a:solidFill>
                <a:latin typeface="Arial" panose="020B0604020202020204" pitchFamily="34" charset="0"/>
                <a:cs typeface="Arial" panose="020B0604020202020204" pitchFamily="34" charset="0"/>
              </a:rPr>
              <a:t>Jasbir Singh Khun-Khun / </a:t>
            </a:r>
            <a:r>
              <a:rPr lang="en-US" sz="1200">
                <a:solidFill>
                  <a:schemeClr val="bg1"/>
                </a:solidFill>
                <a:latin typeface="Arial" panose="020B0604020202020204" pitchFamily="34" charset="0"/>
                <a:cs typeface="Arial" panose="020B0604020202020204" pitchFamily="34" charset="0"/>
              </a:rPr>
              <a:t>Senior Information Specialist</a:t>
            </a:r>
            <a:r>
              <a:rPr lang="en-US" sz="1200" b="1">
                <a:solidFill>
                  <a:schemeClr val="bg1"/>
                </a:solidFill>
                <a:latin typeface="Arial" panose="020B0604020202020204" pitchFamily="34" charset="0"/>
                <a:cs typeface="Arial" panose="020B0604020202020204" pitchFamily="34" charset="0"/>
              </a:rPr>
              <a:t>, Ruth Stokes / </a:t>
            </a:r>
            <a:r>
              <a:rPr lang="en-US" sz="1200">
                <a:solidFill>
                  <a:schemeClr val="bg1"/>
                </a:solidFill>
                <a:latin typeface="Arial" panose="020B0604020202020204" pitchFamily="34" charset="0"/>
                <a:cs typeface="Arial" panose="020B0604020202020204" pitchFamily="34" charset="0"/>
              </a:rPr>
              <a:t>Senior Sister, Nursing Quality Team</a:t>
            </a:r>
          </a:p>
          <a:p>
            <a:r>
              <a:rPr lang="en-US" sz="1200" b="1">
                <a:solidFill>
                  <a:schemeClr val="bg1"/>
                </a:solidFill>
                <a:latin typeface="Arial" panose="020B0604020202020204" pitchFamily="34" charset="0"/>
                <a:cs typeface="Arial" panose="020B0604020202020204" pitchFamily="34" charset="0"/>
              </a:rPr>
              <a:t>Dr Yat Wah Li / </a:t>
            </a:r>
            <a:r>
              <a:rPr lang="en-US" sz="1200">
                <a:solidFill>
                  <a:schemeClr val="bg1"/>
                </a:solidFill>
                <a:latin typeface="Arial" panose="020B0604020202020204" pitchFamily="34" charset="0"/>
                <a:cs typeface="Arial" panose="020B0604020202020204" pitchFamily="34" charset="0"/>
              </a:rPr>
              <a:t>Clinical Lead Digital Innovation</a:t>
            </a:r>
          </a:p>
        </p:txBody>
      </p:sp>
      <p:sp>
        <p:nvSpPr>
          <p:cNvPr id="16" name="TextBox 15">
            <a:extLst>
              <a:ext uri="{FF2B5EF4-FFF2-40B4-BE49-F238E27FC236}">
                <a16:creationId xmlns:a16="http://schemas.microsoft.com/office/drawing/2014/main" id="{6A4C5C1C-0FD9-D2DD-1160-649D900937C6}"/>
              </a:ext>
            </a:extLst>
          </p:cNvPr>
          <p:cNvSpPr txBox="1"/>
          <p:nvPr/>
        </p:nvSpPr>
        <p:spPr>
          <a:xfrm>
            <a:off x="-32207" y="13221931"/>
            <a:ext cx="6244653" cy="769441"/>
          </a:xfrm>
          <a:prstGeom prst="rect">
            <a:avLst/>
          </a:prstGeom>
          <a:noFill/>
        </p:spPr>
        <p:txBody>
          <a:bodyPr wrap="square" rtlCol="0">
            <a:spAutoFit/>
          </a:bodyPr>
          <a:lstStyle/>
          <a:p>
            <a:r>
              <a:rPr lang="en-US" sz="2200">
                <a:solidFill>
                  <a:schemeClr val="bg1"/>
                </a:solidFill>
                <a:latin typeface="Arial" panose="020B0604020202020204" pitchFamily="34" charset="0"/>
                <a:cs typeface="Arial" panose="020B0604020202020204" pitchFamily="34" charset="0"/>
              </a:rPr>
              <a:t>Information</a:t>
            </a:r>
            <a:r>
              <a:rPr lang="en-US" sz="2200" b="1">
                <a:solidFill>
                  <a:schemeClr val="bg1"/>
                </a:solidFill>
                <a:latin typeface="Arial" panose="020B0604020202020204" pitchFamily="34" charset="0"/>
                <a:cs typeface="Arial" panose="020B0604020202020204" pitchFamily="34" charset="0"/>
              </a:rPr>
              <a:t> /</a:t>
            </a:r>
            <a:r>
              <a:rPr lang="en-US" sz="2200">
                <a:solidFill>
                  <a:schemeClr val="bg1"/>
                </a:solidFill>
                <a:latin typeface="Arial" panose="020B0604020202020204" pitchFamily="34" charset="0"/>
                <a:cs typeface="Arial" panose="020B0604020202020204" pitchFamily="34" charset="0"/>
              </a:rPr>
              <a:t> Nutrition &amp; Dietetics / Nursing Quality Team </a:t>
            </a:r>
            <a:endParaRPr lang="en-US" sz="2200" b="1">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0221009E-D3EA-EDFE-40A4-FCD65B828EFF}"/>
              </a:ext>
            </a:extLst>
          </p:cNvPr>
          <p:cNvSpPr txBox="1"/>
          <p:nvPr/>
        </p:nvSpPr>
        <p:spPr>
          <a:xfrm>
            <a:off x="229620" y="13893175"/>
            <a:ext cx="5757523" cy="1815882"/>
          </a:xfrm>
          <a:prstGeom prst="rect">
            <a:avLst/>
          </a:prstGeom>
          <a:noFill/>
        </p:spPr>
        <p:txBody>
          <a:bodyPr wrap="square" rtlCol="0">
            <a:spAutoFit/>
          </a:bodyPr>
          <a:lstStyle/>
          <a:p>
            <a:r>
              <a:rPr lang="en-GB" sz="1600" b="1" u="sng">
                <a:solidFill>
                  <a:schemeClr val="bg1"/>
                </a:solidFill>
              </a:rPr>
              <a:t>FUTURE </a:t>
            </a:r>
            <a:r>
              <a:rPr lang="en-GB" sz="1600" b="1">
                <a:solidFill>
                  <a:schemeClr val="bg1"/>
                </a:solidFill>
              </a:rPr>
              <a:t>PLANS Include:</a:t>
            </a:r>
          </a:p>
          <a:p>
            <a:pPr marL="457200" indent="-457200">
              <a:buFont typeface="Arial" panose="020B0604020202020204" pitchFamily="34" charset="0"/>
              <a:buChar char="•"/>
            </a:pPr>
            <a:r>
              <a:rPr lang="en-GB" sz="1600">
                <a:solidFill>
                  <a:schemeClr val="bg1"/>
                </a:solidFill>
              </a:rPr>
              <a:t>Ward Manager engagement to further develop data.</a:t>
            </a:r>
          </a:p>
          <a:p>
            <a:pPr marL="457200" indent="-457200">
              <a:buFont typeface="Arial" panose="020B0604020202020204" pitchFamily="34" charset="0"/>
              <a:buChar char="•"/>
            </a:pPr>
            <a:r>
              <a:rPr lang="en-GB" sz="1600">
                <a:solidFill>
                  <a:schemeClr val="bg1"/>
                </a:solidFill>
              </a:rPr>
              <a:t>Daily MUST ward report  developed – piloted &amp; near roll-out.</a:t>
            </a:r>
          </a:p>
          <a:p>
            <a:pPr marL="457200" indent="-457200">
              <a:buFont typeface="Arial" panose="020B0604020202020204" pitchFamily="34" charset="0"/>
              <a:buChar char="•"/>
            </a:pPr>
            <a:r>
              <a:rPr lang="en-GB" sz="1600">
                <a:solidFill>
                  <a:schemeClr val="bg1"/>
                </a:solidFill>
              </a:rPr>
              <a:t>Scope to develop/improve metrics &amp; data.</a:t>
            </a:r>
          </a:p>
          <a:p>
            <a:pPr marL="457200" indent="-457200">
              <a:buFont typeface="Arial" panose="020B0604020202020204" pitchFamily="34" charset="0"/>
              <a:buChar char="•"/>
            </a:pPr>
            <a:endParaRPr lang="en-GB" sz="1600"/>
          </a:p>
          <a:p>
            <a:pPr>
              <a:buFontTx/>
              <a:buChar char="•"/>
            </a:pPr>
            <a:endParaRPr lang="en-GB" sz="1600"/>
          </a:p>
          <a:p>
            <a:endParaRPr lang="en-US" sz="160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0DAB533-7ADA-D2A1-B197-52C636F2FECE}"/>
              </a:ext>
            </a:extLst>
          </p:cNvPr>
          <p:cNvSpPr txBox="1"/>
          <p:nvPr/>
        </p:nvSpPr>
        <p:spPr>
          <a:xfrm>
            <a:off x="3673361" y="2357571"/>
            <a:ext cx="6855199" cy="861774"/>
          </a:xfrm>
          <a:prstGeom prst="rect">
            <a:avLst/>
          </a:prstGeom>
          <a:noFill/>
        </p:spPr>
        <p:txBody>
          <a:bodyPr wrap="square">
            <a:spAutoFit/>
          </a:bodyPr>
          <a:lstStyle/>
          <a:p>
            <a:pPr lvl="0" algn="ctr">
              <a:buNone/>
            </a:pPr>
            <a:r>
              <a:rPr lang="en-GB" sz="1400" b="1">
                <a:latin typeface="+mn-lt"/>
              </a:rPr>
              <a:t>What is Malnutrition?</a:t>
            </a:r>
          </a:p>
          <a:p>
            <a:pPr lvl="0" algn="just"/>
            <a:r>
              <a:rPr lang="en-GB" sz="1200" b="0" i="0">
                <a:effectLst/>
                <a:latin typeface="+mn-lt"/>
              </a:rPr>
              <a:t>- Malnutrition is a state of nutrition in which a deficiency or excess (or imbalance) of energy, protein and other nutrients causes measurable adverse effects on tissue / body form (body</a:t>
            </a:r>
            <a:r>
              <a:rPr lang="en-GB" sz="1200"/>
              <a:t> </a:t>
            </a:r>
            <a:r>
              <a:rPr lang="en-GB" sz="1200" b="0" i="0">
                <a:effectLst/>
                <a:latin typeface="+mn-lt"/>
              </a:rPr>
              <a:t>shape, size and composition), function and clinical outcome. (Elia 2003)</a:t>
            </a:r>
          </a:p>
        </p:txBody>
      </p:sp>
      <p:sp>
        <p:nvSpPr>
          <p:cNvPr id="5" name="Rectangle 4">
            <a:extLst>
              <a:ext uri="{FF2B5EF4-FFF2-40B4-BE49-F238E27FC236}">
                <a16:creationId xmlns:a16="http://schemas.microsoft.com/office/drawing/2014/main" id="{A7BA2BBC-59EF-D431-066C-71D6961EC1FF}"/>
              </a:ext>
            </a:extLst>
          </p:cNvPr>
          <p:cNvSpPr/>
          <p:nvPr/>
        </p:nvSpPr>
        <p:spPr>
          <a:xfrm>
            <a:off x="7244784" y="3058405"/>
            <a:ext cx="3394449" cy="1988467"/>
          </a:xfrm>
          <a:prstGeom prst="rect">
            <a:avLst/>
          </a:prstGeom>
          <a:blipFill dpi="0" rotWithShape="1">
            <a:blip r:embed="rId2">
              <a:extLst>
                <a:ext uri="{28A0092B-C50C-407E-A947-70E740481C1C}">
                  <a14:useLocalDpi xmlns:a14="http://schemas.microsoft.com/office/drawing/2010/main" val="0"/>
                </a:ext>
              </a:extLst>
            </a:blip>
            <a:srcRect/>
            <a:stretch>
              <a:fillRect l="2941" t="11039" r="2941" b="11039"/>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6" name="Rectangle 5">
            <a:extLst>
              <a:ext uri="{FF2B5EF4-FFF2-40B4-BE49-F238E27FC236}">
                <a16:creationId xmlns:a16="http://schemas.microsoft.com/office/drawing/2014/main" id="{A2D89A77-8930-E677-9644-06C678AF81E0}"/>
              </a:ext>
            </a:extLst>
          </p:cNvPr>
          <p:cNvSpPr/>
          <p:nvPr/>
        </p:nvSpPr>
        <p:spPr>
          <a:xfrm>
            <a:off x="3847562" y="5319347"/>
            <a:ext cx="3305582" cy="2205611"/>
          </a:xfrm>
          <a:prstGeom prst="rect">
            <a:avLst/>
          </a:prstGeom>
          <a:blipFill dpi="0" rotWithShape="1">
            <a:blip r:embed="rId3">
              <a:extLst>
                <a:ext uri="{BEBA8EAE-BF5A-486C-A8C5-ECC9F3942E4B}">
                  <a14:imgProps xmlns:a14="http://schemas.microsoft.com/office/drawing/2010/main">
                    <a14:imgLayer r:embed="rId4"/>
                  </a14:imgProps>
                </a:ext>
                <a:ext uri="{28A0092B-C50C-407E-A947-70E740481C1C}">
                  <a14:useLocalDpi xmlns:a14="http://schemas.microsoft.com/office/drawing/2010/main" val="0"/>
                </a:ext>
              </a:extLst>
            </a:blip>
            <a:srcRect/>
            <a:stretch>
              <a:fillRect l="698" t="3876" r="698" b="3876"/>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8" name="TextBox 7">
            <a:extLst>
              <a:ext uri="{FF2B5EF4-FFF2-40B4-BE49-F238E27FC236}">
                <a16:creationId xmlns:a16="http://schemas.microsoft.com/office/drawing/2014/main" id="{E0B6A9A5-7411-8032-03E5-ABEA0558AA41}"/>
              </a:ext>
            </a:extLst>
          </p:cNvPr>
          <p:cNvSpPr txBox="1"/>
          <p:nvPr/>
        </p:nvSpPr>
        <p:spPr>
          <a:xfrm>
            <a:off x="7222977" y="5036145"/>
            <a:ext cx="3305583" cy="2893100"/>
          </a:xfrm>
          <a:prstGeom prst="rect">
            <a:avLst/>
          </a:prstGeom>
          <a:noFill/>
        </p:spPr>
        <p:txBody>
          <a:bodyPr wrap="square">
            <a:spAutoFit/>
          </a:bodyPr>
          <a:lstStyle/>
          <a:p>
            <a:pPr lvl="0" algn="ctr"/>
            <a:r>
              <a:rPr lang="en-GB" sz="1400" b="1">
                <a:latin typeface="+mn-lt"/>
              </a:rPr>
              <a:t>What is the MUST? </a:t>
            </a:r>
          </a:p>
          <a:p>
            <a:pPr lvl="0" algn="just"/>
            <a:r>
              <a:rPr lang="en-GB" sz="1200">
                <a:latin typeface="+mn-lt"/>
              </a:rPr>
              <a:t>-The ‘Malnutrition Universal Screening Tool’ (MUST) is a validated screening tool used to identify patients who are malnourished or at risk of malnutrition. It categorises patients according to their risk of malnutrition and is based on an assessment of a patient’s Body Mass Index (BMI); unintentional weight loss in the preceding 3-6 months; and the presence of acute illness/disease resulting in poor dietary intake for 5 days or more.   </a:t>
            </a:r>
          </a:p>
          <a:p>
            <a:pPr lvl="0" algn="just"/>
            <a:endParaRPr lang="en-GB" sz="1200">
              <a:latin typeface="+mn-lt"/>
            </a:endParaRPr>
          </a:p>
          <a:p>
            <a:pPr algn="just"/>
            <a:r>
              <a:rPr lang="en-GB" sz="1200">
                <a:latin typeface="+mn-lt"/>
              </a:rPr>
              <a:t>-With permission from </a:t>
            </a:r>
            <a:r>
              <a:rPr lang="en-GB" sz="1200" err="1">
                <a:latin typeface="+mn-lt"/>
              </a:rPr>
              <a:t>BAPEN</a:t>
            </a:r>
            <a:r>
              <a:rPr lang="en-GB" sz="1200">
                <a:latin typeface="+mn-lt"/>
              </a:rPr>
              <a:t> the MUST at </a:t>
            </a:r>
            <a:r>
              <a:rPr lang="en-GB" sz="1200" err="1">
                <a:latin typeface="+mn-lt"/>
              </a:rPr>
              <a:t>RWT</a:t>
            </a:r>
            <a:r>
              <a:rPr lang="en-GB" sz="1200">
                <a:latin typeface="+mn-lt"/>
              </a:rPr>
              <a:t> has been adapted for local use and is completed electronically via the MUST module on </a:t>
            </a:r>
            <a:r>
              <a:rPr lang="en-GB" sz="1200">
                <a:solidFill>
                  <a:schemeClr val="bg1"/>
                </a:solidFill>
                <a:latin typeface="+mn-lt"/>
              </a:rPr>
              <a:t>Vitals.</a:t>
            </a:r>
          </a:p>
        </p:txBody>
      </p:sp>
      <p:sp>
        <p:nvSpPr>
          <p:cNvPr id="12" name="TextBox 11">
            <a:extLst>
              <a:ext uri="{FF2B5EF4-FFF2-40B4-BE49-F238E27FC236}">
                <a16:creationId xmlns:a16="http://schemas.microsoft.com/office/drawing/2014/main" id="{7125C360-AC5C-7E11-0547-0572D08BE819}"/>
              </a:ext>
            </a:extLst>
          </p:cNvPr>
          <p:cNvSpPr txBox="1"/>
          <p:nvPr/>
        </p:nvSpPr>
        <p:spPr>
          <a:xfrm>
            <a:off x="3673361" y="8554817"/>
            <a:ext cx="3765815" cy="1585049"/>
          </a:xfrm>
          <a:prstGeom prst="rect">
            <a:avLst/>
          </a:prstGeom>
          <a:noFill/>
        </p:spPr>
        <p:txBody>
          <a:bodyPr wrap="square">
            <a:spAutoFit/>
          </a:bodyPr>
          <a:lstStyle/>
          <a:p>
            <a:pPr lvl="0" algn="ctr"/>
            <a:r>
              <a:rPr lang="en-GB" sz="1300" b="1">
                <a:latin typeface="+mn-lt"/>
              </a:rPr>
              <a:t>Measuring compliance with malnutrition screening</a:t>
            </a:r>
          </a:p>
          <a:p>
            <a:pPr lvl="0" algn="just"/>
            <a:endParaRPr lang="en-GB" sz="1200">
              <a:latin typeface="+mn-lt"/>
            </a:endParaRPr>
          </a:p>
          <a:p>
            <a:pPr lvl="0" algn="just"/>
            <a:r>
              <a:rPr lang="en-GB" sz="1200">
                <a:latin typeface="+mn-lt"/>
              </a:rPr>
              <a:t>MUST on Vitals reporting was developed as a way of capturing Trust compliance with malnutrition screening. As per Trust policy CP17 </a:t>
            </a:r>
            <a:r>
              <a:rPr lang="en-GB" sz="1200" i="1">
                <a:latin typeface="+mn-lt"/>
              </a:rPr>
              <a:t>Identification and Management of Patients at Risk of Under Nutrition</a:t>
            </a:r>
            <a:r>
              <a:rPr lang="en-GB" sz="1200">
                <a:latin typeface="+mn-lt"/>
              </a:rPr>
              <a:t>, MUST screening should be done on all adult patients within 24 hours of admission to hospital and every 7 days thereafter. </a:t>
            </a:r>
          </a:p>
        </p:txBody>
      </p:sp>
      <p:sp>
        <p:nvSpPr>
          <p:cNvPr id="13" name="Rectangle 12">
            <a:extLst>
              <a:ext uri="{FF2B5EF4-FFF2-40B4-BE49-F238E27FC236}">
                <a16:creationId xmlns:a16="http://schemas.microsoft.com/office/drawing/2014/main" id="{7065E62C-63F2-E537-D33D-193A16CD8FAE}"/>
              </a:ext>
            </a:extLst>
          </p:cNvPr>
          <p:cNvSpPr/>
          <p:nvPr/>
        </p:nvSpPr>
        <p:spPr>
          <a:xfrm>
            <a:off x="7469659" y="8330096"/>
            <a:ext cx="2944698" cy="1908460"/>
          </a:xfrm>
          <a:prstGeom prst="rect">
            <a:avLst/>
          </a:prstGeom>
          <a:blipFill dpi="0" rotWithShape="1">
            <a:blip r:embed="rId5">
              <a:extLst>
                <a:ext uri="{28A0092B-C50C-407E-A947-70E740481C1C}">
                  <a14:useLocalDpi xmlns:a14="http://schemas.microsoft.com/office/drawing/2010/main" val="0"/>
                </a:ext>
              </a:extLst>
            </a:blip>
            <a:srcRect/>
            <a:stretch>
              <a:fillRect l="-2903" t="-961" r="-2903" b="-961"/>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graphicFrame>
        <p:nvGraphicFramePr>
          <p:cNvPr id="15" name="Diagram 14">
            <a:extLst>
              <a:ext uri="{FF2B5EF4-FFF2-40B4-BE49-F238E27FC236}">
                <a16:creationId xmlns:a16="http://schemas.microsoft.com/office/drawing/2014/main" id="{21D36CD4-9EE9-3B2C-D681-84FCDFA19001}"/>
              </a:ext>
            </a:extLst>
          </p:cNvPr>
          <p:cNvGraphicFramePr/>
          <p:nvPr>
            <p:extLst>
              <p:ext uri="{D42A27DB-BD31-4B8C-83A1-F6EECF244321}">
                <p14:modId xmlns:p14="http://schemas.microsoft.com/office/powerpoint/2010/main" val="4038963071"/>
              </p:ext>
            </p:extLst>
          </p:nvPr>
        </p:nvGraphicFramePr>
        <p:xfrm>
          <a:off x="65052" y="2349716"/>
          <a:ext cx="3497636" cy="868685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0" name="TextBox 19">
            <a:extLst>
              <a:ext uri="{FF2B5EF4-FFF2-40B4-BE49-F238E27FC236}">
                <a16:creationId xmlns:a16="http://schemas.microsoft.com/office/drawing/2014/main" id="{A975D031-3A23-7B98-B4EF-10DFCE329CBF}"/>
              </a:ext>
            </a:extLst>
          </p:cNvPr>
          <p:cNvSpPr txBox="1"/>
          <p:nvPr/>
        </p:nvSpPr>
        <p:spPr>
          <a:xfrm>
            <a:off x="3751869" y="3205000"/>
            <a:ext cx="3658581" cy="1200329"/>
          </a:xfrm>
          <a:prstGeom prst="rect">
            <a:avLst/>
          </a:prstGeom>
          <a:noFill/>
        </p:spPr>
        <p:txBody>
          <a:bodyPr wrap="square">
            <a:spAutoFit/>
          </a:bodyPr>
          <a:lstStyle/>
          <a:p>
            <a:pPr lvl="0" algn="just"/>
            <a:r>
              <a:rPr lang="en-GB" sz="1200" b="0" i="0">
                <a:effectLst/>
                <a:latin typeface="+mn-lt"/>
              </a:rPr>
              <a:t>The British Association of Parenteral and </a:t>
            </a:r>
            <a:r>
              <a:rPr lang="en-GB" sz="1200"/>
              <a:t> </a:t>
            </a:r>
            <a:r>
              <a:rPr lang="en-GB" sz="1200" b="0" i="0">
                <a:effectLst/>
                <a:latin typeface="+mn-lt"/>
              </a:rPr>
              <a:t>Enteral Nutrition’s (</a:t>
            </a:r>
            <a:r>
              <a:rPr lang="en-GB" sz="1200" b="0" i="0" err="1">
                <a:effectLst/>
                <a:latin typeface="+mn-lt"/>
              </a:rPr>
              <a:t>BAPEN</a:t>
            </a:r>
            <a:r>
              <a:rPr lang="en-GB" sz="1200" b="0" i="0">
                <a:effectLst/>
                <a:latin typeface="+mn-lt"/>
              </a:rPr>
              <a:t>) Malnutrition and</a:t>
            </a:r>
            <a:r>
              <a:rPr lang="en-GB" sz="1200"/>
              <a:t> </a:t>
            </a:r>
            <a:r>
              <a:rPr lang="en-GB" sz="1200" b="0" i="0">
                <a:effectLst/>
                <a:latin typeface="+mn-lt"/>
              </a:rPr>
              <a:t>Nutritional Care Survey in Adults 2022</a:t>
            </a:r>
            <a:r>
              <a:rPr lang="en-GB" sz="1200" b="0" i="0" u="none">
                <a:effectLst/>
                <a:latin typeface="+mn-lt"/>
              </a:rPr>
              <a:t> </a:t>
            </a:r>
            <a:r>
              <a:rPr lang="en-GB" sz="1200" b="0" i="0">
                <a:effectLst/>
                <a:latin typeface="+mn-lt"/>
              </a:rPr>
              <a:t>revealed that nearly half (45%) of all adults screened</a:t>
            </a:r>
            <a:r>
              <a:rPr lang="en-GB" sz="1200"/>
              <a:t> </a:t>
            </a:r>
            <a:r>
              <a:rPr lang="en-GB" sz="1200" b="0" i="0">
                <a:effectLst/>
                <a:latin typeface="+mn-lt"/>
              </a:rPr>
              <a:t>across health and care settings in the  UK were found to be at risk of disease-related</a:t>
            </a:r>
            <a:r>
              <a:rPr lang="en-GB" sz="1200"/>
              <a:t> </a:t>
            </a:r>
            <a:r>
              <a:rPr lang="en-GB" sz="1200" b="0" i="0">
                <a:effectLst/>
                <a:latin typeface="+mn-lt"/>
              </a:rPr>
              <a:t>malnutrition.</a:t>
            </a:r>
            <a:endParaRPr lang="en-GB" sz="1400">
              <a:latin typeface="+mn-lt"/>
            </a:endParaRPr>
          </a:p>
        </p:txBody>
      </p:sp>
      <p:sp>
        <p:nvSpPr>
          <p:cNvPr id="21" name="TextBox 20">
            <a:extLst>
              <a:ext uri="{FF2B5EF4-FFF2-40B4-BE49-F238E27FC236}">
                <a16:creationId xmlns:a16="http://schemas.microsoft.com/office/drawing/2014/main" id="{03BD60CE-1375-4D0E-2044-3CA73AF31EF0}"/>
              </a:ext>
            </a:extLst>
          </p:cNvPr>
          <p:cNvSpPr txBox="1"/>
          <p:nvPr/>
        </p:nvSpPr>
        <p:spPr>
          <a:xfrm>
            <a:off x="3663554" y="4371855"/>
            <a:ext cx="3737089" cy="830997"/>
          </a:xfrm>
          <a:prstGeom prst="rect">
            <a:avLst/>
          </a:prstGeom>
          <a:noFill/>
        </p:spPr>
        <p:txBody>
          <a:bodyPr wrap="square">
            <a:spAutoFit/>
          </a:bodyPr>
          <a:lstStyle/>
          <a:p>
            <a:pPr lvl="0" algn="just">
              <a:buFont typeface="Arial" panose="020B0604020202020204" pitchFamily="34" charset="0"/>
              <a:buNone/>
            </a:pPr>
            <a:r>
              <a:rPr lang="en-GB" sz="1200">
                <a:latin typeface="+mn-lt"/>
              </a:rPr>
              <a:t>-If left unidentified and untreated, malnutrition can result in serious consequences for both</a:t>
            </a:r>
          </a:p>
          <a:p>
            <a:pPr lvl="0" algn="just">
              <a:buFont typeface="Arial" panose="020B0604020202020204" pitchFamily="34" charset="0"/>
              <a:buNone/>
            </a:pPr>
            <a:r>
              <a:rPr lang="en-GB" sz="1200">
                <a:latin typeface="+mn-lt"/>
              </a:rPr>
              <a:t>patients</a:t>
            </a:r>
            <a:r>
              <a:rPr lang="en-GB" sz="1200">
                <a:solidFill>
                  <a:srgbClr val="FF0000"/>
                </a:solidFill>
                <a:latin typeface="+mn-lt"/>
              </a:rPr>
              <a:t> </a:t>
            </a:r>
            <a:r>
              <a:rPr lang="en-GB" sz="1200">
                <a:latin typeface="+mn-lt"/>
              </a:rPr>
              <a:t>. Identifying the presence or risk of malnutrition is the first step in breaking the cycle of malnutrition. </a:t>
            </a:r>
          </a:p>
        </p:txBody>
      </p:sp>
      <p:sp>
        <p:nvSpPr>
          <p:cNvPr id="23" name="TextBox 22">
            <a:extLst>
              <a:ext uri="{FF2B5EF4-FFF2-40B4-BE49-F238E27FC236}">
                <a16:creationId xmlns:a16="http://schemas.microsoft.com/office/drawing/2014/main" id="{4328123D-867A-9EBD-C680-1C776DCE5DBC}"/>
              </a:ext>
            </a:extLst>
          </p:cNvPr>
          <p:cNvSpPr txBox="1"/>
          <p:nvPr/>
        </p:nvSpPr>
        <p:spPr>
          <a:xfrm>
            <a:off x="3834879" y="7896509"/>
            <a:ext cx="6693681" cy="646331"/>
          </a:xfrm>
          <a:prstGeom prst="rect">
            <a:avLst/>
          </a:prstGeom>
          <a:noFill/>
        </p:spPr>
        <p:txBody>
          <a:bodyPr wrap="square">
            <a:spAutoFit/>
          </a:bodyPr>
          <a:lstStyle/>
          <a:p>
            <a:pPr lvl="0" algn="just"/>
            <a:r>
              <a:rPr lang="en-GB" sz="1200">
                <a:latin typeface="+mn-lt"/>
              </a:rPr>
              <a:t>-With no prior MUST reporting mechanism in place at </a:t>
            </a:r>
            <a:r>
              <a:rPr lang="en-GB" sz="1200" err="1">
                <a:latin typeface="+mn-lt"/>
              </a:rPr>
              <a:t>RWT</a:t>
            </a:r>
            <a:r>
              <a:rPr lang="en-GB" sz="1200">
                <a:latin typeface="+mn-lt"/>
              </a:rPr>
              <a:t>,  it has been impossible to know the full extent of compliance with malnutrition screening or where the barriers or challenges exist which prevent excellent compliance and high-quality assessments..</a:t>
            </a:r>
          </a:p>
        </p:txBody>
      </p:sp>
      <p:sp>
        <p:nvSpPr>
          <p:cNvPr id="25" name="TextBox 24">
            <a:extLst>
              <a:ext uri="{FF2B5EF4-FFF2-40B4-BE49-F238E27FC236}">
                <a16:creationId xmlns:a16="http://schemas.microsoft.com/office/drawing/2014/main" id="{74FDFFA3-E433-080A-BD67-0CD6FE6D6D73}"/>
              </a:ext>
            </a:extLst>
          </p:cNvPr>
          <p:cNvSpPr txBox="1"/>
          <p:nvPr/>
        </p:nvSpPr>
        <p:spPr>
          <a:xfrm>
            <a:off x="21196" y="10707779"/>
            <a:ext cx="6438900" cy="2339102"/>
          </a:xfrm>
          <a:prstGeom prst="rect">
            <a:avLst/>
          </a:prstGeom>
          <a:noFill/>
        </p:spPr>
        <p:txBody>
          <a:bodyPr wrap="square">
            <a:spAutoFit/>
          </a:bodyPr>
          <a:lstStyle/>
          <a:p>
            <a:pPr algn="ctr"/>
            <a:r>
              <a:rPr lang="en-US" sz="1400" b="1" u="sng"/>
              <a:t> </a:t>
            </a:r>
            <a:r>
              <a:rPr lang="en-US" sz="1400" b="1"/>
              <a:t>                                                                         </a:t>
            </a:r>
            <a:r>
              <a:rPr lang="en-US" sz="1400" b="1" u="sng"/>
              <a:t>Summary</a:t>
            </a:r>
            <a:endParaRPr lang="en-GB" sz="1400" b="1" u="sng"/>
          </a:p>
          <a:p>
            <a:pPr>
              <a:buFontTx/>
              <a:buChar char="•"/>
            </a:pPr>
            <a:endParaRPr lang="en-GB" sz="1200"/>
          </a:p>
          <a:p>
            <a:pPr>
              <a:buFontTx/>
              <a:buChar char="•"/>
            </a:pPr>
            <a:r>
              <a:rPr lang="en-GB" sz="1200"/>
              <a:t>New reporting approach proving beneficial to clinical staff, Senior Leaders &amp; the Nursing Quality team for Quality overview.</a:t>
            </a:r>
          </a:p>
          <a:p>
            <a:pPr>
              <a:buFontTx/>
              <a:buChar char="•"/>
            </a:pPr>
            <a:r>
              <a:rPr lang="en-GB" sz="1200"/>
              <a:t>The MUST Dashboard can now be accessed by all Ward Managers, Practice Education Facilitators &amp; Matrons.</a:t>
            </a:r>
          </a:p>
          <a:p>
            <a:pPr>
              <a:buFontTx/>
              <a:buChar char="•"/>
            </a:pPr>
            <a:r>
              <a:rPr lang="en-GB" sz="1200"/>
              <a:t>Wards now able to manage their MUST compliance by viewing their data &amp; monitoring monthly, with support available from the </a:t>
            </a:r>
            <a:r>
              <a:rPr lang="en-GB" sz="1200">
                <a:ea typeface="Calibri" panose="020F0502020204030204" pitchFamily="34" charset="0"/>
                <a:cs typeface="Times New Roman" panose="02020603050405020304" pitchFamily="18" charset="0"/>
              </a:rPr>
              <a:t>Nursing Quality &amp; Dietetics Teams.</a:t>
            </a:r>
          </a:p>
          <a:p>
            <a:pPr>
              <a:buFontTx/>
              <a:buChar char="•"/>
            </a:pPr>
            <a:r>
              <a:rPr lang="en-GB" sz="1200"/>
              <a:t>Reports &amp; the Dashboard are under ongoing development, with additional metrics added, where needed. </a:t>
            </a:r>
          </a:p>
          <a:p>
            <a:pPr>
              <a:buFontTx/>
              <a:buChar char="•"/>
            </a:pPr>
            <a:r>
              <a:rPr lang="en-GB" sz="1200"/>
              <a:t>The dashboard is based on individual assessments undertaken on </a:t>
            </a:r>
            <a:r>
              <a:rPr lang="en-GB" sz="1200" err="1"/>
              <a:t>Vitalpac</a:t>
            </a:r>
            <a:r>
              <a:rPr lang="en-GB" sz="1200"/>
              <a:t>, ensuring data visibility and helping to drive improvements at ward level.</a:t>
            </a:r>
          </a:p>
        </p:txBody>
      </p:sp>
      <p:pic>
        <p:nvPicPr>
          <p:cNvPr id="26" name="Picture 25" descr="A graph with blue bars and numbers&#10;&#10;Description automatically generated with medium confidence">
            <a:extLst>
              <a:ext uri="{FF2B5EF4-FFF2-40B4-BE49-F238E27FC236}">
                <a16:creationId xmlns:a16="http://schemas.microsoft.com/office/drawing/2014/main" id="{5496DCC9-262E-06A4-0118-2965A8DAB3B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70696" y="10568795"/>
            <a:ext cx="4279890" cy="2406831"/>
          </a:xfrm>
          <a:prstGeom prst="rect">
            <a:avLst/>
          </a:prstGeom>
        </p:spPr>
      </p:pic>
      <p:sp>
        <p:nvSpPr>
          <p:cNvPr id="27" name="Title 10">
            <a:extLst>
              <a:ext uri="{FF2B5EF4-FFF2-40B4-BE49-F238E27FC236}">
                <a16:creationId xmlns:a16="http://schemas.microsoft.com/office/drawing/2014/main" id="{13FB4AD1-F326-ACBB-4679-436588275A46}"/>
              </a:ext>
            </a:extLst>
          </p:cNvPr>
          <p:cNvSpPr txBox="1">
            <a:spLocks/>
          </p:cNvSpPr>
          <p:nvPr/>
        </p:nvSpPr>
        <p:spPr>
          <a:xfrm>
            <a:off x="7665718" y="10263730"/>
            <a:ext cx="2420100" cy="305065"/>
          </a:xfrm>
          <a:prstGeom prst="rect">
            <a:avLst/>
          </a:prstGeom>
        </p:spPr>
        <p:txBody>
          <a:bodyPr vert="horz" lIns="91440" tIns="45720" rIns="91440" bIns="45720" rtlCol="0" anchor="b">
            <a:normAutofit/>
          </a:bodyPr>
          <a:lstStyle>
            <a:lvl1pPr algn="ctr" defTabSz="1619951" rtl="0" eaLnBrk="1" latinLnBrk="0" hangingPunct="1">
              <a:lnSpc>
                <a:spcPct val="90000"/>
              </a:lnSpc>
              <a:spcBef>
                <a:spcPct val="0"/>
              </a:spcBef>
              <a:buNone/>
              <a:defRPr sz="10630" kern="1200">
                <a:solidFill>
                  <a:schemeClr val="tx1"/>
                </a:solidFill>
                <a:latin typeface="+mj-lt"/>
                <a:ea typeface="+mj-ea"/>
                <a:cs typeface="+mj-cs"/>
              </a:defRPr>
            </a:lvl1pPr>
          </a:lstStyle>
          <a:p>
            <a:r>
              <a:rPr lang="en-US" sz="1200" b="1">
                <a:latin typeface="+mn-lt"/>
              </a:rPr>
              <a:t>Snapshot of The MUST Dashboard</a:t>
            </a:r>
          </a:p>
        </p:txBody>
      </p:sp>
      <p:sp>
        <p:nvSpPr>
          <p:cNvPr id="30" name="Title 10">
            <a:extLst>
              <a:ext uri="{FF2B5EF4-FFF2-40B4-BE49-F238E27FC236}">
                <a16:creationId xmlns:a16="http://schemas.microsoft.com/office/drawing/2014/main" id="{204BD9D9-2713-509C-158E-3DA2F4F1C591}"/>
              </a:ext>
            </a:extLst>
          </p:cNvPr>
          <p:cNvSpPr txBox="1">
            <a:spLocks/>
          </p:cNvSpPr>
          <p:nvPr/>
        </p:nvSpPr>
        <p:spPr>
          <a:xfrm>
            <a:off x="6521907" y="12956433"/>
            <a:ext cx="4117325" cy="305065"/>
          </a:xfrm>
          <a:prstGeom prst="rect">
            <a:avLst/>
          </a:prstGeom>
        </p:spPr>
        <p:txBody>
          <a:bodyPr vert="horz" lIns="91440" tIns="45720" rIns="91440" bIns="45720" rtlCol="0" anchor="b">
            <a:normAutofit/>
          </a:bodyPr>
          <a:lstStyle>
            <a:lvl1pPr algn="ctr" defTabSz="1619951" rtl="0" eaLnBrk="1" latinLnBrk="0" hangingPunct="1">
              <a:lnSpc>
                <a:spcPct val="90000"/>
              </a:lnSpc>
              <a:spcBef>
                <a:spcPct val="0"/>
              </a:spcBef>
              <a:buNone/>
              <a:defRPr sz="10630" kern="1200">
                <a:solidFill>
                  <a:schemeClr val="tx1"/>
                </a:solidFill>
                <a:latin typeface="+mj-lt"/>
                <a:ea typeface="+mj-ea"/>
                <a:cs typeface="+mj-cs"/>
              </a:defRPr>
            </a:lvl1pPr>
          </a:lstStyle>
          <a:p>
            <a:r>
              <a:rPr lang="en-US" sz="1200">
                <a:latin typeface="+mn-lt"/>
              </a:rPr>
              <a:t>Please visit the Information Portal for more information</a:t>
            </a:r>
          </a:p>
        </p:txBody>
      </p:sp>
      <p:sp>
        <p:nvSpPr>
          <p:cNvPr id="2" name="TextBox 1">
            <a:extLst>
              <a:ext uri="{FF2B5EF4-FFF2-40B4-BE49-F238E27FC236}">
                <a16:creationId xmlns:a16="http://schemas.microsoft.com/office/drawing/2014/main" id="{4CACC2FA-6439-7F47-7422-95BBBC49BEC2}"/>
              </a:ext>
            </a:extLst>
          </p:cNvPr>
          <p:cNvSpPr txBox="1"/>
          <p:nvPr/>
        </p:nvSpPr>
        <p:spPr>
          <a:xfrm>
            <a:off x="229620" y="44494"/>
            <a:ext cx="1467293" cy="461665"/>
          </a:xfrm>
          <a:prstGeom prst="rect">
            <a:avLst/>
          </a:prstGeom>
          <a:noFill/>
        </p:spPr>
        <p:txBody>
          <a:bodyPr wrap="square" rtlCol="0">
            <a:spAutoFit/>
          </a:bodyPr>
          <a:lstStyle/>
          <a:p>
            <a:r>
              <a:rPr lang="en-GB" sz="2400" b="1">
                <a:solidFill>
                  <a:schemeClr val="bg1"/>
                </a:solidFill>
              </a:rPr>
              <a:t>A24-092</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92ED6B-347B-4CF5-8B42-2E8FCDDCF268}">
  <ds:schemaRefs>
    <ds:schemaRef ds:uri="http://schemas.microsoft.com/sharepoint/v3/contenttype/forms"/>
  </ds:schemaRefs>
</ds:datastoreItem>
</file>

<file path=customXml/itemProps2.xml><?xml version="1.0" encoding="utf-8"?>
<ds:datastoreItem xmlns:ds="http://schemas.openxmlformats.org/officeDocument/2006/customXml" ds:itemID="{6556C1ED-BEF0-484F-A3A6-062BE5F9E8BD}">
  <ds:schemaRefs>
    <ds:schemaRef ds:uri="b1d9df04-9b8d-4886-96c6-6484f0dc8e88"/>
    <ds:schemaRef ds:uri="cdef7ab9-3519-4273-a22c-7105e88b5b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11C75D-62B1-43E6-A22F-6FF8F1D8F7A3}">
  <ds:schemaRefs>
    <ds:schemaRef ds:uri="b1d9df04-9b8d-4886-96c6-6484f0dc8e88"/>
    <ds:schemaRef ds:uri="cdef7ab9-3519-4273-a22c-7105e88b5b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revision>1</cp:revision>
  <dcterms:created xsi:type="dcterms:W3CDTF">2020-12-07T15:24:36Z</dcterms:created>
  <dcterms:modified xsi:type="dcterms:W3CDTF">2024-06-19T12:50:09Z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y fmtid="{D5CDD505-2E9C-101B-9397-08002B2CF9AE}" pid="3" name="MediaServiceImageTags">
    <vt:lpwstr/>
  </property>
</Properties>
</file>