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1E0155-671A-19C7-B610-DF981F2F0C7F}" v="16" dt="2024-06-12T14:51:29.6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311E0155-671A-19C7-B610-DF981F2F0C7F}"/>
    <pc:docChg chg="modSld">
      <pc:chgData name="SARAI, Mandeep (THE ROYAL WOLVERHAMPTON NHS TRUST)" userId="S::mandeep.sarai@nhs.net::ec52dbc3-1e6f-40f0-aa0e-6e47e801b378" providerId="AD" clId="Web-{311E0155-671A-19C7-B610-DF981F2F0C7F}" dt="2024-06-12T14:51:29.653" v="8" actId="1076"/>
      <pc:docMkLst>
        <pc:docMk/>
      </pc:docMkLst>
      <pc:sldChg chg="addSp modSp">
        <pc:chgData name="SARAI, Mandeep (THE ROYAL WOLVERHAMPTON NHS TRUST)" userId="S::mandeep.sarai@nhs.net::ec52dbc3-1e6f-40f0-aa0e-6e47e801b378" providerId="AD" clId="Web-{311E0155-671A-19C7-B610-DF981F2F0C7F}" dt="2024-06-12T14:51:29.653" v="8" actId="1076"/>
        <pc:sldMkLst>
          <pc:docMk/>
          <pc:sldMk cId="1439128987" sldId="256"/>
        </pc:sldMkLst>
        <pc:spChg chg="add mod">
          <ac:chgData name="SARAI, Mandeep (THE ROYAL WOLVERHAMPTON NHS TRUST)" userId="S::mandeep.sarai@nhs.net::ec52dbc3-1e6f-40f0-aa0e-6e47e801b378" providerId="AD" clId="Web-{311E0155-671A-19C7-B610-DF981F2F0C7F}" dt="2024-06-12T14:51:29.653" v="8" actId="1076"/>
          <ac:spMkLst>
            <pc:docMk/>
            <pc:sldMk cId="1439128987" sldId="256"/>
            <ac:spMk id="3" creationId="{CB14972D-4C4A-F228-765C-A0E9F3AF9D7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0631231607437978"/>
          <c:y val="5.2169466919386939E-2"/>
        </c:manualLayout>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dk1">
                  <a:lumMod val="50000"/>
                  <a:lumOff val="50000"/>
                </a:schemeClr>
              </a:solidFill>
              <a:latin typeface="+mn-lt"/>
              <a:ea typeface="+mn-ea"/>
              <a:cs typeface="+mn-cs"/>
            </a:defRPr>
          </a:pPr>
          <a:endParaRPr lang="en-US"/>
        </a:p>
      </c:txPr>
    </c:title>
    <c:autoTitleDeleted val="0"/>
    <c:plotArea>
      <c:layout>
        <c:manualLayout>
          <c:layoutTarget val="inner"/>
          <c:xMode val="edge"/>
          <c:yMode val="edge"/>
          <c:x val="0.14878943442683101"/>
          <c:y val="0.17115828334102448"/>
          <c:w val="0.83913152530714574"/>
          <c:h val="0.62427318874019377"/>
        </c:manualLayout>
      </c:layout>
      <c:lineChart>
        <c:grouping val="standard"/>
        <c:varyColors val="0"/>
        <c:ser>
          <c:idx val="0"/>
          <c:order val="0"/>
          <c:tx>
            <c:strRef>
              <c:f>Sheet1!$B$1</c:f>
              <c:strCache>
                <c:ptCount val="1"/>
                <c:pt idx="0">
                  <c:v>Pre-Audit of Propofol withdrawal Process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Sheet1!$A$2:$A$17</c:f>
              <c:strCache>
                <c:ptCount val="16"/>
                <c:pt idx="1">
                  <c:v>Nurse 1</c:v>
                </c:pt>
                <c:pt idx="2">
                  <c:v>Nurse 2</c:v>
                </c:pt>
                <c:pt idx="3">
                  <c:v>Nurse 3</c:v>
                </c:pt>
                <c:pt idx="4">
                  <c:v>Nurse 4</c:v>
                </c:pt>
                <c:pt idx="5">
                  <c:v>Nurse 5</c:v>
                </c:pt>
                <c:pt idx="6">
                  <c:v>Nurse 6</c:v>
                </c:pt>
                <c:pt idx="7">
                  <c:v>Nurse 7</c:v>
                </c:pt>
                <c:pt idx="8">
                  <c:v>Nurse 8</c:v>
                </c:pt>
                <c:pt idx="9">
                  <c:v>Nurse 9</c:v>
                </c:pt>
                <c:pt idx="10">
                  <c:v>Nurse 10</c:v>
                </c:pt>
                <c:pt idx="11">
                  <c:v>Nurse 11</c:v>
                </c:pt>
                <c:pt idx="12">
                  <c:v>Nurse 12</c:v>
                </c:pt>
                <c:pt idx="13">
                  <c:v>Nurse 13</c:v>
                </c:pt>
                <c:pt idx="14">
                  <c:v>Nurse 14</c:v>
                </c:pt>
                <c:pt idx="15">
                  <c:v>Nurse 15</c:v>
                </c:pt>
              </c:strCache>
            </c:strRef>
          </c:cat>
          <c:val>
            <c:numRef>
              <c:f>Sheet1!$B$2:$B$17</c:f>
              <c:numCache>
                <c:formatCode>General</c:formatCode>
                <c:ptCount val="16"/>
                <c:pt idx="1">
                  <c:v>3</c:v>
                </c:pt>
                <c:pt idx="2">
                  <c:v>3</c:v>
                </c:pt>
                <c:pt idx="3">
                  <c:v>3</c:v>
                </c:pt>
                <c:pt idx="4">
                  <c:v>3.3</c:v>
                </c:pt>
                <c:pt idx="5">
                  <c:v>3.35</c:v>
                </c:pt>
                <c:pt idx="6">
                  <c:v>4.3499999999999996</c:v>
                </c:pt>
                <c:pt idx="7">
                  <c:v>4</c:v>
                </c:pt>
                <c:pt idx="8">
                  <c:v>3.3</c:v>
                </c:pt>
                <c:pt idx="9">
                  <c:v>3</c:v>
                </c:pt>
                <c:pt idx="10">
                  <c:v>4</c:v>
                </c:pt>
                <c:pt idx="11">
                  <c:v>4</c:v>
                </c:pt>
                <c:pt idx="12">
                  <c:v>3.45</c:v>
                </c:pt>
                <c:pt idx="13">
                  <c:v>4</c:v>
                </c:pt>
                <c:pt idx="14">
                  <c:v>4</c:v>
                </c:pt>
                <c:pt idx="15">
                  <c:v>4</c:v>
                </c:pt>
              </c:numCache>
            </c:numRef>
          </c:val>
          <c:smooth val="0"/>
          <c:extLst>
            <c:ext xmlns:c16="http://schemas.microsoft.com/office/drawing/2014/chart" uri="{C3380CC4-5D6E-409C-BE32-E72D297353CC}">
              <c16:uniqueId val="{00000000-2369-264F-99EF-BB05E27809A6}"/>
            </c:ext>
          </c:extLst>
        </c:ser>
        <c:dLbls>
          <c:dLblPos val="ctr"/>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289561920"/>
        <c:axId val="1289634864"/>
      </c:lineChart>
      <c:catAx>
        <c:axId val="1289561920"/>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en-US"/>
          </a:p>
        </c:txPr>
        <c:crossAx val="1289634864"/>
        <c:crosses val="autoZero"/>
        <c:auto val="1"/>
        <c:lblAlgn val="ctr"/>
        <c:lblOffset val="100"/>
        <c:noMultiLvlLbl val="0"/>
      </c:catAx>
      <c:valAx>
        <c:axId val="1289634864"/>
        <c:scaling>
          <c:orientation val="minMax"/>
        </c:scaling>
        <c:delete val="0"/>
        <c:axPos val="l"/>
        <c:title>
          <c:tx>
            <c:rich>
              <a:bodyPr rot="-5400000" spcFirstLastPara="1" vertOverflow="ellipsis" vert="horz" wrap="square" anchor="ctr" anchorCtr="1"/>
              <a:lstStyle/>
              <a:p>
                <a:pPr>
                  <a:defRPr sz="900" b="0" i="0" u="none" strike="noStrike" kern="1200" cap="all" baseline="0">
                    <a:solidFill>
                      <a:schemeClr val="dk1">
                        <a:lumMod val="65000"/>
                        <a:lumOff val="35000"/>
                      </a:schemeClr>
                    </a:solidFill>
                    <a:latin typeface="+mn-lt"/>
                    <a:ea typeface="+mn-ea"/>
                    <a:cs typeface="+mn-cs"/>
                  </a:defRPr>
                </a:pPr>
                <a:r>
                  <a:rPr lang="en-GB"/>
                  <a:t>Time in minutes</a:t>
                </a:r>
              </a:p>
            </c:rich>
          </c:tx>
          <c:overlay val="0"/>
          <c:spPr>
            <a:noFill/>
            <a:ln>
              <a:noFill/>
            </a:ln>
            <a:effectLst/>
          </c:spPr>
          <c:txPr>
            <a:bodyPr rot="-5400000" spcFirstLastPara="1" vertOverflow="ellipsis" vert="horz" wrap="square" anchor="ctr" anchorCtr="1"/>
            <a:lstStyle/>
            <a:p>
              <a:pPr>
                <a:defRPr sz="900" b="0" i="0" u="none" strike="noStrike" kern="1200" cap="all"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en-US"/>
          </a:p>
        </c:txPr>
        <c:crossAx val="1289561920"/>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showDLblsOverMax val="0"/>
  </c:chart>
  <c:spPr>
    <a:solidFill>
      <a:schemeClr val="lt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6/12/2024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12/06/2024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12/06/2024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12/06/2024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12/06/2024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215444" y="710898"/>
            <a:ext cx="7184816" cy="954107"/>
          </a:xfrm>
          <a:prstGeom prst="rect">
            <a:avLst/>
          </a:prstGeom>
          <a:noFill/>
        </p:spPr>
        <p:txBody>
          <a:bodyPr wrap="square" rtlCol="0">
            <a:spAutoFit/>
          </a:bodyPr>
          <a:lstStyle/>
          <a:p>
            <a:r>
              <a:rPr lang="en-GB" sz="2800" b="1">
                <a:solidFill>
                  <a:schemeClr val="bg1"/>
                </a:solidFill>
                <a:effectLst/>
                <a:latin typeface="Arial" panose="020B0604020202020204" pitchFamily="34" charset="0"/>
                <a:ea typeface="Calibri" panose="020F0502020204030204" pitchFamily="34" charset="0"/>
              </a:rPr>
              <a:t>Optimising Propofol Usage: Transition from 50 ml to 100 ml Bottles</a:t>
            </a:r>
            <a:r>
              <a:rPr lang="en-GB" sz="2000" b="1">
                <a:solidFill>
                  <a:schemeClr val="bg1"/>
                </a:solidFill>
                <a:effectLst/>
              </a:rPr>
              <a:t> </a:t>
            </a:r>
          </a:p>
        </p:txBody>
      </p:sp>
      <p:sp>
        <p:nvSpPr>
          <p:cNvPr id="10" name="TextBox 9">
            <a:extLst>
              <a:ext uri="{FF2B5EF4-FFF2-40B4-BE49-F238E27FC236}">
                <a16:creationId xmlns:a16="http://schemas.microsoft.com/office/drawing/2014/main" id="{B58AD6FE-F3F4-8946-838E-E4A51B087E8E}"/>
              </a:ext>
            </a:extLst>
          </p:cNvPr>
          <p:cNvSpPr txBox="1"/>
          <p:nvPr/>
        </p:nvSpPr>
        <p:spPr>
          <a:xfrm>
            <a:off x="229620" y="1738941"/>
            <a:ext cx="5605123" cy="461665"/>
          </a:xfrm>
          <a:prstGeom prst="rect">
            <a:avLst/>
          </a:prstGeom>
          <a:noFill/>
        </p:spPr>
        <p:txBody>
          <a:bodyPr wrap="square" rtlCol="0">
            <a:spAutoFit/>
          </a:bodyPr>
          <a:lstStyle/>
          <a:p>
            <a:r>
              <a:rPr lang="en-US" sz="2400" b="1">
                <a:solidFill>
                  <a:schemeClr val="bg1"/>
                </a:solidFill>
                <a:latin typeface="Arial" panose="020B0604020202020204" pitchFamily="34" charset="0"/>
                <a:cs typeface="Arial" panose="020B0604020202020204" pitchFamily="34" charset="0"/>
              </a:rPr>
              <a:t>Shaveta Devesar/ </a:t>
            </a:r>
            <a:r>
              <a:rPr lang="en-US" sz="2400" b="1" err="1">
                <a:solidFill>
                  <a:schemeClr val="bg1"/>
                </a:solidFill>
                <a:latin typeface="Arial" panose="020B0604020202020204" pitchFamily="34" charset="0"/>
                <a:cs typeface="Arial" panose="020B0604020202020204" pitchFamily="34" charset="0"/>
              </a:rPr>
              <a:t>tACCP</a:t>
            </a:r>
            <a:endParaRPr lang="en-US" sz="240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5C5E5C7-62BE-8E80-A3B4-6D18192E9275}"/>
              </a:ext>
            </a:extLst>
          </p:cNvPr>
          <p:cNvSpPr txBox="1"/>
          <p:nvPr/>
        </p:nvSpPr>
        <p:spPr>
          <a:xfrm>
            <a:off x="5461211" y="2524443"/>
            <a:ext cx="5015158" cy="10279737"/>
          </a:xfrm>
          <a:prstGeom prst="rect">
            <a:avLst/>
          </a:prstGeom>
          <a:noFill/>
        </p:spPr>
        <p:txBody>
          <a:bodyPr wrap="square" rtlCol="0">
            <a:spAutoFit/>
          </a:bodyPr>
          <a:lstStyle/>
          <a:p>
            <a:endParaRPr lang="en-GB" sz="1400" b="1" kern="100">
              <a:latin typeface="Arial" panose="020B0604020202020204" pitchFamily="34" charset="0"/>
              <a:ea typeface="Calibri" panose="020F0502020204030204" pitchFamily="34" charset="0"/>
              <a:cs typeface="Times New Roman" panose="02020603050405020304" pitchFamily="18" charset="0"/>
            </a:endParaRPr>
          </a:p>
          <a:p>
            <a:r>
              <a:rPr lang="en-GB" b="1" kern="100">
                <a:effectLst/>
                <a:latin typeface="Arial" panose="020B0604020202020204" pitchFamily="34" charset="0"/>
                <a:ea typeface="Calibri" panose="020F0502020204030204" pitchFamily="34" charset="0"/>
                <a:cs typeface="Times New Roman" panose="02020603050405020304" pitchFamily="18" charset="0"/>
              </a:rPr>
              <a:t>Background:</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a:p>
            <a:r>
              <a:rPr lang="en-GB" kern="100">
                <a:effectLst/>
                <a:latin typeface="Arial" panose="020B0604020202020204" pitchFamily="34" charset="0"/>
                <a:ea typeface="Calibri" panose="020F0502020204030204" pitchFamily="34" charset="0"/>
                <a:cs typeface="Times New Roman" panose="02020603050405020304" pitchFamily="18" charset="0"/>
              </a:rPr>
              <a:t>Propofol, a commonly used anaesthetic, typically involves using 50 ml bottles. This project explores the benefits of switching to 100 ml bottles to enhance operational efficiency and environmental sustainability in our healthcare setting.</a:t>
            </a:r>
          </a:p>
          <a:p>
            <a:endParaRPr lang="en-GB" kern="100">
              <a:effectLst/>
              <a:latin typeface="Arial" panose="020B0604020202020204" pitchFamily="34" charset="0"/>
              <a:ea typeface="Calibri" panose="020F0502020204030204" pitchFamily="34" charset="0"/>
              <a:cs typeface="Times New Roman" panose="02020603050405020304" pitchFamily="18" charset="0"/>
            </a:endParaRPr>
          </a:p>
          <a:p>
            <a:r>
              <a:rPr lang="en-GB" b="1" kern="100">
                <a:effectLst/>
                <a:latin typeface="Arial" panose="020B0604020202020204" pitchFamily="34" charset="0"/>
                <a:ea typeface="Calibri" panose="020F0502020204030204" pitchFamily="34" charset="0"/>
                <a:cs typeface="Times New Roman" panose="02020603050405020304" pitchFamily="18" charset="0"/>
              </a:rPr>
              <a:t>Objectives:</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GB" kern="100">
                <a:effectLst/>
                <a:latin typeface="Arial" panose="020B0604020202020204" pitchFamily="34" charset="0"/>
                <a:ea typeface="Calibri" panose="020F0502020204030204" pitchFamily="34" charset="0"/>
                <a:cs typeface="Times New Roman" panose="02020603050405020304" pitchFamily="18" charset="0"/>
              </a:rPr>
              <a:t>To evaluate the time saved by nursing staff when using 100 ml bottles of propofol.</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GB" kern="100">
                <a:effectLst/>
                <a:latin typeface="Arial" panose="020B0604020202020204" pitchFamily="34" charset="0"/>
                <a:ea typeface="Calibri" panose="020F0502020204030204" pitchFamily="34" charset="0"/>
                <a:cs typeface="Times New Roman" panose="02020603050405020304" pitchFamily="18" charset="0"/>
              </a:rPr>
              <a:t>To quantify the reduction in resource usage, including syringes, needles, labels, infusion lines.</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GB" kern="100">
                <a:effectLst/>
                <a:latin typeface="Arial" panose="020B0604020202020204" pitchFamily="34" charset="0"/>
                <a:ea typeface="Calibri" panose="020F0502020204030204" pitchFamily="34" charset="0"/>
                <a:cs typeface="Times New Roman" panose="02020603050405020304" pitchFamily="18" charset="0"/>
              </a:rPr>
              <a:t>To assess the decrease in the carbon footprint associated with using fewer bottles.</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GB" kern="100">
                <a:effectLst/>
                <a:latin typeface="Arial" panose="020B0604020202020204" pitchFamily="34" charset="0"/>
                <a:ea typeface="Calibri" panose="020F0502020204030204" pitchFamily="34" charset="0"/>
                <a:cs typeface="Times New Roman" panose="02020603050405020304" pitchFamily="18" charset="0"/>
              </a:rPr>
              <a:t>To improve nursing workflow and overall efficiency in medication administration.</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a:p>
            <a:r>
              <a:rPr lang="en-GB" kern="100">
                <a:effectLst/>
                <a:latin typeface="Arial" panose="020B0604020202020204" pitchFamily="34" charset="0"/>
                <a:ea typeface="Calibri" panose="020F0502020204030204" pitchFamily="34" charset="0"/>
                <a:cs typeface="Times New Roman" panose="02020603050405020304" pitchFamily="18" charset="0"/>
              </a:rPr>
              <a:t> </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a:p>
            <a:r>
              <a:rPr lang="en-GB" b="1" kern="100">
                <a:effectLst/>
                <a:latin typeface="Arial" panose="020B0604020202020204" pitchFamily="34" charset="0"/>
                <a:ea typeface="Calibri" panose="020F0502020204030204" pitchFamily="34" charset="0"/>
                <a:cs typeface="Times New Roman" panose="02020603050405020304" pitchFamily="18" charset="0"/>
              </a:rPr>
              <a:t>Methods:</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a:p>
            <a:r>
              <a:rPr lang="en-GB" kern="10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A pre-audit will be conducted to establish baseline data on the time nurses take to draw propofol from 50 ml bottles into 50 ml syringes. Twenty nurses will be observed during this process. Additionally, data will be collected on the total volume of propofol infused in ICU general patients over 24 hours. This data collection will span two weeks to ensure comprehensive and reliable data. Following the transition to 100 ml bottles, a similar post-audit will be conducted to compare and </a:t>
            </a:r>
            <a:r>
              <a:rPr lang="en-GB" kern="100" err="1">
                <a:solidFill>
                  <a:srgbClr val="0D0D0D"/>
                </a:solidFill>
                <a:effectLst/>
                <a:latin typeface="Arial" panose="020B0604020202020204" pitchFamily="34" charset="0"/>
                <a:ea typeface="Calibri" panose="020F0502020204030204" pitchFamily="34" charset="0"/>
                <a:cs typeface="Times New Roman" panose="02020603050405020304" pitchFamily="18" charset="0"/>
              </a:rPr>
              <a:t>analyze</a:t>
            </a:r>
            <a:r>
              <a:rPr lang="en-GB" kern="10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 the results.</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a:p>
            <a:r>
              <a:rPr lang="en-GB" b="1" kern="100">
                <a:solidFill>
                  <a:srgbClr val="0D0D0D"/>
                </a:solidFill>
                <a:effectLst/>
                <a:latin typeface="Segoe UI" panose="020B0502040204020203" pitchFamily="34" charset="0"/>
                <a:ea typeface="Calibri" panose="020F0502020204030204" pitchFamily="34" charset="0"/>
                <a:cs typeface="Times New Roman" panose="02020603050405020304" pitchFamily="18" charset="0"/>
              </a:rPr>
              <a:t> </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a:p>
            <a:r>
              <a:rPr lang="en-GB" b="1" kern="100">
                <a:effectLst/>
                <a:latin typeface="Arial" panose="020B0604020202020204" pitchFamily="34" charset="0"/>
                <a:ea typeface="Calibri" panose="020F0502020204030204" pitchFamily="34" charset="0"/>
                <a:cs typeface="Times New Roman" panose="02020603050405020304" pitchFamily="18" charset="0"/>
              </a:rPr>
              <a:t> </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a:p>
            <a:r>
              <a:rPr lang="en-GB" sz="1400" kern="100">
                <a:effectLst/>
                <a:latin typeface="Calibri" panose="020F0502020204030204" pitchFamily="34" charset="0"/>
                <a:ea typeface="Calibri" panose="020F0502020204030204" pitchFamily="34" charset="0"/>
                <a:cs typeface="Times New Roman" panose="02020603050405020304" pitchFamily="18" charset="0"/>
              </a:rPr>
              <a:t> </a:t>
            </a:r>
          </a:p>
          <a:p>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r>
              <a:rPr lang="en-US" sz="1100">
                <a:latin typeface="Arial" panose="020B0604020202020204" pitchFamily="34" charset="0"/>
                <a:cs typeface="Arial" panose="020B0604020202020204" pitchFamily="34" charset="0"/>
              </a:rPr>
              <a:t>.</a:t>
            </a:r>
          </a:p>
        </p:txBody>
      </p:sp>
      <p:sp>
        <p:nvSpPr>
          <p:cNvPr id="16" name="TextBox 15">
            <a:extLst>
              <a:ext uri="{FF2B5EF4-FFF2-40B4-BE49-F238E27FC236}">
                <a16:creationId xmlns:a16="http://schemas.microsoft.com/office/drawing/2014/main" id="{6A4C5C1C-0FD9-D2DD-1160-649D900937C6}"/>
              </a:ext>
            </a:extLst>
          </p:cNvPr>
          <p:cNvSpPr txBox="1"/>
          <p:nvPr/>
        </p:nvSpPr>
        <p:spPr>
          <a:xfrm>
            <a:off x="215444" y="13118799"/>
            <a:ext cx="4821351" cy="523220"/>
          </a:xfrm>
          <a:prstGeom prst="rect">
            <a:avLst/>
          </a:prstGeom>
          <a:noFill/>
        </p:spPr>
        <p:txBody>
          <a:bodyPr wrap="square" rtlCol="0">
            <a:spAutoFit/>
          </a:bodyPr>
          <a:lstStyle/>
          <a:p>
            <a:r>
              <a:rPr lang="en-US" sz="2800" b="1">
                <a:solidFill>
                  <a:schemeClr val="bg1"/>
                </a:solidFill>
                <a:latin typeface="Arial" panose="020B0604020202020204" pitchFamily="34" charset="0"/>
                <a:cs typeface="Arial" panose="020B0604020202020204" pitchFamily="34" charset="0"/>
              </a:rPr>
              <a:t>ICCU</a:t>
            </a:r>
          </a:p>
        </p:txBody>
      </p:sp>
      <p:sp>
        <p:nvSpPr>
          <p:cNvPr id="17" name="TextBox 16">
            <a:extLst>
              <a:ext uri="{FF2B5EF4-FFF2-40B4-BE49-F238E27FC236}">
                <a16:creationId xmlns:a16="http://schemas.microsoft.com/office/drawing/2014/main" id="{0221009E-D3EA-EDFE-40A4-FCD65B828EFF}"/>
              </a:ext>
            </a:extLst>
          </p:cNvPr>
          <p:cNvSpPr txBox="1"/>
          <p:nvPr/>
        </p:nvSpPr>
        <p:spPr>
          <a:xfrm>
            <a:off x="215444" y="13602033"/>
            <a:ext cx="6164092" cy="1323439"/>
          </a:xfrm>
          <a:prstGeom prst="rect">
            <a:avLst/>
          </a:prstGeom>
          <a:noFill/>
        </p:spPr>
        <p:txBody>
          <a:bodyPr wrap="square" rtlCol="0">
            <a:spAutoFit/>
          </a:bodyPr>
          <a:lstStyle/>
          <a:p>
            <a:r>
              <a:rPr lang="en-GB" sz="1600" kern="10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 transition to 100 ml bottles of propofol presents a compelling case for operational improvements and sustainability in healthcare. This project underscores the potential for significant time and resource savings, alongside environmental benefits, thereby aligning with our broader QI objectives.</a:t>
            </a:r>
            <a:endParaRPr lang="en-GB" sz="16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Chart 6">
            <a:extLst>
              <a:ext uri="{FF2B5EF4-FFF2-40B4-BE49-F238E27FC236}">
                <a16:creationId xmlns:a16="http://schemas.microsoft.com/office/drawing/2014/main" id="{343A7D56-34CC-27E7-34EE-C61CE7CB94F7}"/>
              </a:ext>
            </a:extLst>
          </p:cNvPr>
          <p:cNvGraphicFramePr/>
          <p:nvPr>
            <p:extLst>
              <p:ext uri="{D42A27DB-BD31-4B8C-83A1-F6EECF244321}">
                <p14:modId xmlns:p14="http://schemas.microsoft.com/office/powerpoint/2010/main" val="3651814310"/>
              </p:ext>
            </p:extLst>
          </p:nvPr>
        </p:nvGraphicFramePr>
        <p:xfrm>
          <a:off x="-102345" y="2799001"/>
          <a:ext cx="5351348" cy="4138436"/>
        </p:xfrm>
        <a:graphic>
          <a:graphicData uri="http://schemas.openxmlformats.org/drawingml/2006/chart">
            <c:chart xmlns:c="http://schemas.openxmlformats.org/drawingml/2006/chart" xmlns:r="http://schemas.openxmlformats.org/officeDocument/2006/relationships" r:id="rId2"/>
          </a:graphicData>
        </a:graphic>
      </p:graphicFrame>
      <p:pic>
        <p:nvPicPr>
          <p:cNvPr id="1026" name="x_Graphic 1">
            <a:extLst>
              <a:ext uri="{FF2B5EF4-FFF2-40B4-BE49-F238E27FC236}">
                <a16:creationId xmlns:a16="http://schemas.microsoft.com/office/drawing/2014/main" id="{DCE9FB21-D9D4-F0C3-D963-0888A17E5B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69" y="7325146"/>
            <a:ext cx="5046720" cy="3773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006E68B-0525-D97B-4AFE-D12D8AD14C74}"/>
              </a:ext>
            </a:extLst>
          </p:cNvPr>
          <p:cNvSpPr txBox="1"/>
          <p:nvPr/>
        </p:nvSpPr>
        <p:spPr>
          <a:xfrm>
            <a:off x="291778" y="11672464"/>
            <a:ext cx="9877647" cy="1190846"/>
          </a:xfrm>
          <a:prstGeom prst="rect">
            <a:avLst/>
          </a:prstGeom>
          <a:noFill/>
        </p:spPr>
        <p:txBody>
          <a:bodyPr wrap="square" rtlCol="0">
            <a:spAutoFit/>
          </a:bodyPr>
          <a:lstStyle/>
          <a:p>
            <a:r>
              <a:rPr lang="en-GB" b="1" kern="100">
                <a:effectLst/>
                <a:latin typeface="Arial" panose="020B0604020202020204" pitchFamily="34" charset="0"/>
                <a:ea typeface="Calibri" panose="020F0502020204030204" pitchFamily="34" charset="0"/>
                <a:cs typeface="Times New Roman" panose="02020603050405020304" pitchFamily="18" charset="0"/>
              </a:rPr>
              <a:t>Results:</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a:p>
            <a:r>
              <a:rPr lang="en-GB" kern="100">
                <a:effectLst/>
                <a:latin typeface="Arial" panose="020B0604020202020204" pitchFamily="34" charset="0"/>
                <a:ea typeface="Calibri" panose="020F0502020204030204" pitchFamily="34" charset="0"/>
                <a:cs typeface="Times New Roman" panose="02020603050405020304" pitchFamily="18" charset="0"/>
              </a:rPr>
              <a:t>Preliminary findings indicate a significant reduction in the time spent on bottle changes, leading to enhanced nursing efficiency. Nursing feedback highlighted a positive impact on workflow, reducing interruptions and allowing more focus on patient care.</a:t>
            </a:r>
            <a:endParaRPr lang="en-GB"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CB14972D-4C4A-F228-765C-A0E9F3AF9D78}"/>
              </a:ext>
            </a:extLst>
          </p:cNvPr>
          <p:cNvSpPr txBox="1"/>
          <p:nvPr/>
        </p:nvSpPr>
        <p:spPr>
          <a:xfrm>
            <a:off x="-128" y="-138"/>
            <a:ext cx="255007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ea typeface="Calibri"/>
                <a:cs typeface="Calibri"/>
              </a:rPr>
              <a:t>A24-090</a:t>
            </a:r>
            <a:endParaRPr lang="en-US"/>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561BF587-55E2-4B20-8400-E7E0F8570720}">
  <ds:schemaRefs>
    <ds:schemaRef ds:uri="http://schemas.microsoft.com/sharepoint/v3/contenttype/forms"/>
  </ds:schemaRefs>
</ds:datastoreItem>
</file>

<file path=customXml/itemProps2.xml><?xml version="1.0" encoding="utf-8"?>
<ds:datastoreItem xmlns:ds="http://schemas.openxmlformats.org/officeDocument/2006/customXml" ds:itemID="{E620FC4E-2B31-4435-9B56-43013FE42AA6}">
  <ds:schemaRefs>
    <ds:schemaRef ds:uri="b1d9df04-9b8d-4886-96c6-6484f0dc8e88"/>
    <ds:schemaRef ds:uri="cdef7ab9-3519-4273-a22c-7105e88b5b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2FA220C-EB03-441B-AE56-82278B5B633C}">
  <ds:schemaRefs>
    <ds:schemaRef ds:uri="62a7c731-aaa2-4cea-a577-042dd5392fed"/>
    <ds:schemaRef ds:uri="b1d9df04-9b8d-4886-96c6-6484f0dc8e88"/>
    <ds:schemaRef ds:uri="c8ee12d7-8c9c-480b-8711-1c77a1a12625"/>
    <ds:schemaRef ds:uri="cdef7ab9-3519-4273-a22c-7105e88b5b8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revision>1</cp:revision>
  <dcterms:created xsi:type="dcterms:W3CDTF">2020-12-07T15:24:36Z</dcterms:created>
  <dcterms:modified xsi:type="dcterms:W3CDTF">2024-06-12T14:51:40Z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