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D0FD"/>
    <a:srgbClr val="20B3FC"/>
    <a:srgbClr val="039BE7"/>
    <a:srgbClr val="0274AF"/>
    <a:srgbClr val="5BAD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F137D2-34C2-89E2-9B70-678DE8D142DB}" v="14" dt="2024-06-12T14:49:52.241"/>
    <p1510:client id="{2464059E-132B-69BC-7558-CF299BE464A6}" v="3" dt="2024-06-12T14:50:14.8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777"/>
    <p:restoredTop sz="96405"/>
  </p:normalViewPr>
  <p:slideViewPr>
    <p:cSldViewPr snapToGrid="0" snapToObjects="1">
      <p:cViewPr>
        <p:scale>
          <a:sx n="90" d="100"/>
          <a:sy n="90" d="100"/>
        </p:scale>
        <p:origin x="1308" y="-3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I, Mandeep (THE ROYAL WOLVERHAMPTON NHS TRUST)" userId="S::mandeep.sarai@nhs.net::ec52dbc3-1e6f-40f0-aa0e-6e47e801b378" providerId="AD" clId="Web-{2464059E-132B-69BC-7558-CF299BE464A6}"/>
    <pc:docChg chg="modSld">
      <pc:chgData name="SARAI, Mandeep (THE ROYAL WOLVERHAMPTON NHS TRUST)" userId="S::mandeep.sarai@nhs.net::ec52dbc3-1e6f-40f0-aa0e-6e47e801b378" providerId="AD" clId="Web-{2464059E-132B-69BC-7558-CF299BE464A6}" dt="2024-06-12T14:50:10.054" v="0" actId="20577"/>
      <pc:docMkLst>
        <pc:docMk/>
      </pc:docMkLst>
      <pc:sldChg chg="modSp">
        <pc:chgData name="SARAI, Mandeep (THE ROYAL WOLVERHAMPTON NHS TRUST)" userId="S::mandeep.sarai@nhs.net::ec52dbc3-1e6f-40f0-aa0e-6e47e801b378" providerId="AD" clId="Web-{2464059E-132B-69BC-7558-CF299BE464A6}" dt="2024-06-12T14:50:10.054" v="0" actId="20577"/>
        <pc:sldMkLst>
          <pc:docMk/>
          <pc:sldMk cId="1439128987" sldId="256"/>
        </pc:sldMkLst>
        <pc:spChg chg="mod">
          <ac:chgData name="SARAI, Mandeep (THE ROYAL WOLVERHAMPTON NHS TRUST)" userId="S::mandeep.sarai@nhs.net::ec52dbc3-1e6f-40f0-aa0e-6e47e801b378" providerId="AD" clId="Web-{2464059E-132B-69BC-7558-CF299BE464A6}" dt="2024-06-12T14:50:10.054" v="0" actId="20577"/>
          <ac:spMkLst>
            <pc:docMk/>
            <pc:sldMk cId="1439128987" sldId="256"/>
            <ac:spMk id="39" creationId="{99496ED0-F900-8A7A-4B38-4A76DFE984F1}"/>
          </ac:spMkLst>
        </pc:spChg>
      </pc:sldChg>
    </pc:docChg>
  </pc:docChgLst>
  <pc:docChgLst>
    <pc:chgData name="SARAI, Mandeep (THE ROYAL WOLVERHAMPTON NHS TRUST)" userId="S::mandeep.sarai@nhs.net::ec52dbc3-1e6f-40f0-aa0e-6e47e801b378" providerId="AD" clId="Web-{12F137D2-34C2-89E2-9B70-678DE8D142DB}"/>
    <pc:docChg chg="modSld">
      <pc:chgData name="SARAI, Mandeep (THE ROYAL WOLVERHAMPTON NHS TRUST)" userId="S::mandeep.sarai@nhs.net::ec52dbc3-1e6f-40f0-aa0e-6e47e801b378" providerId="AD" clId="Web-{12F137D2-34C2-89E2-9B70-678DE8D142DB}" dt="2024-06-12T14:49:47.194" v="6" actId="20577"/>
      <pc:docMkLst>
        <pc:docMk/>
      </pc:docMkLst>
      <pc:sldChg chg="addSp modSp">
        <pc:chgData name="SARAI, Mandeep (THE ROYAL WOLVERHAMPTON NHS TRUST)" userId="S::mandeep.sarai@nhs.net::ec52dbc3-1e6f-40f0-aa0e-6e47e801b378" providerId="AD" clId="Web-{12F137D2-34C2-89E2-9B70-678DE8D142DB}" dt="2024-06-12T14:49:47.194" v="6" actId="20577"/>
        <pc:sldMkLst>
          <pc:docMk/>
          <pc:sldMk cId="1439128987" sldId="256"/>
        </pc:sldMkLst>
        <pc:spChg chg="add mod">
          <ac:chgData name="SARAI, Mandeep (THE ROYAL WOLVERHAMPTON NHS TRUST)" userId="S::mandeep.sarai@nhs.net::ec52dbc3-1e6f-40f0-aa0e-6e47e801b378" providerId="AD" clId="Web-{12F137D2-34C2-89E2-9B70-678DE8D142DB}" dt="2024-06-12T14:49:47.194" v="6" actId="20577"/>
          <ac:spMkLst>
            <pc:docMk/>
            <pc:sldMk cId="1439128987" sldId="256"/>
            <ac:spMk id="39" creationId="{99496ED0-F900-8A7A-4B38-4A76DFE984F1}"/>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t%20salmon\AppData\Local\Microsoft\Windows\INetCache\Content.Outlook\13JW1D1G\QI%20Data%20-%20total%20referrals%20(002).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[QI Data - total referrals (002).xlsx]Sheet4!PivotTable3</c:name>
    <c:fmtId val="10"/>
  </c:pivotSource>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GB"/>
              <a:t>Total Amount of Triaged Routine Referals </a:t>
            </a:r>
          </a:p>
          <a:p>
            <a:pPr>
              <a:defRPr/>
            </a:pPr>
            <a:r>
              <a:rPr lang="en-GB"/>
              <a:t>Feb 2024 - June 2024 </a:t>
            </a:r>
          </a:p>
        </c:rich>
      </c:tx>
      <c:layout>
        <c:manualLayout>
          <c:xMode val="edge"/>
          <c:yMode val="edge"/>
          <c:x val="0.16768141111899187"/>
          <c:y val="5.7967513614992486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ivotFmts>
      <c:pivotFmt>
        <c:idx val="0"/>
        <c:spPr>
          <a:solidFill>
            <a:srgbClr val="0274AF"/>
          </a:solidFill>
          <a:ln>
            <a:noFill/>
          </a:ln>
          <a:effectLst/>
        </c:spPr>
        <c:marker>
          <c:symbol val="circle"/>
          <c:size val="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12700">
              <a:solidFill>
                <a:schemeClr val="lt2"/>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rgbClr val="B13476"/>
          </a:solidFill>
          <a:ln>
            <a:noFill/>
          </a:ln>
          <a:effectLst/>
        </c:spPr>
        <c:marker>
          <c:symbol val="circle"/>
          <c:size val="6"/>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12700">
              <a:solidFill>
                <a:schemeClr val="lt2"/>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rgbClr val="5BAD40"/>
          </a:solidFill>
          <a:ln>
            <a:noFill/>
          </a:ln>
          <a:effectLst/>
        </c:spPr>
        <c:marker>
          <c:symbol val="circle"/>
          <c:size val="6"/>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12700">
              <a:solidFill>
                <a:schemeClr val="lt2"/>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rgbClr val="5BAD40"/>
          </a:solidFill>
          <a:ln>
            <a:noFill/>
          </a:ln>
          <a:effectLst/>
        </c:spPr>
      </c:pivotFmt>
      <c:pivotFmt>
        <c:idx val="4"/>
        <c:spPr>
          <a:solidFill>
            <a:srgbClr val="0274AF"/>
          </a:solidFill>
          <a:ln>
            <a:noFill/>
          </a:ln>
          <a:effectLst/>
        </c:spPr>
      </c:pivotFmt>
      <c:pivotFmt>
        <c:idx val="5"/>
        <c:spPr>
          <a:solidFill>
            <a:srgbClr val="0274AF"/>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rgbClr val="B13476"/>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5BAD40"/>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rgbClr val="0274AF"/>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B13476"/>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rgbClr val="5BAD40"/>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9.3472334147401595E-2"/>
          <c:y val="0.32849834790481902"/>
          <c:w val="0.55217951862335024"/>
          <c:h val="0.59998471371006923"/>
        </c:manualLayout>
      </c:layout>
      <c:barChart>
        <c:barDir val="col"/>
        <c:grouping val="clustered"/>
        <c:varyColors val="0"/>
        <c:ser>
          <c:idx val="0"/>
          <c:order val="0"/>
          <c:tx>
            <c:strRef>
              <c:f>Sheet4!$A$3</c:f>
              <c:strCache>
                <c:ptCount val="1"/>
                <c:pt idx="0">
                  <c:v>Sum of Total Referrals </c:v>
                </c:pt>
              </c:strCache>
            </c:strRef>
          </c:tx>
          <c:spPr>
            <a:solidFill>
              <a:srgbClr val="0274A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Sheet4!$A$4</c:f>
              <c:strCache>
                <c:ptCount val="1"/>
                <c:pt idx="0">
                  <c:v>Total</c:v>
                </c:pt>
              </c:strCache>
            </c:strRef>
          </c:cat>
          <c:val>
            <c:numRef>
              <c:f>Sheet4!$A$4</c:f>
              <c:numCache>
                <c:formatCode>General</c:formatCode>
                <c:ptCount val="1"/>
                <c:pt idx="0">
                  <c:v>7272</c:v>
                </c:pt>
              </c:numCache>
            </c:numRef>
          </c:val>
          <c:extLst>
            <c:ext xmlns:c16="http://schemas.microsoft.com/office/drawing/2014/chart" uri="{C3380CC4-5D6E-409C-BE32-E72D297353CC}">
              <c16:uniqueId val="{00000000-B3DA-4A69-8D54-DE24670192A6}"/>
            </c:ext>
          </c:extLst>
        </c:ser>
        <c:ser>
          <c:idx val="1"/>
          <c:order val="1"/>
          <c:tx>
            <c:strRef>
              <c:f>Sheet4!$B$3</c:f>
              <c:strCache>
                <c:ptCount val="1"/>
                <c:pt idx="0">
                  <c:v>Sum of Referrals Completed by Triage Nurses </c:v>
                </c:pt>
              </c:strCache>
            </c:strRef>
          </c:tx>
          <c:spPr>
            <a:solidFill>
              <a:srgbClr val="B1347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Sheet4!$A$4</c:f>
              <c:strCache>
                <c:ptCount val="1"/>
                <c:pt idx="0">
                  <c:v>Total</c:v>
                </c:pt>
              </c:strCache>
            </c:strRef>
          </c:cat>
          <c:val>
            <c:numRef>
              <c:f>Sheet4!$B$4</c:f>
              <c:numCache>
                <c:formatCode>General</c:formatCode>
                <c:ptCount val="1"/>
                <c:pt idx="0">
                  <c:v>5725</c:v>
                </c:pt>
              </c:numCache>
            </c:numRef>
          </c:val>
          <c:extLst>
            <c:ext xmlns:c16="http://schemas.microsoft.com/office/drawing/2014/chart" uri="{C3380CC4-5D6E-409C-BE32-E72D297353CC}">
              <c16:uniqueId val="{00000001-B3DA-4A69-8D54-DE24670192A6}"/>
            </c:ext>
          </c:extLst>
        </c:ser>
        <c:ser>
          <c:idx val="2"/>
          <c:order val="2"/>
          <c:tx>
            <c:strRef>
              <c:f>Sheet4!$C$3</c:f>
              <c:strCache>
                <c:ptCount val="1"/>
                <c:pt idx="0">
                  <c:v>Sum of Referrals Completed by Care Navigators </c:v>
                </c:pt>
              </c:strCache>
            </c:strRef>
          </c:tx>
          <c:spPr>
            <a:solidFill>
              <a:srgbClr val="5BAD4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Sheet4!$A$4</c:f>
              <c:strCache>
                <c:ptCount val="1"/>
                <c:pt idx="0">
                  <c:v>Total</c:v>
                </c:pt>
              </c:strCache>
            </c:strRef>
          </c:cat>
          <c:val>
            <c:numRef>
              <c:f>Sheet4!$C$4</c:f>
              <c:numCache>
                <c:formatCode>General</c:formatCode>
                <c:ptCount val="1"/>
                <c:pt idx="0">
                  <c:v>1547</c:v>
                </c:pt>
              </c:numCache>
            </c:numRef>
          </c:val>
          <c:extLst>
            <c:ext xmlns:c16="http://schemas.microsoft.com/office/drawing/2014/chart" uri="{C3380CC4-5D6E-409C-BE32-E72D297353CC}">
              <c16:uniqueId val="{00000002-B3DA-4A69-8D54-DE24670192A6}"/>
            </c:ext>
          </c:extLst>
        </c:ser>
        <c:dLbls>
          <c:dLblPos val="outEnd"/>
          <c:showLegendKey val="0"/>
          <c:showVal val="1"/>
          <c:showCatName val="0"/>
          <c:showSerName val="0"/>
          <c:showPercent val="0"/>
          <c:showBubbleSize val="0"/>
        </c:dLbls>
        <c:gapWidth val="100"/>
        <c:overlap val="-24"/>
        <c:axId val="1636316048"/>
        <c:axId val="1636304528"/>
      </c:barChart>
      <c:catAx>
        <c:axId val="163631604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636304528"/>
        <c:crosses val="autoZero"/>
        <c:auto val="1"/>
        <c:lblAlgn val="ctr"/>
        <c:lblOffset val="100"/>
        <c:noMultiLvlLbl val="0"/>
      </c:catAx>
      <c:valAx>
        <c:axId val="1636304528"/>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63631604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A8944D-D4F4-4988-9BA2-0F6A62638E1C}" type="doc">
      <dgm:prSet loTypeId="urn:microsoft.com/office/officeart/2005/8/layout/cycle8" loCatId="cycle" qsTypeId="urn:microsoft.com/office/officeart/2005/8/quickstyle/3d2" qsCatId="3D" csTypeId="urn:microsoft.com/office/officeart/2005/8/colors/accent1_2" csCatId="accent1" phldr="1"/>
      <dgm:spPr/>
    </dgm:pt>
    <dgm:pt modelId="{2F696E00-67CA-4646-A9EB-07472B087DC4}">
      <dgm:prSet phldrT="[Text]"/>
      <dgm:spPr>
        <a:solidFill>
          <a:srgbClr val="B13476"/>
        </a:solidFill>
      </dgm:spPr>
      <dgm:t>
        <a:bodyPr/>
        <a:lstStyle/>
        <a:p>
          <a:r>
            <a:rPr lang="en-GB" b="1" dirty="0">
              <a:effectLst>
                <a:outerShdw blurRad="38100" dist="38100" dir="2700000" algn="tl">
                  <a:srgbClr val="000000">
                    <a:alpha val="43137"/>
                  </a:srgbClr>
                </a:outerShdw>
              </a:effectLst>
              <a:latin typeface="Abadi" panose="020B0604020104020204" pitchFamily="34" charset="0"/>
            </a:rPr>
            <a:t>Community </a:t>
          </a:r>
        </a:p>
        <a:p>
          <a:r>
            <a:rPr lang="en-GB" b="1" dirty="0">
              <a:effectLst>
                <a:outerShdw blurRad="38100" dist="38100" dir="2700000" algn="tl">
                  <a:srgbClr val="000000">
                    <a:alpha val="43137"/>
                  </a:srgbClr>
                </a:outerShdw>
              </a:effectLst>
              <a:latin typeface="Abadi" panose="020B0604020104020204" pitchFamily="34" charset="0"/>
            </a:rPr>
            <a:t>(RIGHT PLACE)</a:t>
          </a:r>
        </a:p>
      </dgm:t>
    </dgm:pt>
    <dgm:pt modelId="{5ADD515D-74DA-469E-975A-2A741972046A}" type="parTrans" cxnId="{B21DDF9D-AF21-4E52-B94C-24BBB638FB4C}">
      <dgm:prSet/>
      <dgm:spPr/>
      <dgm:t>
        <a:bodyPr/>
        <a:lstStyle/>
        <a:p>
          <a:endParaRPr lang="en-GB"/>
        </a:p>
      </dgm:t>
    </dgm:pt>
    <dgm:pt modelId="{CC31D42F-4DB2-4155-B553-2B30241FE863}" type="sibTrans" cxnId="{B21DDF9D-AF21-4E52-B94C-24BBB638FB4C}">
      <dgm:prSet/>
      <dgm:spPr/>
      <dgm:t>
        <a:bodyPr/>
        <a:lstStyle/>
        <a:p>
          <a:endParaRPr lang="en-GB"/>
        </a:p>
      </dgm:t>
    </dgm:pt>
    <dgm:pt modelId="{0FD10B0B-2CA3-4874-9BFA-E7FB473BA17E}">
      <dgm:prSet phldrT="[Text]"/>
      <dgm:spPr>
        <a:solidFill>
          <a:srgbClr val="5BAD40"/>
        </a:solidFill>
      </dgm:spPr>
      <dgm:t>
        <a:bodyPr/>
        <a:lstStyle/>
        <a:p>
          <a:r>
            <a:rPr lang="en-GB" b="1" dirty="0">
              <a:effectLst>
                <a:outerShdw blurRad="38100" dist="38100" dir="2700000" algn="tl">
                  <a:srgbClr val="000000">
                    <a:alpha val="43137"/>
                  </a:srgbClr>
                </a:outerShdw>
              </a:effectLst>
              <a:latin typeface="Abadi" panose="020B0604020104020204" pitchFamily="34" charset="0"/>
            </a:rPr>
            <a:t>FIRST</a:t>
          </a:r>
        </a:p>
        <a:p>
          <a:r>
            <a:rPr lang="en-GB" b="1" dirty="0">
              <a:effectLst>
                <a:outerShdw blurRad="38100" dist="38100" dir="2700000" algn="tl">
                  <a:srgbClr val="000000">
                    <a:alpha val="43137"/>
                  </a:srgbClr>
                </a:outerShdw>
              </a:effectLst>
              <a:latin typeface="Abadi" panose="020B0604020104020204" pitchFamily="34" charset="0"/>
            </a:rPr>
            <a:t>(RIGHT TIME)</a:t>
          </a:r>
        </a:p>
      </dgm:t>
    </dgm:pt>
    <dgm:pt modelId="{FEE5BEEA-6EE5-4A8E-B34E-6295117853C7}" type="parTrans" cxnId="{E7852348-9DAA-478B-A2D2-13BC293BA1BC}">
      <dgm:prSet/>
      <dgm:spPr/>
      <dgm:t>
        <a:bodyPr/>
        <a:lstStyle/>
        <a:p>
          <a:endParaRPr lang="en-GB"/>
        </a:p>
      </dgm:t>
    </dgm:pt>
    <dgm:pt modelId="{6163AD28-7A70-4090-AA52-22E9FD507DDC}" type="sibTrans" cxnId="{E7852348-9DAA-478B-A2D2-13BC293BA1BC}">
      <dgm:prSet/>
      <dgm:spPr/>
      <dgm:t>
        <a:bodyPr/>
        <a:lstStyle/>
        <a:p>
          <a:endParaRPr lang="en-GB"/>
        </a:p>
      </dgm:t>
    </dgm:pt>
    <dgm:pt modelId="{B793CE46-AF91-4E80-AE23-6EB26D845B2B}">
      <dgm:prSet phldrT="[Text]"/>
      <dgm:spPr>
        <a:solidFill>
          <a:srgbClr val="0274AF"/>
        </a:solidFill>
      </dgm:spPr>
      <dgm:t>
        <a:bodyPr/>
        <a:lstStyle/>
        <a:p>
          <a:r>
            <a:rPr lang="en-GB" b="1" dirty="0">
              <a:effectLst>
                <a:outerShdw blurRad="38100" dist="38100" dir="2700000" algn="tl">
                  <a:srgbClr val="000000">
                    <a:alpha val="43137"/>
                  </a:srgbClr>
                </a:outerShdw>
              </a:effectLst>
              <a:latin typeface="Abadi" panose="020B0604020104020204" pitchFamily="34" charset="0"/>
              <a:cs typeface="Arial" panose="020B0604020202020204" pitchFamily="34" charset="0"/>
            </a:rPr>
            <a:t>THINK</a:t>
          </a:r>
        </a:p>
        <a:p>
          <a:r>
            <a:rPr lang="en-GB" b="1" dirty="0">
              <a:effectLst>
                <a:outerShdw blurRad="38100" dist="38100" dir="2700000" algn="tl">
                  <a:srgbClr val="000000">
                    <a:alpha val="43137"/>
                  </a:srgbClr>
                </a:outerShdw>
              </a:effectLst>
              <a:latin typeface="Abadi" panose="020B0604020104020204" pitchFamily="34" charset="0"/>
              <a:cs typeface="Arial" panose="020B0604020202020204" pitchFamily="34" charset="0"/>
            </a:rPr>
            <a:t>(RIGHT CARE)</a:t>
          </a:r>
        </a:p>
      </dgm:t>
    </dgm:pt>
    <dgm:pt modelId="{FA8B8FB0-4421-4F92-983C-A9B67E7F252F}" type="parTrans" cxnId="{E67734B2-8912-4414-ADC7-A99173FF46A8}">
      <dgm:prSet/>
      <dgm:spPr/>
      <dgm:t>
        <a:bodyPr/>
        <a:lstStyle/>
        <a:p>
          <a:endParaRPr lang="en-GB"/>
        </a:p>
      </dgm:t>
    </dgm:pt>
    <dgm:pt modelId="{0443A4AA-6DF4-4EC0-A378-E48BCB304D96}" type="sibTrans" cxnId="{E67734B2-8912-4414-ADC7-A99173FF46A8}">
      <dgm:prSet/>
      <dgm:spPr/>
      <dgm:t>
        <a:bodyPr/>
        <a:lstStyle/>
        <a:p>
          <a:endParaRPr lang="en-GB"/>
        </a:p>
      </dgm:t>
    </dgm:pt>
    <dgm:pt modelId="{068137A8-A1F7-4D93-A452-7A5AE41B302B}" type="pres">
      <dgm:prSet presAssocID="{93A8944D-D4F4-4988-9BA2-0F6A62638E1C}" presName="compositeShape" presStyleCnt="0">
        <dgm:presLayoutVars>
          <dgm:chMax val="7"/>
          <dgm:dir/>
          <dgm:resizeHandles val="exact"/>
        </dgm:presLayoutVars>
      </dgm:prSet>
      <dgm:spPr/>
    </dgm:pt>
    <dgm:pt modelId="{98D92F6E-D55C-40F0-BF2F-B01538890A46}" type="pres">
      <dgm:prSet presAssocID="{93A8944D-D4F4-4988-9BA2-0F6A62638E1C}" presName="wedge1" presStyleLbl="node1" presStyleIdx="0" presStyleCnt="3"/>
      <dgm:spPr/>
    </dgm:pt>
    <dgm:pt modelId="{3BF0005D-58D9-4A59-BEBD-7BD3CE4D91B3}" type="pres">
      <dgm:prSet presAssocID="{93A8944D-D4F4-4988-9BA2-0F6A62638E1C}" presName="dummy1a" presStyleCnt="0"/>
      <dgm:spPr/>
    </dgm:pt>
    <dgm:pt modelId="{CA5FC728-E560-4ABF-88BB-87C6C4EDEE16}" type="pres">
      <dgm:prSet presAssocID="{93A8944D-D4F4-4988-9BA2-0F6A62638E1C}" presName="dummy1b" presStyleCnt="0"/>
      <dgm:spPr/>
    </dgm:pt>
    <dgm:pt modelId="{15F48A71-8145-489E-9F7D-22E2A0922B5D}" type="pres">
      <dgm:prSet presAssocID="{93A8944D-D4F4-4988-9BA2-0F6A62638E1C}" presName="wedge1Tx" presStyleLbl="node1" presStyleIdx="0" presStyleCnt="3">
        <dgm:presLayoutVars>
          <dgm:chMax val="0"/>
          <dgm:chPref val="0"/>
          <dgm:bulletEnabled val="1"/>
        </dgm:presLayoutVars>
      </dgm:prSet>
      <dgm:spPr/>
    </dgm:pt>
    <dgm:pt modelId="{BB9E0A42-80FF-40E5-9A7A-8E65FCB166A9}" type="pres">
      <dgm:prSet presAssocID="{93A8944D-D4F4-4988-9BA2-0F6A62638E1C}" presName="wedge2" presStyleLbl="node1" presStyleIdx="1" presStyleCnt="3"/>
      <dgm:spPr/>
    </dgm:pt>
    <dgm:pt modelId="{108A8EE5-7E94-4E72-AA11-A640F59C54D4}" type="pres">
      <dgm:prSet presAssocID="{93A8944D-D4F4-4988-9BA2-0F6A62638E1C}" presName="dummy2a" presStyleCnt="0"/>
      <dgm:spPr/>
    </dgm:pt>
    <dgm:pt modelId="{9B7AA8BC-38ED-4464-8842-D714F4FC9039}" type="pres">
      <dgm:prSet presAssocID="{93A8944D-D4F4-4988-9BA2-0F6A62638E1C}" presName="dummy2b" presStyleCnt="0"/>
      <dgm:spPr/>
    </dgm:pt>
    <dgm:pt modelId="{5E2BF867-998F-4E0B-B48D-397D0855079F}" type="pres">
      <dgm:prSet presAssocID="{93A8944D-D4F4-4988-9BA2-0F6A62638E1C}" presName="wedge2Tx" presStyleLbl="node1" presStyleIdx="1" presStyleCnt="3">
        <dgm:presLayoutVars>
          <dgm:chMax val="0"/>
          <dgm:chPref val="0"/>
          <dgm:bulletEnabled val="1"/>
        </dgm:presLayoutVars>
      </dgm:prSet>
      <dgm:spPr/>
    </dgm:pt>
    <dgm:pt modelId="{710B3B4E-2AA2-44C7-8A61-2C42BD3A9FEA}" type="pres">
      <dgm:prSet presAssocID="{93A8944D-D4F4-4988-9BA2-0F6A62638E1C}" presName="wedge3" presStyleLbl="node1" presStyleIdx="2" presStyleCnt="3"/>
      <dgm:spPr/>
    </dgm:pt>
    <dgm:pt modelId="{97DBFE06-B02B-4F46-B48B-8ABC28187F70}" type="pres">
      <dgm:prSet presAssocID="{93A8944D-D4F4-4988-9BA2-0F6A62638E1C}" presName="dummy3a" presStyleCnt="0"/>
      <dgm:spPr/>
    </dgm:pt>
    <dgm:pt modelId="{61BC748A-5813-40CE-A28F-74890E17650A}" type="pres">
      <dgm:prSet presAssocID="{93A8944D-D4F4-4988-9BA2-0F6A62638E1C}" presName="dummy3b" presStyleCnt="0"/>
      <dgm:spPr/>
    </dgm:pt>
    <dgm:pt modelId="{00DCFF28-3331-4E3A-8282-65DEDA4ACE88}" type="pres">
      <dgm:prSet presAssocID="{93A8944D-D4F4-4988-9BA2-0F6A62638E1C}" presName="wedge3Tx" presStyleLbl="node1" presStyleIdx="2" presStyleCnt="3">
        <dgm:presLayoutVars>
          <dgm:chMax val="0"/>
          <dgm:chPref val="0"/>
          <dgm:bulletEnabled val="1"/>
        </dgm:presLayoutVars>
      </dgm:prSet>
      <dgm:spPr/>
    </dgm:pt>
    <dgm:pt modelId="{70094FD0-BE21-459B-85D5-ADBC926767D6}" type="pres">
      <dgm:prSet presAssocID="{CC31D42F-4DB2-4155-B553-2B30241FE863}" presName="arrowWedge1" presStyleLbl="fgSibTrans2D1" presStyleIdx="0" presStyleCnt="3"/>
      <dgm:spPr>
        <a:solidFill>
          <a:srgbClr val="DF95BC"/>
        </a:solidFill>
      </dgm:spPr>
    </dgm:pt>
    <dgm:pt modelId="{3BB3CD5C-6FBB-4AA0-B135-0F602399C561}" type="pres">
      <dgm:prSet presAssocID="{6163AD28-7A70-4090-AA52-22E9FD507DDC}" presName="arrowWedge2" presStyleLbl="fgSibTrans2D1" presStyleIdx="1" presStyleCnt="3"/>
      <dgm:spPr>
        <a:solidFill>
          <a:srgbClr val="B9E1AD"/>
        </a:solidFill>
      </dgm:spPr>
    </dgm:pt>
    <dgm:pt modelId="{296B85E6-9E3D-4393-B0E8-87B2A5F70F68}" type="pres">
      <dgm:prSet presAssocID="{0443A4AA-6DF4-4EC0-A378-E48BCB304D96}" presName="arrowWedge3" presStyleLbl="fgSibTrans2D1" presStyleIdx="2" presStyleCnt="3"/>
      <dgm:spPr>
        <a:solidFill>
          <a:srgbClr val="77D0FD"/>
        </a:solidFill>
      </dgm:spPr>
    </dgm:pt>
  </dgm:ptLst>
  <dgm:cxnLst>
    <dgm:cxn modelId="{31BFD816-3585-4518-B956-2E6B785DDE2A}" type="presOf" srcId="{B793CE46-AF91-4E80-AE23-6EB26D845B2B}" destId="{710B3B4E-2AA2-44C7-8A61-2C42BD3A9FEA}" srcOrd="0" destOrd="0" presId="urn:microsoft.com/office/officeart/2005/8/layout/cycle8"/>
    <dgm:cxn modelId="{E7852348-9DAA-478B-A2D2-13BC293BA1BC}" srcId="{93A8944D-D4F4-4988-9BA2-0F6A62638E1C}" destId="{0FD10B0B-2CA3-4874-9BFA-E7FB473BA17E}" srcOrd="1" destOrd="0" parTransId="{FEE5BEEA-6EE5-4A8E-B34E-6295117853C7}" sibTransId="{6163AD28-7A70-4090-AA52-22E9FD507DDC}"/>
    <dgm:cxn modelId="{B21DDF9D-AF21-4E52-B94C-24BBB638FB4C}" srcId="{93A8944D-D4F4-4988-9BA2-0F6A62638E1C}" destId="{2F696E00-67CA-4646-A9EB-07472B087DC4}" srcOrd="0" destOrd="0" parTransId="{5ADD515D-74DA-469E-975A-2A741972046A}" sibTransId="{CC31D42F-4DB2-4155-B553-2B30241FE863}"/>
    <dgm:cxn modelId="{E67734B2-8912-4414-ADC7-A99173FF46A8}" srcId="{93A8944D-D4F4-4988-9BA2-0F6A62638E1C}" destId="{B793CE46-AF91-4E80-AE23-6EB26D845B2B}" srcOrd="2" destOrd="0" parTransId="{FA8B8FB0-4421-4F92-983C-A9B67E7F252F}" sibTransId="{0443A4AA-6DF4-4EC0-A378-E48BCB304D96}"/>
    <dgm:cxn modelId="{518920BA-C834-49E2-9094-576B7ABBAA63}" type="presOf" srcId="{93A8944D-D4F4-4988-9BA2-0F6A62638E1C}" destId="{068137A8-A1F7-4D93-A452-7A5AE41B302B}" srcOrd="0" destOrd="0" presId="urn:microsoft.com/office/officeart/2005/8/layout/cycle8"/>
    <dgm:cxn modelId="{C29B82C4-F0F7-4D50-9ACA-6ED7E09FF49F}" type="presOf" srcId="{2F696E00-67CA-4646-A9EB-07472B087DC4}" destId="{15F48A71-8145-489E-9F7D-22E2A0922B5D}" srcOrd="1" destOrd="0" presId="urn:microsoft.com/office/officeart/2005/8/layout/cycle8"/>
    <dgm:cxn modelId="{DD255DDB-3B5F-409B-9B74-23C4B5EA1C4B}" type="presOf" srcId="{0FD10B0B-2CA3-4874-9BFA-E7FB473BA17E}" destId="{BB9E0A42-80FF-40E5-9A7A-8E65FCB166A9}" srcOrd="0" destOrd="0" presId="urn:microsoft.com/office/officeart/2005/8/layout/cycle8"/>
    <dgm:cxn modelId="{45E697DD-A54F-4209-B87B-ED3390E67D89}" type="presOf" srcId="{0FD10B0B-2CA3-4874-9BFA-E7FB473BA17E}" destId="{5E2BF867-998F-4E0B-B48D-397D0855079F}" srcOrd="1" destOrd="0" presId="urn:microsoft.com/office/officeart/2005/8/layout/cycle8"/>
    <dgm:cxn modelId="{926A9FE0-05E9-4ED6-B7A4-902EB5A7AF5D}" type="presOf" srcId="{B793CE46-AF91-4E80-AE23-6EB26D845B2B}" destId="{00DCFF28-3331-4E3A-8282-65DEDA4ACE88}" srcOrd="1" destOrd="0" presId="urn:microsoft.com/office/officeart/2005/8/layout/cycle8"/>
    <dgm:cxn modelId="{BBDDEAFB-AB1C-4B14-8F50-B96AB068DB4E}" type="presOf" srcId="{2F696E00-67CA-4646-A9EB-07472B087DC4}" destId="{98D92F6E-D55C-40F0-BF2F-B01538890A46}" srcOrd="0" destOrd="0" presId="urn:microsoft.com/office/officeart/2005/8/layout/cycle8"/>
    <dgm:cxn modelId="{868BA53C-522D-44BA-A0D5-674A4263333C}" type="presParOf" srcId="{068137A8-A1F7-4D93-A452-7A5AE41B302B}" destId="{98D92F6E-D55C-40F0-BF2F-B01538890A46}" srcOrd="0" destOrd="0" presId="urn:microsoft.com/office/officeart/2005/8/layout/cycle8"/>
    <dgm:cxn modelId="{05590BD2-A1E7-4E67-B2C5-D6BE56FFAF58}" type="presParOf" srcId="{068137A8-A1F7-4D93-A452-7A5AE41B302B}" destId="{3BF0005D-58D9-4A59-BEBD-7BD3CE4D91B3}" srcOrd="1" destOrd="0" presId="urn:microsoft.com/office/officeart/2005/8/layout/cycle8"/>
    <dgm:cxn modelId="{CDCFBBBC-2A66-4D42-94B6-F7AADB54D656}" type="presParOf" srcId="{068137A8-A1F7-4D93-A452-7A5AE41B302B}" destId="{CA5FC728-E560-4ABF-88BB-87C6C4EDEE16}" srcOrd="2" destOrd="0" presId="urn:microsoft.com/office/officeart/2005/8/layout/cycle8"/>
    <dgm:cxn modelId="{98081838-FBAC-4D41-AA51-1D9DFA93642D}" type="presParOf" srcId="{068137A8-A1F7-4D93-A452-7A5AE41B302B}" destId="{15F48A71-8145-489E-9F7D-22E2A0922B5D}" srcOrd="3" destOrd="0" presId="urn:microsoft.com/office/officeart/2005/8/layout/cycle8"/>
    <dgm:cxn modelId="{B64E480C-D847-4178-B795-1F73D60586B1}" type="presParOf" srcId="{068137A8-A1F7-4D93-A452-7A5AE41B302B}" destId="{BB9E0A42-80FF-40E5-9A7A-8E65FCB166A9}" srcOrd="4" destOrd="0" presId="urn:microsoft.com/office/officeart/2005/8/layout/cycle8"/>
    <dgm:cxn modelId="{B46DC86A-575E-4DF1-9E31-BC39E21C63B5}" type="presParOf" srcId="{068137A8-A1F7-4D93-A452-7A5AE41B302B}" destId="{108A8EE5-7E94-4E72-AA11-A640F59C54D4}" srcOrd="5" destOrd="0" presId="urn:microsoft.com/office/officeart/2005/8/layout/cycle8"/>
    <dgm:cxn modelId="{029A3FC7-8C73-4B37-82B5-44EA9897D1C9}" type="presParOf" srcId="{068137A8-A1F7-4D93-A452-7A5AE41B302B}" destId="{9B7AA8BC-38ED-4464-8842-D714F4FC9039}" srcOrd="6" destOrd="0" presId="urn:microsoft.com/office/officeart/2005/8/layout/cycle8"/>
    <dgm:cxn modelId="{D9810F74-9AC4-4616-8F6D-BDBEC4C657DC}" type="presParOf" srcId="{068137A8-A1F7-4D93-A452-7A5AE41B302B}" destId="{5E2BF867-998F-4E0B-B48D-397D0855079F}" srcOrd="7" destOrd="0" presId="urn:microsoft.com/office/officeart/2005/8/layout/cycle8"/>
    <dgm:cxn modelId="{C3AB01B8-B08F-445B-852B-846AC85F72DD}" type="presParOf" srcId="{068137A8-A1F7-4D93-A452-7A5AE41B302B}" destId="{710B3B4E-2AA2-44C7-8A61-2C42BD3A9FEA}" srcOrd="8" destOrd="0" presId="urn:microsoft.com/office/officeart/2005/8/layout/cycle8"/>
    <dgm:cxn modelId="{D8CE503E-61F3-4AB1-9A06-667728880193}" type="presParOf" srcId="{068137A8-A1F7-4D93-A452-7A5AE41B302B}" destId="{97DBFE06-B02B-4F46-B48B-8ABC28187F70}" srcOrd="9" destOrd="0" presId="urn:microsoft.com/office/officeart/2005/8/layout/cycle8"/>
    <dgm:cxn modelId="{0F90B178-0B7D-4437-BA1A-5E9ACAC23088}" type="presParOf" srcId="{068137A8-A1F7-4D93-A452-7A5AE41B302B}" destId="{61BC748A-5813-40CE-A28F-74890E17650A}" srcOrd="10" destOrd="0" presId="urn:microsoft.com/office/officeart/2005/8/layout/cycle8"/>
    <dgm:cxn modelId="{553B9187-7AEB-4DA8-82BB-141319EC2DA5}" type="presParOf" srcId="{068137A8-A1F7-4D93-A452-7A5AE41B302B}" destId="{00DCFF28-3331-4E3A-8282-65DEDA4ACE88}" srcOrd="11" destOrd="0" presId="urn:microsoft.com/office/officeart/2005/8/layout/cycle8"/>
    <dgm:cxn modelId="{B5E98789-BB2F-477A-B694-A5F5A551CD66}" type="presParOf" srcId="{068137A8-A1F7-4D93-A452-7A5AE41B302B}" destId="{70094FD0-BE21-459B-85D5-ADBC926767D6}" srcOrd="12" destOrd="0" presId="urn:microsoft.com/office/officeart/2005/8/layout/cycle8"/>
    <dgm:cxn modelId="{AE8A5488-047D-4AAB-B2EA-9C5F5070CBAA}" type="presParOf" srcId="{068137A8-A1F7-4D93-A452-7A5AE41B302B}" destId="{3BB3CD5C-6FBB-4AA0-B135-0F602399C561}" srcOrd="13" destOrd="0" presId="urn:microsoft.com/office/officeart/2005/8/layout/cycle8"/>
    <dgm:cxn modelId="{5C8055C8-83CC-4D81-81EF-8B0ACC0D8D6F}" type="presParOf" srcId="{068137A8-A1F7-4D93-A452-7A5AE41B302B}" destId="{296B85E6-9E3D-4393-B0E8-87B2A5F70F68}"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D92F6E-D55C-40F0-BF2F-B01538890A46}">
      <dsp:nvSpPr>
        <dsp:cNvPr id="0" name=""/>
        <dsp:cNvSpPr/>
      </dsp:nvSpPr>
      <dsp:spPr>
        <a:xfrm>
          <a:off x="541938" y="204684"/>
          <a:ext cx="2645156" cy="2645156"/>
        </a:xfrm>
        <a:prstGeom prst="pie">
          <a:avLst>
            <a:gd name="adj1" fmla="val 16200000"/>
            <a:gd name="adj2" fmla="val 1800000"/>
          </a:avLst>
        </a:prstGeom>
        <a:solidFill>
          <a:srgbClr val="B13476"/>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b="1" kern="1200" dirty="0">
              <a:effectLst>
                <a:outerShdw blurRad="38100" dist="38100" dir="2700000" algn="tl">
                  <a:srgbClr val="000000">
                    <a:alpha val="43137"/>
                  </a:srgbClr>
                </a:outerShdw>
              </a:effectLst>
              <a:latin typeface="Abadi" panose="020B0604020104020204" pitchFamily="34" charset="0"/>
            </a:rPr>
            <a:t>Community </a:t>
          </a:r>
        </a:p>
        <a:p>
          <a:pPr marL="0" lvl="0" indent="0" algn="ctr" defTabSz="666750">
            <a:lnSpc>
              <a:spcPct val="90000"/>
            </a:lnSpc>
            <a:spcBef>
              <a:spcPct val="0"/>
            </a:spcBef>
            <a:spcAft>
              <a:spcPct val="35000"/>
            </a:spcAft>
            <a:buNone/>
          </a:pPr>
          <a:r>
            <a:rPr lang="en-GB" sz="1500" b="1" kern="1200" dirty="0">
              <a:effectLst>
                <a:outerShdw blurRad="38100" dist="38100" dir="2700000" algn="tl">
                  <a:srgbClr val="000000">
                    <a:alpha val="43137"/>
                  </a:srgbClr>
                </a:outerShdw>
              </a:effectLst>
              <a:latin typeface="Abadi" panose="020B0604020104020204" pitchFamily="34" charset="0"/>
            </a:rPr>
            <a:t>(RIGHT PLACE)</a:t>
          </a:r>
        </a:p>
      </dsp:txBody>
      <dsp:txXfrm>
        <a:off x="1935998" y="765206"/>
        <a:ext cx="944698" cy="787248"/>
      </dsp:txXfrm>
    </dsp:sp>
    <dsp:sp modelId="{BB9E0A42-80FF-40E5-9A7A-8E65FCB166A9}">
      <dsp:nvSpPr>
        <dsp:cNvPr id="0" name=""/>
        <dsp:cNvSpPr/>
      </dsp:nvSpPr>
      <dsp:spPr>
        <a:xfrm>
          <a:off x="487460" y="299154"/>
          <a:ext cx="2645156" cy="2645156"/>
        </a:xfrm>
        <a:prstGeom prst="pie">
          <a:avLst>
            <a:gd name="adj1" fmla="val 1800000"/>
            <a:gd name="adj2" fmla="val 9000000"/>
          </a:avLst>
        </a:prstGeom>
        <a:solidFill>
          <a:srgbClr val="5BAD4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b="1" kern="1200" dirty="0">
              <a:effectLst>
                <a:outerShdw blurRad="38100" dist="38100" dir="2700000" algn="tl">
                  <a:srgbClr val="000000">
                    <a:alpha val="43137"/>
                  </a:srgbClr>
                </a:outerShdw>
              </a:effectLst>
              <a:latin typeface="Abadi" panose="020B0604020104020204" pitchFamily="34" charset="0"/>
            </a:rPr>
            <a:t>FIRST</a:t>
          </a:r>
        </a:p>
        <a:p>
          <a:pPr marL="0" lvl="0" indent="0" algn="ctr" defTabSz="666750">
            <a:lnSpc>
              <a:spcPct val="90000"/>
            </a:lnSpc>
            <a:spcBef>
              <a:spcPct val="0"/>
            </a:spcBef>
            <a:spcAft>
              <a:spcPct val="35000"/>
            </a:spcAft>
            <a:buNone/>
          </a:pPr>
          <a:r>
            <a:rPr lang="en-GB" sz="1500" b="1" kern="1200" dirty="0">
              <a:effectLst>
                <a:outerShdw blurRad="38100" dist="38100" dir="2700000" algn="tl">
                  <a:srgbClr val="000000">
                    <a:alpha val="43137"/>
                  </a:srgbClr>
                </a:outerShdw>
              </a:effectLst>
              <a:latin typeface="Abadi" panose="020B0604020104020204" pitchFamily="34" charset="0"/>
            </a:rPr>
            <a:t>(RIGHT TIME)</a:t>
          </a:r>
        </a:p>
      </dsp:txBody>
      <dsp:txXfrm>
        <a:off x="1117259" y="2015357"/>
        <a:ext cx="1417048" cy="692779"/>
      </dsp:txXfrm>
    </dsp:sp>
    <dsp:sp modelId="{710B3B4E-2AA2-44C7-8A61-2C42BD3A9FEA}">
      <dsp:nvSpPr>
        <dsp:cNvPr id="0" name=""/>
        <dsp:cNvSpPr/>
      </dsp:nvSpPr>
      <dsp:spPr>
        <a:xfrm>
          <a:off x="432983" y="204684"/>
          <a:ext cx="2645156" cy="2645156"/>
        </a:xfrm>
        <a:prstGeom prst="pie">
          <a:avLst>
            <a:gd name="adj1" fmla="val 9000000"/>
            <a:gd name="adj2" fmla="val 16200000"/>
          </a:avLst>
        </a:prstGeom>
        <a:solidFill>
          <a:srgbClr val="0274AF"/>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b="1" kern="1200" dirty="0">
              <a:effectLst>
                <a:outerShdw blurRad="38100" dist="38100" dir="2700000" algn="tl">
                  <a:srgbClr val="000000">
                    <a:alpha val="43137"/>
                  </a:srgbClr>
                </a:outerShdw>
              </a:effectLst>
              <a:latin typeface="Abadi" panose="020B0604020104020204" pitchFamily="34" charset="0"/>
              <a:cs typeface="Arial" panose="020B0604020202020204" pitchFamily="34" charset="0"/>
            </a:rPr>
            <a:t>THINK</a:t>
          </a:r>
        </a:p>
        <a:p>
          <a:pPr marL="0" lvl="0" indent="0" algn="ctr" defTabSz="666750">
            <a:lnSpc>
              <a:spcPct val="90000"/>
            </a:lnSpc>
            <a:spcBef>
              <a:spcPct val="0"/>
            </a:spcBef>
            <a:spcAft>
              <a:spcPct val="35000"/>
            </a:spcAft>
            <a:buNone/>
          </a:pPr>
          <a:r>
            <a:rPr lang="en-GB" sz="1500" b="1" kern="1200" dirty="0">
              <a:effectLst>
                <a:outerShdw blurRad="38100" dist="38100" dir="2700000" algn="tl">
                  <a:srgbClr val="000000">
                    <a:alpha val="43137"/>
                  </a:srgbClr>
                </a:outerShdw>
              </a:effectLst>
              <a:latin typeface="Abadi" panose="020B0604020104020204" pitchFamily="34" charset="0"/>
              <a:cs typeface="Arial" panose="020B0604020202020204" pitchFamily="34" charset="0"/>
            </a:rPr>
            <a:t>(RIGHT CARE)</a:t>
          </a:r>
        </a:p>
      </dsp:txBody>
      <dsp:txXfrm>
        <a:off x="739380" y="765206"/>
        <a:ext cx="944698" cy="787248"/>
      </dsp:txXfrm>
    </dsp:sp>
    <dsp:sp modelId="{70094FD0-BE21-459B-85D5-ADBC926767D6}">
      <dsp:nvSpPr>
        <dsp:cNvPr id="0" name=""/>
        <dsp:cNvSpPr/>
      </dsp:nvSpPr>
      <dsp:spPr>
        <a:xfrm>
          <a:off x="378408" y="40936"/>
          <a:ext cx="2972652" cy="2972652"/>
        </a:xfrm>
        <a:prstGeom prst="circularArrow">
          <a:avLst>
            <a:gd name="adj1" fmla="val 5085"/>
            <a:gd name="adj2" fmla="val 327528"/>
            <a:gd name="adj3" fmla="val 1472472"/>
            <a:gd name="adj4" fmla="val 16199432"/>
            <a:gd name="adj5" fmla="val 5932"/>
          </a:avLst>
        </a:prstGeom>
        <a:solidFill>
          <a:srgbClr val="DF95BC"/>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3BB3CD5C-6FBB-4AA0-B135-0F602399C561}">
      <dsp:nvSpPr>
        <dsp:cNvPr id="0" name=""/>
        <dsp:cNvSpPr/>
      </dsp:nvSpPr>
      <dsp:spPr>
        <a:xfrm>
          <a:off x="323712" y="135239"/>
          <a:ext cx="2972652" cy="2972652"/>
        </a:xfrm>
        <a:prstGeom prst="circularArrow">
          <a:avLst>
            <a:gd name="adj1" fmla="val 5085"/>
            <a:gd name="adj2" fmla="val 327528"/>
            <a:gd name="adj3" fmla="val 8671970"/>
            <a:gd name="adj4" fmla="val 1800502"/>
            <a:gd name="adj5" fmla="val 5932"/>
          </a:avLst>
        </a:prstGeom>
        <a:solidFill>
          <a:srgbClr val="B9E1AD"/>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296B85E6-9E3D-4393-B0E8-87B2A5F70F68}">
      <dsp:nvSpPr>
        <dsp:cNvPr id="0" name=""/>
        <dsp:cNvSpPr/>
      </dsp:nvSpPr>
      <dsp:spPr>
        <a:xfrm>
          <a:off x="269016" y="40936"/>
          <a:ext cx="2972652" cy="2972652"/>
        </a:xfrm>
        <a:prstGeom prst="circularArrow">
          <a:avLst>
            <a:gd name="adj1" fmla="val 5085"/>
            <a:gd name="adj2" fmla="val 327528"/>
            <a:gd name="adj3" fmla="val 15873039"/>
            <a:gd name="adj4" fmla="val 9000000"/>
            <a:gd name="adj5" fmla="val 5932"/>
          </a:avLst>
        </a:prstGeom>
        <a:solidFill>
          <a:srgbClr val="77D0FD"/>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6/12/2024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38D15B-C69A-C945-99D0-425943BFE0DD}"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81AA62A-9405-8C4B-91C9-9669FEEBBF1C}"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56CFAE0-DFCF-664C-9113-8E274CE0AFD6}"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9DC2CE-6F26-054F-B7D3-1A35B360EAB1}" type="datetime1">
              <a:rPr lang="en-GB" smtClean="0"/>
              <a:t>12/06/2024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8FB82F0-3905-A940-8E74-D4361D13ECB1}" type="datetime1">
              <a:rPr lang="en-GB" smtClean="0"/>
              <a:t>12/06/2024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12/06/2024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12/06/2024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A2AD87-DD57-764F-9F68-85A207130292}"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2BCA60-DA8F-F348-8431-4D2A57F19BB4}" type="datetime1">
              <a:rPr lang="en-GB" smtClean="0"/>
              <a:t>12/06/2024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12/06/2024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6A4C5C1C-0FD9-D2DD-1160-649D900937C6}"/>
              </a:ext>
            </a:extLst>
          </p:cNvPr>
          <p:cNvSpPr txBox="1"/>
          <p:nvPr/>
        </p:nvSpPr>
        <p:spPr>
          <a:xfrm>
            <a:off x="0" y="13030750"/>
            <a:ext cx="4821351"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Care </a:t>
            </a:r>
            <a:r>
              <a:rPr lang="en-US" sz="2400" b="1" dirty="0">
                <a:solidFill>
                  <a:schemeClr val="bg1"/>
                </a:solidFill>
                <a:latin typeface="Arial" panose="020B0604020202020204" pitchFamily="34" charset="0"/>
                <a:cs typeface="Arial" panose="020B0604020202020204" pitchFamily="34" charset="0"/>
              </a:rPr>
              <a:t>Coordination</a:t>
            </a:r>
            <a:r>
              <a:rPr lang="en-US" sz="2800" b="1" dirty="0">
                <a:solidFill>
                  <a:schemeClr val="bg1"/>
                </a:solidFill>
                <a:latin typeface="Arial" panose="020B0604020202020204" pitchFamily="34" charset="0"/>
                <a:cs typeface="Arial" panose="020B0604020202020204" pitchFamily="34" charset="0"/>
              </a:rPr>
              <a:t> </a:t>
            </a:r>
          </a:p>
        </p:txBody>
      </p:sp>
      <p:graphicFrame>
        <p:nvGraphicFramePr>
          <p:cNvPr id="4" name="Diagram 3">
            <a:extLst>
              <a:ext uri="{FF2B5EF4-FFF2-40B4-BE49-F238E27FC236}">
                <a16:creationId xmlns:a16="http://schemas.microsoft.com/office/drawing/2014/main" id="{35360633-8362-CB3B-9100-5C01F2358AE9}"/>
              </a:ext>
            </a:extLst>
          </p:cNvPr>
          <p:cNvGraphicFramePr/>
          <p:nvPr>
            <p:extLst>
              <p:ext uri="{D42A27DB-BD31-4B8C-83A1-F6EECF244321}">
                <p14:modId xmlns:p14="http://schemas.microsoft.com/office/powerpoint/2010/main" val="930724329"/>
              </p:ext>
            </p:extLst>
          </p:nvPr>
        </p:nvGraphicFramePr>
        <p:xfrm>
          <a:off x="7357263" y="2315106"/>
          <a:ext cx="3620078" cy="31489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A close-up of a poster&#10;&#10;Description automatically generated">
            <a:extLst>
              <a:ext uri="{FF2B5EF4-FFF2-40B4-BE49-F238E27FC236}">
                <a16:creationId xmlns:a16="http://schemas.microsoft.com/office/drawing/2014/main" id="{D3A2B279-FE28-29E3-9B9C-5923476F045A}"/>
              </a:ext>
            </a:extLst>
          </p:cNvPr>
          <p:cNvPicPr>
            <a:picLocks noChangeAspect="1"/>
          </p:cNvPicPr>
          <p:nvPr/>
        </p:nvPicPr>
        <p:blipFill rotWithShape="1">
          <a:blip r:embed="rId7"/>
          <a:srcRect/>
          <a:stretch/>
        </p:blipFill>
        <p:spPr>
          <a:xfrm>
            <a:off x="6629257" y="7102553"/>
            <a:ext cx="3938705" cy="2851068"/>
          </a:xfrm>
          <a:prstGeom prst="rect">
            <a:avLst/>
          </a:prstGeom>
        </p:spPr>
      </p:pic>
      <p:pic>
        <p:nvPicPr>
          <p:cNvPr id="1026" name="Picture 2" descr="Logo&#10;&#10;Description automatically generated with medium confidence">
            <a:extLst>
              <a:ext uri="{FF2B5EF4-FFF2-40B4-BE49-F238E27FC236}">
                <a16:creationId xmlns:a16="http://schemas.microsoft.com/office/drawing/2014/main" id="{A1E2468F-71E7-77AA-AADC-B3A9719CB1E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37536" y="13636840"/>
            <a:ext cx="1198164" cy="9515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Chart 5">
            <a:extLst>
              <a:ext uri="{FF2B5EF4-FFF2-40B4-BE49-F238E27FC236}">
                <a16:creationId xmlns:a16="http://schemas.microsoft.com/office/drawing/2014/main" id="{06315526-023B-0A01-32F4-BF6858F281C3}"/>
              </a:ext>
            </a:extLst>
          </p:cNvPr>
          <p:cNvGraphicFramePr>
            <a:graphicFrameLocks/>
          </p:cNvGraphicFramePr>
          <p:nvPr>
            <p:extLst>
              <p:ext uri="{D42A27DB-BD31-4B8C-83A1-F6EECF244321}">
                <p14:modId xmlns:p14="http://schemas.microsoft.com/office/powerpoint/2010/main" val="1934648935"/>
              </p:ext>
            </p:extLst>
          </p:nvPr>
        </p:nvGraphicFramePr>
        <p:xfrm>
          <a:off x="6616228" y="9844999"/>
          <a:ext cx="4224052" cy="3525426"/>
        </p:xfrm>
        <a:graphic>
          <a:graphicData uri="http://schemas.openxmlformats.org/drawingml/2006/chart">
            <c:chart xmlns:c="http://schemas.openxmlformats.org/drawingml/2006/chart" xmlns:r="http://schemas.openxmlformats.org/officeDocument/2006/relationships" r:id="rId9"/>
          </a:graphicData>
        </a:graphic>
      </p:graphicFrame>
      <p:sp>
        <p:nvSpPr>
          <p:cNvPr id="11" name="Speech Bubble: Oval 10">
            <a:extLst>
              <a:ext uri="{FF2B5EF4-FFF2-40B4-BE49-F238E27FC236}">
                <a16:creationId xmlns:a16="http://schemas.microsoft.com/office/drawing/2014/main" id="{17A1B399-0091-0D0E-8935-33C0DFCCCECE}"/>
              </a:ext>
            </a:extLst>
          </p:cNvPr>
          <p:cNvSpPr/>
          <p:nvPr/>
        </p:nvSpPr>
        <p:spPr>
          <a:xfrm>
            <a:off x="89967" y="5162812"/>
            <a:ext cx="3509081" cy="2396863"/>
          </a:xfrm>
          <a:prstGeom prst="wedgeEllipseCallout">
            <a:avLst>
              <a:gd name="adj1" fmla="val 62834"/>
              <a:gd name="adj2" fmla="val -34316"/>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1400" dirty="0">
                <a:effectLst>
                  <a:outerShdw blurRad="38100" dist="38100" dir="2700000" algn="tl">
                    <a:srgbClr val="000000">
                      <a:alpha val="43137"/>
                    </a:srgbClr>
                  </a:outerShdw>
                </a:effectLst>
              </a:rPr>
              <a:t>“The Non-Clinical Care Navigator triaging the referral reassured me that my mom was in good hands, and I had a clear idea of what would happen next.”</a:t>
            </a:r>
          </a:p>
          <a:p>
            <a:pPr algn="ctr"/>
            <a:endParaRPr lang="en-GB" sz="1400" dirty="0">
              <a:effectLst>
                <a:outerShdw blurRad="38100" dist="38100" dir="2700000" algn="tl">
                  <a:srgbClr val="000000">
                    <a:alpha val="43137"/>
                  </a:srgbClr>
                </a:outerShdw>
              </a:effectLst>
            </a:endParaRPr>
          </a:p>
          <a:p>
            <a:pPr algn="ctr"/>
            <a:r>
              <a:rPr lang="en-GB" sz="1400" dirty="0">
                <a:effectLst>
                  <a:outerShdw blurRad="38100" dist="38100" dir="2700000" algn="tl">
                    <a:srgbClr val="000000">
                      <a:alpha val="43137"/>
                    </a:srgbClr>
                  </a:outerShdw>
                </a:effectLst>
              </a:rPr>
              <a:t>Feedback from a patient’s daughter – March 2024</a:t>
            </a:r>
          </a:p>
          <a:p>
            <a:pPr algn="ctr"/>
            <a:endParaRPr lang="en-GB" dirty="0"/>
          </a:p>
        </p:txBody>
      </p:sp>
      <p:sp>
        <p:nvSpPr>
          <p:cNvPr id="12" name="TextBox 11">
            <a:extLst>
              <a:ext uri="{FF2B5EF4-FFF2-40B4-BE49-F238E27FC236}">
                <a16:creationId xmlns:a16="http://schemas.microsoft.com/office/drawing/2014/main" id="{CA1C599F-ADD9-CFB7-C641-A154A41FCCA2}"/>
              </a:ext>
            </a:extLst>
          </p:cNvPr>
          <p:cNvSpPr txBox="1"/>
          <p:nvPr/>
        </p:nvSpPr>
        <p:spPr>
          <a:xfrm>
            <a:off x="9523" y="2273777"/>
            <a:ext cx="7762877" cy="3231654"/>
          </a:xfrm>
          <a:prstGeom prst="rect">
            <a:avLst/>
          </a:prstGeom>
          <a:noFill/>
        </p:spPr>
        <p:txBody>
          <a:bodyPr wrap="square" rtlCol="0">
            <a:spAutoFit/>
            <a:scene3d>
              <a:camera prst="orthographicFront"/>
              <a:lightRig rig="threePt" dir="t"/>
            </a:scene3d>
            <a:sp3d extrusionH="57150">
              <a:bevelT w="38100" h="38100" prst="relaxedInset"/>
            </a:sp3d>
          </a:bodyPr>
          <a:lstStyle/>
          <a:p>
            <a:r>
              <a:rPr lang="en-GB" b="1" dirty="0">
                <a:solidFill>
                  <a:srgbClr val="C43A82"/>
                </a:solidFill>
                <a:effectLst>
                  <a:innerShdw blurRad="63500" dist="50800" dir="13500000">
                    <a:prstClr val="black">
                      <a:alpha val="50000"/>
                    </a:prstClr>
                  </a:innerShdw>
                </a:effectLst>
              </a:rPr>
              <a:t>Background</a:t>
            </a:r>
          </a:p>
          <a:p>
            <a:r>
              <a:rPr lang="en-GB" sz="1400" dirty="0">
                <a:effectLst>
                  <a:innerShdw blurRad="63500" dist="50800" dir="13500000">
                    <a:prstClr val="black">
                      <a:alpha val="50000"/>
                    </a:prstClr>
                  </a:innerShdw>
                </a:effectLst>
              </a:rPr>
              <a:t>Care Coordination is the Single Point of Access Hub for Adult Community Services, made up of clinical and non-clinical professionals who receive calls, triage, and process referrals from a wide range of individuals to an appropriate community service. With aim of relieving the pressure off the Acute Setting and the Emergency Services, as a result of the growing ageing population.</a:t>
            </a:r>
          </a:p>
          <a:p>
            <a:endParaRPr lang="en-GB" sz="1400" dirty="0">
              <a:effectLst>
                <a:innerShdw blurRad="63500" dist="50800" dir="13500000">
                  <a:prstClr val="black">
                    <a:alpha val="50000"/>
                  </a:prstClr>
                </a:innerShdw>
              </a:effectLst>
            </a:endParaRPr>
          </a:p>
          <a:p>
            <a:r>
              <a:rPr lang="en-GB" sz="1400" dirty="0">
                <a:effectLst>
                  <a:innerShdw blurRad="63500" dist="50800" dir="13500000">
                    <a:prstClr val="black">
                      <a:alpha val="50000"/>
                    </a:prstClr>
                  </a:innerShdw>
                </a:effectLst>
              </a:rPr>
              <a:t>It was recognised that an additional role was required to support the clinical triage within Care Coordination, allowing more of our Registered Nurses to be available to triage more urgent referrals such as referrals to the Rapid Intervention Team (RIT), Same Day Emergency Care (SDEC) and the Urgent Treatment Centre (UTC) to avoid unnecessary ED Attendances and Hospital Admissions. </a:t>
            </a:r>
          </a:p>
          <a:p>
            <a:endParaRPr lang="en-GB" sz="1400" dirty="0">
              <a:effectLst>
                <a:innerShdw blurRad="63500" dist="50800" dir="13500000">
                  <a:prstClr val="black">
                    <a:alpha val="50000"/>
                  </a:prstClr>
                </a:innerShdw>
              </a:effectLst>
            </a:endParaRPr>
          </a:p>
          <a:p>
            <a:r>
              <a:rPr lang="en-GB" sz="1400" dirty="0">
                <a:effectLst>
                  <a:innerShdw blurRad="63500" dist="50800" dir="13500000">
                    <a:prstClr val="black">
                      <a:alpha val="50000"/>
                    </a:prstClr>
                  </a:innerShdw>
                </a:effectLst>
              </a:rPr>
              <a:t>After much discussion and research, the concept of the Non-Clinical Care Navigator (NCN) role was developed following the Health Education England Care Navigation Competency Framework. </a:t>
            </a:r>
          </a:p>
          <a:p>
            <a:endParaRPr lang="en-GB" b="1" dirty="0">
              <a:solidFill>
                <a:srgbClr val="C43A82"/>
              </a:solidFill>
              <a:effectLst>
                <a:innerShdw blurRad="63500" dist="50800" dir="13500000">
                  <a:prstClr val="black">
                    <a:alpha val="50000"/>
                  </a:prstClr>
                </a:innerShdw>
              </a:effectLst>
            </a:endParaRPr>
          </a:p>
        </p:txBody>
      </p:sp>
      <p:sp>
        <p:nvSpPr>
          <p:cNvPr id="13" name="TextBox 12">
            <a:extLst>
              <a:ext uri="{FF2B5EF4-FFF2-40B4-BE49-F238E27FC236}">
                <a16:creationId xmlns:a16="http://schemas.microsoft.com/office/drawing/2014/main" id="{4D50CB48-C6B5-4AE4-C220-C9900EE425EE}"/>
              </a:ext>
            </a:extLst>
          </p:cNvPr>
          <p:cNvSpPr txBox="1"/>
          <p:nvPr/>
        </p:nvSpPr>
        <p:spPr>
          <a:xfrm>
            <a:off x="82709" y="7402116"/>
            <a:ext cx="6295085" cy="1661993"/>
          </a:xfrm>
          <a:prstGeom prst="rect">
            <a:avLst/>
          </a:prstGeom>
          <a:noFill/>
        </p:spPr>
        <p:txBody>
          <a:bodyPr wrap="square" rtlCol="0">
            <a:spAutoFit/>
            <a:scene3d>
              <a:camera prst="orthographicFront"/>
              <a:lightRig rig="threePt" dir="t"/>
            </a:scene3d>
            <a:sp3d extrusionH="57150">
              <a:bevelT w="38100" h="38100" prst="relaxedInset"/>
            </a:sp3d>
          </a:bodyPr>
          <a:lstStyle/>
          <a:p>
            <a:r>
              <a:rPr lang="en-GB" b="1" dirty="0">
                <a:solidFill>
                  <a:srgbClr val="C43A82"/>
                </a:solidFill>
                <a:effectLst>
                  <a:innerShdw blurRad="63500" dist="50800" dir="13500000">
                    <a:prstClr val="black">
                      <a:alpha val="50000"/>
                    </a:prstClr>
                  </a:innerShdw>
                </a:effectLst>
              </a:rPr>
              <a:t>Aim</a:t>
            </a:r>
            <a:endParaRPr lang="en-GB" sz="1400" dirty="0"/>
          </a:p>
          <a:p>
            <a:pPr marL="285750" indent="-285750">
              <a:buClr>
                <a:srgbClr val="C43A82"/>
              </a:buClr>
              <a:buFont typeface="Wingdings" panose="05000000000000000000" pitchFamily="2" charset="2"/>
              <a:buChar char="Ø"/>
            </a:pPr>
            <a:r>
              <a:rPr lang="en-GB" sz="1400" dirty="0"/>
              <a:t>To support patient flow from the acute to community setting. </a:t>
            </a:r>
          </a:p>
          <a:p>
            <a:pPr marL="285750" indent="-285750">
              <a:buClr>
                <a:srgbClr val="C43A82"/>
              </a:buClr>
              <a:buFont typeface="Wingdings" panose="05000000000000000000" pitchFamily="2" charset="2"/>
              <a:buChar char="Ø"/>
            </a:pPr>
            <a:r>
              <a:rPr lang="en-GB" sz="1400" dirty="0"/>
              <a:t>To support Care Coordination clinicians in the triage of routine referrals, allowing more clinicians to be available to support the triage of urgent referrals for patients requiring a 2-hour Urgent Community Response. </a:t>
            </a:r>
          </a:p>
          <a:p>
            <a:pPr marL="285750" indent="-285750">
              <a:buClr>
                <a:srgbClr val="C43A82"/>
              </a:buClr>
              <a:buFont typeface="Wingdings" panose="05000000000000000000" pitchFamily="2" charset="2"/>
              <a:buChar char="Ø"/>
            </a:pPr>
            <a:r>
              <a:rPr lang="en-GB" sz="1400" dirty="0"/>
              <a:t>To reduce the strain on patients trying to navigate the complex health and social care systems</a:t>
            </a:r>
          </a:p>
        </p:txBody>
      </p:sp>
      <p:sp>
        <p:nvSpPr>
          <p:cNvPr id="14" name="TextBox 13">
            <a:extLst>
              <a:ext uri="{FF2B5EF4-FFF2-40B4-BE49-F238E27FC236}">
                <a16:creationId xmlns:a16="http://schemas.microsoft.com/office/drawing/2014/main" id="{9405FCAA-FE6B-0531-CF3E-D71579499742}"/>
              </a:ext>
            </a:extLst>
          </p:cNvPr>
          <p:cNvSpPr txBox="1"/>
          <p:nvPr/>
        </p:nvSpPr>
        <p:spPr>
          <a:xfrm>
            <a:off x="4082858" y="5259128"/>
            <a:ext cx="6410673" cy="1877437"/>
          </a:xfrm>
          <a:prstGeom prst="rect">
            <a:avLst/>
          </a:prstGeom>
          <a:noFill/>
        </p:spPr>
        <p:txBody>
          <a:bodyPr wrap="square" rtlCol="0">
            <a:spAutoFit/>
            <a:scene3d>
              <a:camera prst="orthographicFront"/>
              <a:lightRig rig="threePt" dir="t"/>
            </a:scene3d>
            <a:sp3d extrusionH="57150">
              <a:bevelT w="38100" h="38100" prst="relaxedInset"/>
            </a:sp3d>
          </a:bodyPr>
          <a:lstStyle/>
          <a:p>
            <a:r>
              <a:rPr lang="en-GB" b="1" dirty="0">
                <a:solidFill>
                  <a:srgbClr val="C43A82"/>
                </a:solidFill>
                <a:effectLst>
                  <a:innerShdw blurRad="63500" dist="50800" dir="13500000">
                    <a:prstClr val="black">
                      <a:alpha val="50000"/>
                    </a:prstClr>
                  </a:innerShdw>
                </a:effectLst>
              </a:rPr>
              <a:t>What is a Non-Clinical Care Navigator?</a:t>
            </a:r>
          </a:p>
          <a:p>
            <a:r>
              <a:rPr lang="en-GB" sz="1400" dirty="0"/>
              <a:t>Non-Clinical Care Navigators (NCNs) help to co-ordinate person-centred care, allowing patients to access care in the right help, at the right time, in the right place. </a:t>
            </a:r>
          </a:p>
          <a:p>
            <a:endParaRPr lang="en-GB" sz="1400" dirty="0"/>
          </a:p>
          <a:p>
            <a:r>
              <a:rPr lang="en-GB" sz="1400" dirty="0"/>
              <a:t>The NCNs in Care Coordination have been trained to </a:t>
            </a:r>
            <a:r>
              <a:rPr lang="en-GB" sz="1400" b="1" dirty="0"/>
              <a:t>“think community first”, </a:t>
            </a:r>
            <a:r>
              <a:rPr lang="en-GB" sz="1400" dirty="0"/>
              <a:t>utilising their knowledge of adult community nursing services, therapy services and the voluntary and social care sector the team are required to triage and signpost referrals to services who are be best placed to meet the needs of patients. </a:t>
            </a:r>
          </a:p>
        </p:txBody>
      </p:sp>
      <p:sp>
        <p:nvSpPr>
          <p:cNvPr id="15" name="TextBox 14">
            <a:extLst>
              <a:ext uri="{FF2B5EF4-FFF2-40B4-BE49-F238E27FC236}">
                <a16:creationId xmlns:a16="http://schemas.microsoft.com/office/drawing/2014/main" id="{FD4B92C8-B8EA-741C-7E31-45000960B08A}"/>
              </a:ext>
            </a:extLst>
          </p:cNvPr>
          <p:cNvSpPr txBox="1"/>
          <p:nvPr/>
        </p:nvSpPr>
        <p:spPr>
          <a:xfrm>
            <a:off x="113431" y="9025961"/>
            <a:ext cx="6410673" cy="2523768"/>
          </a:xfrm>
          <a:prstGeom prst="rect">
            <a:avLst/>
          </a:prstGeom>
          <a:noFill/>
        </p:spPr>
        <p:txBody>
          <a:bodyPr wrap="square" rtlCol="0">
            <a:spAutoFit/>
            <a:scene3d>
              <a:camera prst="orthographicFront"/>
              <a:lightRig rig="threePt" dir="t"/>
            </a:scene3d>
            <a:sp3d extrusionH="57150">
              <a:bevelT w="38100" h="38100" prst="relaxedInset"/>
            </a:sp3d>
          </a:bodyPr>
          <a:lstStyle/>
          <a:p>
            <a:r>
              <a:rPr lang="en-GB" b="1" dirty="0">
                <a:solidFill>
                  <a:srgbClr val="C43A82"/>
                </a:solidFill>
                <a:effectLst>
                  <a:innerShdw blurRad="63500" dist="50800" dir="13500000">
                    <a:prstClr val="black">
                      <a:alpha val="50000"/>
                    </a:prstClr>
                  </a:innerShdw>
                </a:effectLst>
              </a:rPr>
              <a:t>Method</a:t>
            </a:r>
            <a:endParaRPr lang="en-GB" sz="1400" dirty="0"/>
          </a:p>
          <a:p>
            <a:pPr marL="285750" indent="-285750">
              <a:buClr>
                <a:srgbClr val="C43A82"/>
              </a:buClr>
              <a:buFont typeface="Wingdings" panose="05000000000000000000" pitchFamily="2" charset="2"/>
              <a:buChar char="Ø"/>
            </a:pPr>
            <a:r>
              <a:rPr lang="en-GB" sz="1400" dirty="0"/>
              <a:t>Recruited 8 NCNs in November 2023, who were given a 4-week induction which included a competency specific bootcamp in the first week of the NCNs induction.</a:t>
            </a:r>
          </a:p>
          <a:p>
            <a:pPr marL="285750" indent="-285750">
              <a:buClr>
                <a:srgbClr val="C43A82"/>
              </a:buClr>
              <a:buFont typeface="Wingdings" panose="05000000000000000000" pitchFamily="2" charset="2"/>
              <a:buChar char="Ø"/>
            </a:pPr>
            <a:r>
              <a:rPr lang="en-GB" sz="1400" dirty="0"/>
              <a:t>In January 2024, a bootcamp and triage crib sheets were devised specifically for the NCNs, with the support of a Community Practice Education Facilitator. </a:t>
            </a:r>
          </a:p>
          <a:p>
            <a:pPr marL="285750" indent="-285750">
              <a:buClr>
                <a:srgbClr val="C43A82"/>
              </a:buClr>
              <a:buFont typeface="Wingdings" panose="05000000000000000000" pitchFamily="2" charset="2"/>
              <a:buChar char="Ø"/>
            </a:pPr>
            <a:r>
              <a:rPr lang="en-GB" sz="1400" dirty="0"/>
              <a:t>The first cohort of NCNs started on 29th January 2024 and the second cohort started on 11th March 2024</a:t>
            </a:r>
          </a:p>
          <a:p>
            <a:pPr marL="285750" indent="-285750">
              <a:buClr>
                <a:srgbClr val="C43A82"/>
              </a:buClr>
              <a:buFont typeface="Wingdings" panose="05000000000000000000" pitchFamily="2" charset="2"/>
              <a:buChar char="Ø"/>
            </a:pPr>
            <a:r>
              <a:rPr lang="en-GB" sz="1400" dirty="0"/>
              <a:t>The NCNs were trained to triage referrals from registered healthcare professionals, particularly onward referrals to the District Nurses, including simple wound referrals, ABPI/doppler referrals, medication referrals, catheter referrals and Therapy referrals. </a:t>
            </a:r>
          </a:p>
        </p:txBody>
      </p:sp>
      <p:sp>
        <p:nvSpPr>
          <p:cNvPr id="18" name="TextBox 17">
            <a:extLst>
              <a:ext uri="{FF2B5EF4-FFF2-40B4-BE49-F238E27FC236}">
                <a16:creationId xmlns:a16="http://schemas.microsoft.com/office/drawing/2014/main" id="{A4D8F29E-BF2E-143A-0456-3CFF62CBE494}"/>
              </a:ext>
            </a:extLst>
          </p:cNvPr>
          <p:cNvSpPr txBox="1"/>
          <p:nvPr/>
        </p:nvSpPr>
        <p:spPr>
          <a:xfrm>
            <a:off x="70009" y="11466646"/>
            <a:ext cx="6699091" cy="1661993"/>
          </a:xfrm>
          <a:prstGeom prst="rect">
            <a:avLst/>
          </a:prstGeom>
          <a:noFill/>
        </p:spPr>
        <p:txBody>
          <a:bodyPr wrap="square" rtlCol="0">
            <a:spAutoFit/>
            <a:scene3d>
              <a:camera prst="orthographicFront"/>
              <a:lightRig rig="threePt" dir="t"/>
            </a:scene3d>
            <a:sp3d extrusionH="57150">
              <a:bevelT w="38100" h="38100" prst="relaxedInset"/>
            </a:sp3d>
          </a:bodyPr>
          <a:lstStyle/>
          <a:p>
            <a:r>
              <a:rPr lang="en-GB" b="1" dirty="0">
                <a:solidFill>
                  <a:srgbClr val="C43A82"/>
                </a:solidFill>
                <a:effectLst>
                  <a:innerShdw blurRad="63500" dist="50800" dir="13500000">
                    <a:prstClr val="black">
                      <a:alpha val="50000"/>
                    </a:prstClr>
                  </a:innerShdw>
                </a:effectLst>
              </a:rPr>
              <a:t>Results </a:t>
            </a:r>
            <a:endParaRPr lang="en-GB" sz="1400" dirty="0"/>
          </a:p>
          <a:p>
            <a:pPr marL="285750" indent="-285750">
              <a:buClr>
                <a:srgbClr val="C43A82"/>
              </a:buClr>
              <a:buFont typeface="Wingdings" panose="05000000000000000000" pitchFamily="2" charset="2"/>
              <a:buChar char="Ø"/>
            </a:pPr>
            <a:r>
              <a:rPr lang="en-GB" sz="1400" dirty="0"/>
              <a:t>NCNS have improved efficiency within Care Coordination, since the NCNS have been in post, triage delays have decreased allowing Adult Community Services to meet the 2-hour Urgent Community Response (UCR) KPI in April and May 2024.</a:t>
            </a:r>
          </a:p>
          <a:p>
            <a:pPr marL="285750" indent="-285750">
              <a:buClr>
                <a:srgbClr val="C43A82"/>
              </a:buClr>
              <a:buFont typeface="Wingdings" panose="05000000000000000000" pitchFamily="2" charset="2"/>
              <a:buChar char="Ø"/>
            </a:pPr>
            <a:r>
              <a:rPr lang="en-GB" sz="1400" dirty="0"/>
              <a:t>NCNs have triaged over 1547 referrals since they started triaging and signposting at the start of February 2024</a:t>
            </a:r>
          </a:p>
          <a:p>
            <a:pPr marL="285750" indent="-285750">
              <a:buClr>
                <a:srgbClr val="C43A82"/>
              </a:buClr>
              <a:buFont typeface="Wingdings" panose="05000000000000000000" pitchFamily="2" charset="2"/>
              <a:buChar char="Ø"/>
            </a:pPr>
            <a:r>
              <a:rPr lang="en-GB" sz="1400" dirty="0"/>
              <a:t>The NCNs have received outstanding feedback from patients, relatives and colleagues. </a:t>
            </a:r>
          </a:p>
        </p:txBody>
      </p:sp>
      <p:sp>
        <p:nvSpPr>
          <p:cNvPr id="19" name="TextBox 18">
            <a:extLst>
              <a:ext uri="{FF2B5EF4-FFF2-40B4-BE49-F238E27FC236}">
                <a16:creationId xmlns:a16="http://schemas.microsoft.com/office/drawing/2014/main" id="{4ED1C584-C0A0-F89C-B3F5-6EF064487613}"/>
              </a:ext>
            </a:extLst>
          </p:cNvPr>
          <p:cNvSpPr txBox="1"/>
          <p:nvPr/>
        </p:nvSpPr>
        <p:spPr>
          <a:xfrm>
            <a:off x="9523" y="666000"/>
            <a:ext cx="7514095" cy="46166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cs typeface="Arial" panose="020B0604020202020204" pitchFamily="34" charset="0"/>
              </a:rPr>
              <a:t>Introduction of the Non-Clinical Care Navigators </a:t>
            </a:r>
          </a:p>
        </p:txBody>
      </p:sp>
      <p:sp>
        <p:nvSpPr>
          <p:cNvPr id="20" name="TextBox 19">
            <a:extLst>
              <a:ext uri="{FF2B5EF4-FFF2-40B4-BE49-F238E27FC236}">
                <a16:creationId xmlns:a16="http://schemas.microsoft.com/office/drawing/2014/main" id="{DD276C19-4915-B416-D5D0-525638BD54B8}"/>
              </a:ext>
            </a:extLst>
          </p:cNvPr>
          <p:cNvSpPr txBox="1"/>
          <p:nvPr/>
        </p:nvSpPr>
        <p:spPr>
          <a:xfrm>
            <a:off x="202729" y="1231532"/>
            <a:ext cx="3257550" cy="307777"/>
          </a:xfrm>
          <a:prstGeom prst="rect">
            <a:avLst/>
          </a:prstGeom>
          <a:noFill/>
        </p:spPr>
        <p:txBody>
          <a:bodyPr wrap="square">
            <a:spAutoFit/>
          </a:bodyPr>
          <a:lstStyle/>
          <a:p>
            <a:r>
              <a:rPr lang="en-US" sz="1400" b="1" dirty="0">
                <a:solidFill>
                  <a:schemeClr val="bg1"/>
                </a:solidFill>
                <a:latin typeface="Arial" panose="020B0604020202020204" pitchFamily="34" charset="0"/>
                <a:cs typeface="Arial" panose="020B0604020202020204" pitchFamily="34" charset="0"/>
              </a:rPr>
              <a:t>Ami Whiston</a:t>
            </a:r>
            <a:r>
              <a:rPr lang="en-US" sz="1400" dirty="0">
                <a:solidFill>
                  <a:schemeClr val="bg1"/>
                </a:solidFill>
                <a:latin typeface="Arial" panose="020B0604020202020204" pitchFamily="34" charset="0"/>
                <a:cs typeface="Arial" panose="020B0604020202020204" pitchFamily="34" charset="0"/>
              </a:rPr>
              <a:t> - Interim Senior Matron</a:t>
            </a:r>
          </a:p>
        </p:txBody>
      </p:sp>
      <p:sp>
        <p:nvSpPr>
          <p:cNvPr id="21" name="TextBox 20">
            <a:extLst>
              <a:ext uri="{FF2B5EF4-FFF2-40B4-BE49-F238E27FC236}">
                <a16:creationId xmlns:a16="http://schemas.microsoft.com/office/drawing/2014/main" id="{E2989BDC-03CE-56EB-ED26-1C825704C513}"/>
              </a:ext>
            </a:extLst>
          </p:cNvPr>
          <p:cNvSpPr txBox="1"/>
          <p:nvPr/>
        </p:nvSpPr>
        <p:spPr>
          <a:xfrm>
            <a:off x="202729" y="1447338"/>
            <a:ext cx="3771070" cy="307777"/>
          </a:xfrm>
          <a:prstGeom prst="rect">
            <a:avLst/>
          </a:prstGeom>
          <a:noFill/>
        </p:spPr>
        <p:txBody>
          <a:bodyPr wrap="square">
            <a:spAutoFit/>
          </a:bodyPr>
          <a:lstStyle/>
          <a:p>
            <a:r>
              <a:rPr lang="en-US" sz="1400" b="1" dirty="0">
                <a:solidFill>
                  <a:schemeClr val="bg1"/>
                </a:solidFill>
                <a:latin typeface="Arial" panose="020B0604020202020204" pitchFamily="34" charset="0"/>
                <a:cs typeface="Arial" panose="020B0604020202020204" pitchFamily="34" charset="0"/>
              </a:rPr>
              <a:t>Tyrese Salmon</a:t>
            </a:r>
            <a:r>
              <a:rPr lang="en-US" sz="1400" dirty="0">
                <a:solidFill>
                  <a:schemeClr val="bg1"/>
                </a:solidFill>
                <a:latin typeface="Arial" panose="020B0604020202020204" pitchFamily="34" charset="0"/>
                <a:cs typeface="Arial" panose="020B0604020202020204" pitchFamily="34" charset="0"/>
              </a:rPr>
              <a:t> - Service Delivery Manager</a:t>
            </a:r>
          </a:p>
        </p:txBody>
      </p:sp>
      <p:sp>
        <p:nvSpPr>
          <p:cNvPr id="22" name="TextBox 21">
            <a:extLst>
              <a:ext uri="{FF2B5EF4-FFF2-40B4-BE49-F238E27FC236}">
                <a16:creationId xmlns:a16="http://schemas.microsoft.com/office/drawing/2014/main" id="{4CA7D775-0636-2460-01B5-F3580195A143}"/>
              </a:ext>
            </a:extLst>
          </p:cNvPr>
          <p:cNvSpPr txBox="1"/>
          <p:nvPr/>
        </p:nvSpPr>
        <p:spPr>
          <a:xfrm>
            <a:off x="212254" y="1671149"/>
            <a:ext cx="4552950" cy="307777"/>
          </a:xfrm>
          <a:prstGeom prst="rect">
            <a:avLst/>
          </a:prstGeom>
          <a:noFill/>
        </p:spPr>
        <p:txBody>
          <a:bodyPr wrap="square">
            <a:spAutoFit/>
          </a:bodyPr>
          <a:lstStyle/>
          <a:p>
            <a:r>
              <a:rPr lang="en-US" sz="1400" b="1" dirty="0">
                <a:solidFill>
                  <a:schemeClr val="bg1"/>
                </a:solidFill>
                <a:latin typeface="Arial" panose="020B0604020202020204" pitchFamily="34" charset="0"/>
                <a:cs typeface="Arial" panose="020B0604020202020204" pitchFamily="34" charset="0"/>
              </a:rPr>
              <a:t>Helen Esty - </a:t>
            </a:r>
            <a:r>
              <a:rPr lang="en-US" sz="1400" dirty="0">
                <a:solidFill>
                  <a:schemeClr val="bg1"/>
                </a:solidFill>
                <a:latin typeface="Arial" panose="020B0604020202020204" pitchFamily="34" charset="0"/>
                <a:cs typeface="Arial" panose="020B0604020202020204" pitchFamily="34" charset="0"/>
              </a:rPr>
              <a:t>Community Practice Education Facilitator</a:t>
            </a:r>
          </a:p>
        </p:txBody>
      </p:sp>
      <p:sp>
        <p:nvSpPr>
          <p:cNvPr id="23" name="TextBox 22">
            <a:extLst>
              <a:ext uri="{FF2B5EF4-FFF2-40B4-BE49-F238E27FC236}">
                <a16:creationId xmlns:a16="http://schemas.microsoft.com/office/drawing/2014/main" id="{7A3313AE-B3DF-AE4C-0674-17DCE8B2A8D1}"/>
              </a:ext>
            </a:extLst>
          </p:cNvPr>
          <p:cNvSpPr txBox="1"/>
          <p:nvPr/>
        </p:nvSpPr>
        <p:spPr>
          <a:xfrm>
            <a:off x="212253" y="1889111"/>
            <a:ext cx="6276975" cy="307777"/>
          </a:xfrm>
          <a:prstGeom prst="rect">
            <a:avLst/>
          </a:prstGeom>
          <a:noFill/>
        </p:spPr>
        <p:txBody>
          <a:bodyPr wrap="square">
            <a:spAutoFit/>
          </a:bodyPr>
          <a:lstStyle/>
          <a:p>
            <a:r>
              <a:rPr lang="en-US" sz="1400" b="1" dirty="0">
                <a:solidFill>
                  <a:schemeClr val="bg1"/>
                </a:solidFill>
                <a:latin typeface="Arial" panose="020B0604020202020204" pitchFamily="34" charset="0"/>
                <a:cs typeface="Arial" panose="020B0604020202020204" pitchFamily="34" charset="0"/>
              </a:rPr>
              <a:t>Care Coordination Team </a:t>
            </a:r>
            <a:r>
              <a:rPr lang="en-US" sz="1400" dirty="0">
                <a:solidFill>
                  <a:schemeClr val="bg1"/>
                </a:solidFill>
                <a:latin typeface="Arial" panose="020B0604020202020204" pitchFamily="34" charset="0"/>
                <a:cs typeface="Arial" panose="020B0604020202020204" pitchFamily="34" charset="0"/>
              </a:rPr>
              <a:t>-</a:t>
            </a:r>
            <a:r>
              <a:rPr lang="en-US" sz="1400" b="1" dirty="0">
                <a:solidFill>
                  <a:schemeClr val="bg1"/>
                </a:solidFill>
                <a:latin typeface="Arial" panose="020B0604020202020204" pitchFamily="34" charset="0"/>
                <a:cs typeface="Arial" panose="020B0604020202020204" pitchFamily="34" charset="0"/>
              </a:rPr>
              <a:t> </a:t>
            </a:r>
            <a:r>
              <a:rPr lang="en-US" sz="1400" dirty="0">
                <a:solidFill>
                  <a:schemeClr val="bg1"/>
                </a:solidFill>
                <a:latin typeface="Arial" panose="020B0604020202020204" pitchFamily="34" charset="0"/>
                <a:cs typeface="Arial" panose="020B0604020202020204" pitchFamily="34" charset="0"/>
              </a:rPr>
              <a:t>Clinicians and Non-Clinical Care Navigators </a:t>
            </a:r>
          </a:p>
        </p:txBody>
      </p:sp>
      <p:sp>
        <p:nvSpPr>
          <p:cNvPr id="26" name="TextBox 16">
            <a:extLst>
              <a:ext uri="{FF2B5EF4-FFF2-40B4-BE49-F238E27FC236}">
                <a16:creationId xmlns:a16="http://schemas.microsoft.com/office/drawing/2014/main" id="{0221009E-D3EA-EDFE-40A4-FCD65B828EFF}"/>
              </a:ext>
            </a:extLst>
          </p:cNvPr>
          <p:cNvSpPr txBox="1"/>
          <p:nvPr/>
        </p:nvSpPr>
        <p:spPr>
          <a:xfrm>
            <a:off x="17796" y="13482473"/>
            <a:ext cx="5049504" cy="1680717"/>
          </a:xfrm>
          <a:prstGeom prst="rect">
            <a:avLst/>
          </a:prstGeom>
          <a:noFill/>
        </p:spPr>
        <p:txBody>
          <a:bodyPr wrap="square" rtlCol="0">
            <a:spAutoFit/>
          </a:bodyPr>
          <a:lstStyle/>
          <a:p>
            <a:pPr>
              <a:lnSpc>
                <a:spcPct val="75000"/>
              </a:lnSpc>
              <a:spcAft>
                <a:spcPts val="800"/>
              </a:spcAft>
            </a:pPr>
            <a:r>
              <a:rPr lang="en-GB" sz="1600" kern="1200" dirty="0">
                <a:solidFill>
                  <a:srgbClr val="FFFFFF"/>
                </a:solidFill>
                <a:effectLst/>
                <a:latin typeface="Arial" panose="020B0604020202020204" pitchFamily="34" charset="0"/>
                <a:ea typeface="Aptos" panose="020B0004020202020204" pitchFamily="34" charset="0"/>
                <a:cs typeface="Times New Roman" panose="02020603050405020304" pitchFamily="18" charset="0"/>
              </a:rPr>
              <a:t>Innovation is a part of the structure of Care Coordination and therefore, Care Coordination will continue to adapt to meet the needs of our patients.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75000"/>
              </a:lnSpc>
              <a:spcAft>
                <a:spcPts val="800"/>
              </a:spcAft>
            </a:pPr>
            <a:r>
              <a:rPr lang="en-GB" sz="1600" kern="1200" dirty="0">
                <a:solidFill>
                  <a:srgbClr val="FFFFFF"/>
                </a:solidFill>
                <a:effectLst/>
                <a:latin typeface="Arial" panose="020B0604020202020204" pitchFamily="34" charset="0"/>
                <a:ea typeface="Aptos" panose="020B0004020202020204" pitchFamily="34" charset="0"/>
                <a:cs typeface="Times New Roman" panose="02020603050405020304" pitchFamily="18" charset="0"/>
              </a:rPr>
              <a:t>In the near future, we hope to further expand the pathways triaged by our Non-Clinical Care Navigators, as they continue to help patients access the services</a:t>
            </a:r>
            <a:r>
              <a:rPr lang="en-GB" sz="1600" dirty="0">
                <a:solidFill>
                  <a:srgbClr val="FFFFFF"/>
                </a:solidFill>
                <a:latin typeface="Arial" panose="020B0604020202020204" pitchFamily="34" charset="0"/>
                <a:ea typeface="Aptos" panose="020B0004020202020204" pitchFamily="34" charset="0"/>
                <a:cs typeface="Times New Roman" panose="02020603050405020304" pitchFamily="18" charset="0"/>
              </a:rPr>
              <a:t> they need</a:t>
            </a:r>
            <a:r>
              <a:rPr lang="en-GB" sz="1600" kern="1200" dirty="0">
                <a:solidFill>
                  <a:srgbClr val="FFFFFF"/>
                </a:solidFill>
                <a:effectLst/>
                <a:latin typeface="Arial" panose="020B0604020202020204" pitchFamily="34" charset="0"/>
                <a:ea typeface="Aptos" panose="020B0004020202020204" pitchFamily="34" charset="0"/>
                <a:cs typeface="Times New Roman" panose="02020603050405020304" pitchFamily="18" charset="0"/>
              </a:rPr>
              <a:t> to receive the right care, in the right place, at the right time!</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9" name="TextBox 38">
            <a:extLst>
              <a:ext uri="{FF2B5EF4-FFF2-40B4-BE49-F238E27FC236}">
                <a16:creationId xmlns:a16="http://schemas.microsoft.com/office/drawing/2014/main" id="{99496ED0-F900-8A7A-4B38-4A76DFE984F1}"/>
              </a:ext>
            </a:extLst>
          </p:cNvPr>
          <p:cNvSpPr txBox="1"/>
          <p:nvPr/>
        </p:nvSpPr>
        <p:spPr>
          <a:xfrm>
            <a:off x="89909" y="35963"/>
            <a:ext cx="318282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dirty="0">
                <a:solidFill>
                  <a:srgbClr val="FFFFFF"/>
                </a:solidFill>
                <a:cs typeface="Calibri"/>
              </a:rPr>
              <a:t>A24-089</a:t>
            </a:r>
            <a:endParaRPr lang="en-US" sz="2400" dirty="0">
              <a:solidFill>
                <a:srgbClr val="FFFFFF"/>
              </a:solidFill>
            </a:endParaRP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BE8A69-B5AD-470C-A892-D0AE754FEE73}">
  <ds:schemaRefs>
    <ds:schemaRef ds:uri="http://schemas.microsoft.com/sharepoint/v3/contenttype/forms"/>
  </ds:schemaRefs>
</ds:datastoreItem>
</file>

<file path=customXml/itemProps2.xml><?xml version="1.0" encoding="utf-8"?>
<ds:datastoreItem xmlns:ds="http://schemas.openxmlformats.org/officeDocument/2006/customXml" ds:itemID="{DF76F932-57A6-44D8-BBC0-4CF681C8FE03}">
  <ds:schemaRefs>
    <ds:schemaRef ds:uri="http://schemas.microsoft.com/office/2006/metadata/properties"/>
    <ds:schemaRef ds:uri="http://schemas.microsoft.com/office/infopath/2007/PartnerControls"/>
    <ds:schemaRef ds:uri="http://schemas.microsoft.com/sharepoint/v3"/>
    <ds:schemaRef ds:uri="b1d9df04-9b8d-4886-96c6-6484f0dc8e88"/>
    <ds:schemaRef ds:uri="cdef7ab9-3519-4273-a22c-7105e88b5b86"/>
  </ds:schemaRefs>
</ds:datastoreItem>
</file>

<file path=customXml/itemProps3.xml><?xml version="1.0" encoding="utf-8"?>
<ds:datastoreItem xmlns:ds="http://schemas.openxmlformats.org/officeDocument/2006/customXml" ds:itemID="{560D998B-349D-4F66-B6FC-E5F221C915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def7ab9-3519-4273-a22c-7105e88b5b86"/>
    <ds:schemaRef ds:uri="b1d9df04-9b8d-4886-96c6-6484f0dc8e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103</TotalTime>
  <Words>679</Words>
  <Application>Microsoft Office PowerPoint</Application>
  <PresentationFormat>Custom</PresentationFormat>
  <Paragraphs>42</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SALMON, Tyrese (THE ROYAL WOLVERHAMPTON NHS TRUST)</cp:lastModifiedBy>
  <cp:revision>34</cp:revision>
  <dcterms:created xsi:type="dcterms:W3CDTF">2020-12-07T15:24:36Z</dcterms:created>
  <dcterms:modified xsi:type="dcterms:W3CDTF">2024-06-12T14:50:15Z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