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1" r:id="rId5"/>
  </p:sldIdLst>
  <p:sldSz cx="10691813" cy="1511935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40"/>
    <a:srgbClr val="8CD557"/>
    <a:srgbClr val="53B1FF"/>
    <a:srgbClr val="FF66FF"/>
    <a:srgbClr val="55B01E"/>
    <a:srgbClr val="5DA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31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S::joyce.bradley@nhs.net::96e82a6e-5013-471e-a9f4-1a2ef9001ce4" providerId="AD" clId="Web-{6CF5A765-E04D-452C-7BC7-2246E432A02D}"/>
    <pc:docChg chg="modSld">
      <pc:chgData name="BRADLEY, Joyce (WALSALL HEALTHCARE NHS TRUST)" userId="S::joyce.bradley@nhs.net::96e82a6e-5013-471e-a9f4-1a2ef9001ce4" providerId="AD" clId="Web-{6CF5A765-E04D-452C-7BC7-2246E432A02D}" dt="2024-06-12T11:51:37.125" v="24" actId="1076"/>
      <pc:docMkLst>
        <pc:docMk/>
      </pc:docMkLst>
      <pc:sldChg chg="delSp modSp">
        <pc:chgData name="BRADLEY, Joyce (WALSALL HEALTHCARE NHS TRUST)" userId="S::joyce.bradley@nhs.net::96e82a6e-5013-471e-a9f4-1a2ef9001ce4" providerId="AD" clId="Web-{6CF5A765-E04D-452C-7BC7-2246E432A02D}" dt="2024-06-12T11:51:37.125" v="24" actId="1076"/>
        <pc:sldMkLst>
          <pc:docMk/>
          <pc:sldMk cId="2598478502" sldId="261"/>
        </pc:sldMkLst>
        <pc:spChg chg="mod">
          <ac:chgData name="BRADLEY, Joyce (WALSALL HEALTHCARE NHS TRUST)" userId="S::joyce.bradley@nhs.net::96e82a6e-5013-471e-a9f4-1a2ef9001ce4" providerId="AD" clId="Web-{6CF5A765-E04D-452C-7BC7-2246E432A02D}" dt="2024-06-12T11:49:30.967" v="23" actId="1076"/>
          <ac:spMkLst>
            <pc:docMk/>
            <pc:sldMk cId="2598478502" sldId="261"/>
            <ac:spMk id="2" creationId="{D068A2C5-60FF-0AFB-DCF7-644EEA0D5B15}"/>
          </ac:spMkLst>
        </pc:spChg>
        <pc:spChg chg="del">
          <ac:chgData name="BRADLEY, Joyce (WALSALL HEALTHCARE NHS TRUST)" userId="S::joyce.bradley@nhs.net::96e82a6e-5013-471e-a9f4-1a2ef9001ce4" providerId="AD" clId="Web-{6CF5A765-E04D-452C-7BC7-2246E432A02D}" dt="2024-06-12T11:48:23.979" v="0"/>
          <ac:spMkLst>
            <pc:docMk/>
            <pc:sldMk cId="2598478502" sldId="261"/>
            <ac:spMk id="3" creationId="{4BF6BBC3-9735-8611-B372-97A18C26020A}"/>
          </ac:spMkLst>
        </pc:spChg>
        <pc:spChg chg="mod">
          <ac:chgData name="BRADLEY, Joyce (WALSALL HEALTHCARE NHS TRUST)" userId="S::joyce.bradley@nhs.net::96e82a6e-5013-471e-a9f4-1a2ef9001ce4" providerId="AD" clId="Web-{6CF5A765-E04D-452C-7BC7-2246E432A02D}" dt="2024-06-12T11:49:26.527" v="22" actId="20577"/>
          <ac:spMkLst>
            <pc:docMk/>
            <pc:sldMk cId="2598478502" sldId="261"/>
            <ac:spMk id="4" creationId="{AFECF23F-F2DE-CDAF-9A98-A486F01579BB}"/>
          </ac:spMkLst>
        </pc:spChg>
        <pc:grpChg chg="mod">
          <ac:chgData name="BRADLEY, Joyce (WALSALL HEALTHCARE NHS TRUST)" userId="S::joyce.bradley@nhs.net::96e82a6e-5013-471e-a9f4-1a2ef9001ce4" providerId="AD" clId="Web-{6CF5A765-E04D-452C-7BC7-2246E432A02D}" dt="2024-06-12T11:51:37.125" v="24" actId="1076"/>
          <ac:grpSpMkLst>
            <pc:docMk/>
            <pc:sldMk cId="2598478502" sldId="261"/>
            <ac:grpSpMk id="41" creationId="{142D1F20-7AD0-EAD5-2845-1DA49E95652D}"/>
          </ac:grpSpMkLst>
        </pc:grpChg>
      </pc:sldChg>
    </pc:docChg>
  </pc:docChgLst>
  <pc:docChgLst>
    <pc:chgData name="BRADLEY, Joyce (WALSALL HEALTHCARE NHS TRUST)" userId="96e82a6e-5013-471e-a9f4-1a2ef9001ce4" providerId="ADAL" clId="{7D444300-B817-42AC-A79F-4DD4F2BD7D6F}"/>
    <pc:docChg chg="custSel modSld">
      <pc:chgData name="BRADLEY, Joyce (WALSALL HEALTHCARE NHS TRUST)" userId="96e82a6e-5013-471e-a9f4-1a2ef9001ce4" providerId="ADAL" clId="{7D444300-B817-42AC-A79F-4DD4F2BD7D6F}" dt="2024-06-19T15:43:26.845" v="7" actId="6549"/>
      <pc:docMkLst>
        <pc:docMk/>
      </pc:docMkLst>
      <pc:sldChg chg="modSp mod">
        <pc:chgData name="BRADLEY, Joyce (WALSALL HEALTHCARE NHS TRUST)" userId="96e82a6e-5013-471e-a9f4-1a2ef9001ce4" providerId="ADAL" clId="{7D444300-B817-42AC-A79F-4DD4F2BD7D6F}" dt="2024-06-19T15:43:26.845" v="7" actId="6549"/>
        <pc:sldMkLst>
          <pc:docMk/>
          <pc:sldMk cId="2598478502" sldId="261"/>
        </pc:sldMkLst>
        <pc:spChg chg="mod">
          <ac:chgData name="BRADLEY, Joyce (WALSALL HEALTHCARE NHS TRUST)" userId="96e82a6e-5013-471e-a9f4-1a2ef9001ce4" providerId="ADAL" clId="{7D444300-B817-42AC-A79F-4DD4F2BD7D6F}" dt="2024-06-19T15:43:26.845" v="7" actId="6549"/>
          <ac:spMkLst>
            <pc:docMk/>
            <pc:sldMk cId="2598478502" sldId="261"/>
            <ac:spMk id="4" creationId="{AFECF23F-F2DE-CDAF-9A98-A486F01579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159145" y="723823"/>
            <a:ext cx="8391014"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Learning from Setbacks – Theatre Trays</a:t>
            </a:r>
          </a:p>
        </p:txBody>
      </p:sp>
      <p:sp>
        <p:nvSpPr>
          <p:cNvPr id="10" name="TextBox 9">
            <a:extLst>
              <a:ext uri="{FF2B5EF4-FFF2-40B4-BE49-F238E27FC236}">
                <a16:creationId xmlns:a16="http://schemas.microsoft.com/office/drawing/2014/main" id="{B58AD6FE-F3F4-8946-838E-E4A51B087E8E}"/>
              </a:ext>
            </a:extLst>
          </p:cNvPr>
          <p:cNvSpPr txBox="1"/>
          <p:nvPr/>
        </p:nvSpPr>
        <p:spPr>
          <a:xfrm>
            <a:off x="159145" y="47107"/>
            <a:ext cx="1848559"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A24–086 </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068A2C5-60FF-0AFB-DCF7-644EEA0D5B15}"/>
              </a:ext>
            </a:extLst>
          </p:cNvPr>
          <p:cNvSpPr txBox="1"/>
          <p:nvPr/>
        </p:nvSpPr>
        <p:spPr>
          <a:xfrm>
            <a:off x="222068" y="13583860"/>
            <a:ext cx="492130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Theatre &amp; HSDU Teams</a:t>
            </a:r>
          </a:p>
        </p:txBody>
      </p:sp>
      <p:sp>
        <p:nvSpPr>
          <p:cNvPr id="4" name="TextBox 3">
            <a:extLst>
              <a:ext uri="{FF2B5EF4-FFF2-40B4-BE49-F238E27FC236}">
                <a16:creationId xmlns:a16="http://schemas.microsoft.com/office/drawing/2014/main" id="{AFECF23F-F2DE-CDAF-9A98-A486F01579BB}"/>
              </a:ext>
            </a:extLst>
          </p:cNvPr>
          <p:cNvSpPr txBox="1"/>
          <p:nvPr/>
        </p:nvSpPr>
        <p:spPr>
          <a:xfrm>
            <a:off x="178977" y="1252925"/>
            <a:ext cx="6476459" cy="992579"/>
          </a:xfrm>
          <a:prstGeom prst="rect">
            <a:avLst/>
          </a:prstGeom>
          <a:noFill/>
        </p:spPr>
        <p:txBody>
          <a:bodyPr wrap="square" lIns="91440" tIns="45720" rIns="91440" bIns="45720" rtlCol="0" anchor="t">
            <a:spAutoFit/>
          </a:bodyPr>
          <a:lstStyle/>
          <a:p>
            <a:pPr>
              <a:spcAft>
                <a:spcPts val="300"/>
              </a:spcAft>
            </a:pPr>
            <a:r>
              <a:rPr lang="en-US" sz="1400" b="1" dirty="0">
                <a:solidFill>
                  <a:schemeClr val="bg1"/>
                </a:solidFill>
                <a:latin typeface="Arial"/>
                <a:cs typeface="Arial"/>
              </a:rPr>
              <a:t>Anna Holden – Theatre Sister, </a:t>
            </a:r>
            <a:br>
              <a:rPr lang="en-US" sz="1400" b="1" dirty="0">
                <a:latin typeface="Arial" panose="020B0604020202020204" pitchFamily="34" charset="0"/>
                <a:cs typeface="Arial" panose="020B0604020202020204" pitchFamily="34" charset="0"/>
              </a:rPr>
            </a:br>
            <a:r>
              <a:rPr lang="en-US" sz="1400" b="1" dirty="0">
                <a:solidFill>
                  <a:schemeClr val="bg1"/>
                </a:solidFill>
                <a:latin typeface="Arial"/>
                <a:cs typeface="Arial"/>
              </a:rPr>
              <a:t>Louisa Adams – Theatres Manager, </a:t>
            </a:r>
            <a:br>
              <a:rPr lang="en-US" sz="1400" b="1" dirty="0">
                <a:latin typeface="Arial" panose="020B0604020202020204" pitchFamily="34" charset="0"/>
                <a:cs typeface="Arial" panose="020B0604020202020204" pitchFamily="34" charset="0"/>
              </a:rPr>
            </a:br>
            <a:r>
              <a:rPr lang="en-US" sz="1400" b="1" dirty="0">
                <a:solidFill>
                  <a:schemeClr val="bg1"/>
                </a:solidFill>
                <a:latin typeface="Arial"/>
                <a:cs typeface="Arial"/>
              </a:rPr>
              <a:t>Tony Sullivan – Interim HSDU Manager,</a:t>
            </a:r>
            <a:endParaRPr lang="en-US" dirty="0">
              <a:solidFill>
                <a:schemeClr val="bg1"/>
              </a:solidFill>
              <a:latin typeface="Arial"/>
              <a:cs typeface="Arial"/>
            </a:endParaRPr>
          </a:p>
          <a:p>
            <a:pPr>
              <a:spcAft>
                <a:spcPts val="300"/>
              </a:spcAft>
            </a:pPr>
            <a:r>
              <a:rPr lang="en-US" sz="1400" b="1">
                <a:solidFill>
                  <a:schemeClr val="bg1"/>
                </a:solidFill>
                <a:latin typeface="Arial"/>
                <a:cs typeface="Arial"/>
              </a:rPr>
              <a:t>Joyce Bradley – QI Team </a:t>
            </a:r>
            <a:endParaRPr lang="en-US" sz="1400" b="1" dirty="0">
              <a:solidFill>
                <a:schemeClr val="bg1"/>
              </a:solidFill>
              <a:latin typeface="Arial"/>
              <a:cs typeface="Arial"/>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28709" y="2690479"/>
            <a:ext cx="6212239" cy="2085186"/>
          </a:xfrm>
          <a:prstGeom prst="rect">
            <a:avLst/>
          </a:prstGeom>
          <a:noFill/>
        </p:spPr>
        <p:txBody>
          <a:bodyPr wrap="square" rtlCol="0">
            <a:spAutoFit/>
          </a:bodyPr>
          <a:lstStyle/>
          <a:p>
            <a:r>
              <a:rPr lang="en-US" sz="1350" dirty="0">
                <a:latin typeface="Arial" panose="020B0604020202020204" pitchFamily="34" charset="0"/>
                <a:cs typeface="Arial" panose="020B0604020202020204" pitchFamily="34" charset="0"/>
              </a:rPr>
              <a:t>Surgery, by its nature and T&amp;O surgery especially, requires the use of instruments and equipment which need to be sterile. This ensures that surgical site infections do not occur, and patients recover effectively from their surgery.  T&amp;O surgery because it is bone deep is especially and understandably, careful to ensure that all instruments, equipment and implants are sterile.</a:t>
            </a:r>
          </a:p>
          <a:p>
            <a:endParaRPr lang="en-US" sz="60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The surgical instruments at Walsall are processed through an onsite Hospital Sterilization and Decontamination Unit (HSDU). Recently there had been an increase in the number of theatre trays being returned to HSDU because the status of the kit (sterile or compromised) was unclear. </a:t>
            </a:r>
          </a:p>
        </p:txBody>
      </p:sp>
      <p:sp>
        <p:nvSpPr>
          <p:cNvPr id="38" name="TextBox 37">
            <a:extLst>
              <a:ext uri="{FF2B5EF4-FFF2-40B4-BE49-F238E27FC236}">
                <a16:creationId xmlns:a16="http://schemas.microsoft.com/office/drawing/2014/main" id="{6B7CD09D-6FFC-96F5-AF3E-21B5497896B8}"/>
              </a:ext>
            </a:extLst>
          </p:cNvPr>
          <p:cNvSpPr txBox="1"/>
          <p:nvPr/>
        </p:nvSpPr>
        <p:spPr>
          <a:xfrm>
            <a:off x="3021" y="5026894"/>
            <a:ext cx="6200236" cy="4062651"/>
          </a:xfrm>
          <a:prstGeom prst="rect">
            <a:avLst/>
          </a:prstGeom>
          <a:noFill/>
        </p:spPr>
        <p:txBody>
          <a:bodyPr wrap="square" rtlCol="0">
            <a:spAutoFit/>
          </a:bodyPr>
          <a:lstStyle/>
          <a:p>
            <a:r>
              <a:rPr lang="en-US" sz="1350" dirty="0">
                <a:latin typeface="Arial" panose="020B0604020202020204" pitchFamily="34" charset="0"/>
                <a:cs typeface="Arial" panose="020B0604020202020204" pitchFamily="34" charset="0"/>
              </a:rPr>
              <a:t>Theatre trays were identified with holes in the drapes which they are wrapped in. This occurred over a number of days/weeks and in multiple theatre lists.  The consequence of this is that multiple trays needed to be opened to find instruments where their sterility was not compromised. This caused delays to lists starting and increased on the day cancellations because surgery started late.  A Stakeholder Map (Figure 1) was developed to identify who needed to be involved.</a:t>
            </a:r>
          </a:p>
          <a:p>
            <a:endParaRPr lang="en-US" sz="10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A high-level process map (Figure 2) was developed to identify the full process that theatre trays go through.  There were three distinct stages for theatre trays:-</a:t>
            </a:r>
          </a:p>
          <a:p>
            <a:pPr marL="538163" indent="-342900">
              <a:buFont typeface="+mj-lt"/>
              <a:buAutoNum type="arabicPeriod"/>
            </a:pPr>
            <a:r>
              <a:rPr lang="en-US" sz="1350" dirty="0">
                <a:latin typeface="Arial" panose="020B0604020202020204" pitchFamily="34" charset="0"/>
                <a:cs typeface="Arial" panose="020B0604020202020204" pitchFamily="34" charset="0"/>
              </a:rPr>
              <a:t>Dirty Equipment (Within the</a:t>
            </a:r>
            <a:r>
              <a:rPr lang="en-US" sz="1350" dirty="0">
                <a:solidFill>
                  <a:srgbClr val="FF0000"/>
                </a:solidFill>
                <a:latin typeface="Arial" panose="020B0604020202020204" pitchFamily="34" charset="0"/>
                <a:cs typeface="Arial" panose="020B0604020202020204" pitchFamily="34" charset="0"/>
              </a:rPr>
              <a:t> Red </a:t>
            </a:r>
            <a:r>
              <a:rPr lang="en-US" sz="1350" dirty="0">
                <a:latin typeface="Arial" panose="020B0604020202020204" pitchFamily="34" charset="0"/>
                <a:cs typeface="Arial" panose="020B0604020202020204" pitchFamily="34" charset="0"/>
              </a:rPr>
              <a:t>section)</a:t>
            </a:r>
          </a:p>
          <a:p>
            <a:pPr marL="538163" indent="-342900">
              <a:buFont typeface="+mj-lt"/>
              <a:buAutoNum type="arabicPeriod"/>
            </a:pPr>
            <a:r>
              <a:rPr lang="en-US" sz="1350" dirty="0">
                <a:latin typeface="Arial" panose="020B0604020202020204" pitchFamily="34" charset="0"/>
                <a:cs typeface="Arial" panose="020B0604020202020204" pitchFamily="34" charset="0"/>
              </a:rPr>
              <a:t>Clean equipment (within the </a:t>
            </a:r>
            <a:r>
              <a:rPr lang="en-US" sz="1350" dirty="0">
                <a:solidFill>
                  <a:srgbClr val="00B050"/>
                </a:solidFill>
                <a:latin typeface="Arial" panose="020B0604020202020204" pitchFamily="34" charset="0"/>
                <a:cs typeface="Arial" panose="020B0604020202020204" pitchFamily="34" charset="0"/>
              </a:rPr>
              <a:t>Green</a:t>
            </a:r>
            <a:r>
              <a:rPr lang="en-US" sz="1350" dirty="0">
                <a:latin typeface="Arial" panose="020B0604020202020204" pitchFamily="34" charset="0"/>
                <a:cs typeface="Arial" panose="020B0604020202020204" pitchFamily="34" charset="0"/>
              </a:rPr>
              <a:t> section) </a:t>
            </a:r>
          </a:p>
          <a:p>
            <a:pPr marL="538163" indent="-342900">
              <a:buFont typeface="+mj-lt"/>
              <a:buAutoNum type="arabicPeriod"/>
            </a:pPr>
            <a:r>
              <a:rPr lang="en-US" sz="1350" dirty="0">
                <a:latin typeface="Arial" panose="020B0604020202020204" pitchFamily="34" charset="0"/>
                <a:cs typeface="Arial" panose="020B0604020202020204" pitchFamily="34" charset="0"/>
              </a:rPr>
              <a:t>Sterile Equipment (within the </a:t>
            </a:r>
            <a:r>
              <a:rPr lang="en-US" sz="1350" dirty="0">
                <a:solidFill>
                  <a:srgbClr val="00B0F0"/>
                </a:solidFill>
                <a:latin typeface="Arial" panose="020B0604020202020204" pitchFamily="34" charset="0"/>
                <a:cs typeface="Arial" panose="020B0604020202020204" pitchFamily="34" charset="0"/>
              </a:rPr>
              <a:t>Blue</a:t>
            </a:r>
            <a:r>
              <a:rPr lang="en-US" sz="1350" dirty="0">
                <a:latin typeface="Arial" panose="020B0604020202020204" pitchFamily="34" charset="0"/>
                <a:cs typeface="Arial" panose="020B0604020202020204" pitchFamily="34" charset="0"/>
              </a:rPr>
              <a:t> section)</a:t>
            </a:r>
          </a:p>
          <a:p>
            <a:endParaRPr lang="en-US" sz="1100" dirty="0">
              <a:latin typeface="Arial" panose="020B0604020202020204" pitchFamily="34" charset="0"/>
              <a:cs typeface="Arial" panose="020B0604020202020204" pitchFamily="34" charset="0"/>
            </a:endParaRPr>
          </a:p>
          <a:p>
            <a:r>
              <a:rPr lang="en-GB" sz="1350" dirty="0">
                <a:latin typeface="Arial" panose="020B0604020202020204" pitchFamily="34" charset="0"/>
                <a:cs typeface="Arial" panose="020B0604020202020204" pitchFamily="34" charset="0"/>
              </a:rPr>
              <a:t>Issues (pink dots) were identified across the process. The  Theatre Manager and an Interim HSDU Manager with extensive experience in the management of a HSDU, started to make changes – one at a time so that the impact of those changes could be seen and validated as a sequence of PDSA cycles.</a:t>
            </a:r>
          </a:p>
        </p:txBody>
      </p:sp>
      <p:grpSp>
        <p:nvGrpSpPr>
          <p:cNvPr id="41" name="Group 40">
            <a:extLst>
              <a:ext uri="{FF2B5EF4-FFF2-40B4-BE49-F238E27FC236}">
                <a16:creationId xmlns:a16="http://schemas.microsoft.com/office/drawing/2014/main" id="{142D1F20-7AD0-EAD5-2845-1DA49E95652D}"/>
              </a:ext>
            </a:extLst>
          </p:cNvPr>
          <p:cNvGrpSpPr/>
          <p:nvPr/>
        </p:nvGrpSpPr>
        <p:grpSpPr>
          <a:xfrm>
            <a:off x="163900" y="9018610"/>
            <a:ext cx="6071089" cy="4072746"/>
            <a:chOff x="4362026" y="3557806"/>
            <a:chExt cx="6102988" cy="4236272"/>
          </a:xfrm>
        </p:grpSpPr>
        <p:grpSp>
          <p:nvGrpSpPr>
            <p:cNvPr id="36" name="Group 35">
              <a:extLst>
                <a:ext uri="{FF2B5EF4-FFF2-40B4-BE49-F238E27FC236}">
                  <a16:creationId xmlns:a16="http://schemas.microsoft.com/office/drawing/2014/main" id="{C1BEA0B5-0912-2B55-C5C0-8EAC682A4DA6}"/>
                </a:ext>
              </a:extLst>
            </p:cNvPr>
            <p:cNvGrpSpPr/>
            <p:nvPr/>
          </p:nvGrpSpPr>
          <p:grpSpPr>
            <a:xfrm>
              <a:off x="4362026" y="3557806"/>
              <a:ext cx="6102988" cy="4225768"/>
              <a:chOff x="4345578" y="3556567"/>
              <a:chExt cx="6102988" cy="4225768"/>
            </a:xfrm>
          </p:grpSpPr>
          <p:sp>
            <p:nvSpPr>
              <p:cNvPr id="35" name="TextBox 34">
                <a:extLst>
                  <a:ext uri="{FF2B5EF4-FFF2-40B4-BE49-F238E27FC236}">
                    <a16:creationId xmlns:a16="http://schemas.microsoft.com/office/drawing/2014/main" id="{3398E5EF-0C67-1A7A-02B5-AE0F0A165BD9}"/>
                  </a:ext>
                </a:extLst>
              </p:cNvPr>
              <p:cNvSpPr txBox="1"/>
              <p:nvPr/>
            </p:nvSpPr>
            <p:spPr>
              <a:xfrm>
                <a:off x="9110952" y="7536114"/>
                <a:ext cx="1310472" cy="246221"/>
              </a:xfrm>
              <a:prstGeom prst="rect">
                <a:avLst/>
              </a:prstGeom>
              <a:solidFill>
                <a:schemeClr val="bg1"/>
              </a:solidFill>
              <a:ln w="28575">
                <a:solidFill>
                  <a:srgbClr val="FF66FF"/>
                </a:solidFill>
              </a:ln>
            </p:spPr>
            <p:txBody>
              <a:bodyPr wrap="square" rtlCol="0">
                <a:spAutoFit/>
              </a:bodyPr>
              <a:lstStyle/>
              <a:p>
                <a:pPr algn="ctr"/>
                <a:r>
                  <a:rPr lang="en-GB" sz="1000" dirty="0"/>
                  <a:t>Problem(s) identified</a:t>
                </a:r>
                <a:endParaRPr lang="en-GB" sz="1050" dirty="0"/>
              </a:p>
            </p:txBody>
          </p:sp>
          <p:grpSp>
            <p:nvGrpSpPr>
              <p:cNvPr id="8" name="Group 7">
                <a:extLst>
                  <a:ext uri="{FF2B5EF4-FFF2-40B4-BE49-F238E27FC236}">
                    <a16:creationId xmlns:a16="http://schemas.microsoft.com/office/drawing/2014/main" id="{C8F0FAE5-6E01-6830-53A0-70509FB247C8}"/>
                  </a:ext>
                </a:extLst>
              </p:cNvPr>
              <p:cNvGrpSpPr/>
              <p:nvPr/>
            </p:nvGrpSpPr>
            <p:grpSpPr>
              <a:xfrm>
                <a:off x="4345578" y="3556567"/>
                <a:ext cx="6102988" cy="3964962"/>
                <a:chOff x="4345578" y="3556567"/>
                <a:chExt cx="6102988" cy="3964962"/>
              </a:xfrm>
            </p:grpSpPr>
            <p:pic>
              <p:nvPicPr>
                <p:cNvPr id="87" name="Picture 86">
                  <a:extLst>
                    <a:ext uri="{FF2B5EF4-FFF2-40B4-BE49-F238E27FC236}">
                      <a16:creationId xmlns:a16="http://schemas.microsoft.com/office/drawing/2014/main" id="{D599707D-8266-7EC7-9AF4-70C72633B2D5}"/>
                    </a:ext>
                  </a:extLst>
                </p:cNvPr>
                <p:cNvPicPr>
                  <a:picLocks noChangeAspect="1"/>
                </p:cNvPicPr>
                <p:nvPr/>
              </p:nvPicPr>
              <p:blipFill>
                <a:blip r:embed="rId2"/>
                <a:stretch>
                  <a:fillRect/>
                </a:stretch>
              </p:blipFill>
              <p:spPr>
                <a:xfrm>
                  <a:off x="4345578" y="3556567"/>
                  <a:ext cx="6102988" cy="3964962"/>
                </a:xfrm>
                <a:prstGeom prst="rect">
                  <a:avLst/>
                </a:prstGeom>
              </p:spPr>
            </p:pic>
            <p:sp>
              <p:nvSpPr>
                <p:cNvPr id="5" name="TextBox 4">
                  <a:extLst>
                    <a:ext uri="{FF2B5EF4-FFF2-40B4-BE49-F238E27FC236}">
                      <a16:creationId xmlns:a16="http://schemas.microsoft.com/office/drawing/2014/main" id="{C0098722-63E8-7143-75AF-8B701030CCE2}"/>
                    </a:ext>
                  </a:extLst>
                </p:cNvPr>
                <p:cNvSpPr txBox="1"/>
                <p:nvPr/>
              </p:nvSpPr>
              <p:spPr>
                <a:xfrm>
                  <a:off x="4998932" y="4410245"/>
                  <a:ext cx="1237831" cy="230832"/>
                </a:xfrm>
                <a:prstGeom prst="rect">
                  <a:avLst/>
                </a:prstGeom>
                <a:solidFill>
                  <a:schemeClr val="bg1"/>
                </a:solidFill>
                <a:ln w="28575">
                  <a:solidFill>
                    <a:srgbClr val="FF0000"/>
                  </a:solidFill>
                </a:ln>
              </p:spPr>
              <p:txBody>
                <a:bodyPr wrap="square" rtlCol="0">
                  <a:spAutoFit/>
                </a:bodyPr>
                <a:lstStyle/>
                <a:p>
                  <a:pPr algn="ctr"/>
                  <a:r>
                    <a:rPr lang="en-GB" sz="900" dirty="0"/>
                    <a:t>Dirty Equipment</a:t>
                  </a:r>
                </a:p>
              </p:txBody>
            </p:sp>
            <p:sp>
              <p:nvSpPr>
                <p:cNvPr id="6" name="TextBox 5">
                  <a:extLst>
                    <a:ext uri="{FF2B5EF4-FFF2-40B4-BE49-F238E27FC236}">
                      <a16:creationId xmlns:a16="http://schemas.microsoft.com/office/drawing/2014/main" id="{279634AD-2338-6F65-53AF-FDD2FBB6EDE4}"/>
                    </a:ext>
                  </a:extLst>
                </p:cNvPr>
                <p:cNvSpPr txBox="1"/>
                <p:nvPr/>
              </p:nvSpPr>
              <p:spPr>
                <a:xfrm>
                  <a:off x="9119646" y="7251405"/>
                  <a:ext cx="1301778" cy="230832"/>
                </a:xfrm>
                <a:prstGeom prst="rect">
                  <a:avLst/>
                </a:prstGeom>
                <a:solidFill>
                  <a:schemeClr val="bg1"/>
                </a:solidFill>
                <a:ln w="28575">
                  <a:solidFill>
                    <a:srgbClr val="00B0F0"/>
                  </a:solidFill>
                </a:ln>
              </p:spPr>
              <p:txBody>
                <a:bodyPr wrap="square" rtlCol="0">
                  <a:spAutoFit/>
                </a:bodyPr>
                <a:lstStyle/>
                <a:p>
                  <a:pPr algn="ctr"/>
                  <a:r>
                    <a:rPr lang="en-GB" sz="900" dirty="0"/>
                    <a:t>Sterile Equipment</a:t>
                  </a:r>
                </a:p>
              </p:txBody>
            </p:sp>
            <p:sp>
              <p:nvSpPr>
                <p:cNvPr id="7" name="TextBox 6">
                  <a:extLst>
                    <a:ext uri="{FF2B5EF4-FFF2-40B4-BE49-F238E27FC236}">
                      <a16:creationId xmlns:a16="http://schemas.microsoft.com/office/drawing/2014/main" id="{5A7317AC-1936-43D9-5E41-35C1C5A75BCA}"/>
                    </a:ext>
                  </a:extLst>
                </p:cNvPr>
                <p:cNvSpPr txBox="1"/>
                <p:nvPr/>
              </p:nvSpPr>
              <p:spPr>
                <a:xfrm>
                  <a:off x="9253112" y="5027952"/>
                  <a:ext cx="1163555" cy="230832"/>
                </a:xfrm>
                <a:prstGeom prst="rect">
                  <a:avLst/>
                </a:prstGeom>
                <a:solidFill>
                  <a:schemeClr val="bg1"/>
                </a:solidFill>
                <a:ln w="28575">
                  <a:solidFill>
                    <a:srgbClr val="00B050"/>
                  </a:solidFill>
                </a:ln>
              </p:spPr>
              <p:txBody>
                <a:bodyPr wrap="square" rtlCol="0">
                  <a:spAutoFit/>
                </a:bodyPr>
                <a:lstStyle/>
                <a:p>
                  <a:pPr algn="ctr"/>
                  <a:r>
                    <a:rPr lang="en-GB" sz="900" dirty="0"/>
                    <a:t>Clean Equipment</a:t>
                  </a:r>
                </a:p>
              </p:txBody>
            </p:sp>
          </p:grpSp>
          <p:sp>
            <p:nvSpPr>
              <p:cNvPr id="34" name="Oval 33">
                <a:extLst>
                  <a:ext uri="{FF2B5EF4-FFF2-40B4-BE49-F238E27FC236}">
                    <a16:creationId xmlns:a16="http://schemas.microsoft.com/office/drawing/2014/main" id="{1F57DE46-2631-63E7-F5BA-4FA60FC8DF50}"/>
                  </a:ext>
                </a:extLst>
              </p:cNvPr>
              <p:cNvSpPr/>
              <p:nvPr/>
            </p:nvSpPr>
            <p:spPr>
              <a:xfrm>
                <a:off x="8831286" y="7597516"/>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Oval 10">
              <a:extLst>
                <a:ext uri="{FF2B5EF4-FFF2-40B4-BE49-F238E27FC236}">
                  <a16:creationId xmlns:a16="http://schemas.microsoft.com/office/drawing/2014/main" id="{83B0DFEA-6CCD-4873-81DE-79CFFEEE231A}"/>
                </a:ext>
              </a:extLst>
            </p:cNvPr>
            <p:cNvSpPr/>
            <p:nvPr/>
          </p:nvSpPr>
          <p:spPr>
            <a:xfrm>
              <a:off x="7606910" y="3841555"/>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7CEF09F-873B-76E7-ADA4-A203024A59B1}"/>
                </a:ext>
              </a:extLst>
            </p:cNvPr>
            <p:cNvSpPr/>
            <p:nvPr/>
          </p:nvSpPr>
          <p:spPr>
            <a:xfrm>
              <a:off x="6113347" y="4060514"/>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A5743DF2-6DDF-23A7-BB76-A88AC1C4E8BD}"/>
                </a:ext>
              </a:extLst>
            </p:cNvPr>
            <p:cNvSpPr/>
            <p:nvPr/>
          </p:nvSpPr>
          <p:spPr>
            <a:xfrm>
              <a:off x="6793069" y="4060514"/>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537444E7-885A-20D5-2565-0EBF46FFAD16}"/>
                </a:ext>
              </a:extLst>
            </p:cNvPr>
            <p:cNvSpPr/>
            <p:nvPr/>
          </p:nvSpPr>
          <p:spPr>
            <a:xfrm>
              <a:off x="8311370" y="4029065"/>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2E6A4D26-616D-61A7-AC38-78268DFA6647}"/>
                </a:ext>
              </a:extLst>
            </p:cNvPr>
            <p:cNvSpPr/>
            <p:nvPr/>
          </p:nvSpPr>
          <p:spPr>
            <a:xfrm>
              <a:off x="8954702" y="4060514"/>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E9746D3E-8E54-8112-C589-FBC6856A762D}"/>
                </a:ext>
              </a:extLst>
            </p:cNvPr>
            <p:cNvSpPr/>
            <p:nvPr/>
          </p:nvSpPr>
          <p:spPr>
            <a:xfrm>
              <a:off x="9598034" y="4052254"/>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659D10F3-C5EA-CCF9-78EF-889DF0A10A8C}"/>
                </a:ext>
              </a:extLst>
            </p:cNvPr>
            <p:cNvSpPr/>
            <p:nvPr/>
          </p:nvSpPr>
          <p:spPr>
            <a:xfrm>
              <a:off x="9598034" y="4710576"/>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1770AC16-E10B-D6FD-6935-2FCADFDFA376}"/>
                </a:ext>
              </a:extLst>
            </p:cNvPr>
            <p:cNvSpPr/>
            <p:nvPr/>
          </p:nvSpPr>
          <p:spPr>
            <a:xfrm>
              <a:off x="8311370" y="4710576"/>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765FFD82-393E-2395-AC2B-15C44DC64700}"/>
                </a:ext>
              </a:extLst>
            </p:cNvPr>
            <p:cNvSpPr/>
            <p:nvPr/>
          </p:nvSpPr>
          <p:spPr>
            <a:xfrm>
              <a:off x="7668618" y="4710576"/>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A987A0A-DCF1-388A-8677-7EB2BFA95590}"/>
                </a:ext>
              </a:extLst>
            </p:cNvPr>
            <p:cNvSpPr/>
            <p:nvPr/>
          </p:nvSpPr>
          <p:spPr>
            <a:xfrm>
              <a:off x="7024706" y="4710576"/>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3CAC7A4-F9EA-5AE4-FF6F-4A101C736B80}"/>
                </a:ext>
              </a:extLst>
            </p:cNvPr>
            <p:cNvSpPr/>
            <p:nvPr/>
          </p:nvSpPr>
          <p:spPr>
            <a:xfrm>
              <a:off x="7024706" y="5477340"/>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3EB19D0B-EC1B-A979-9851-3ECBCB030802}"/>
                </a:ext>
              </a:extLst>
            </p:cNvPr>
            <p:cNvSpPr/>
            <p:nvPr/>
          </p:nvSpPr>
          <p:spPr>
            <a:xfrm>
              <a:off x="7668618" y="5477340"/>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07F0584B-4426-B545-DBDB-F48E1CE48F1B}"/>
                </a:ext>
              </a:extLst>
            </p:cNvPr>
            <p:cNvSpPr/>
            <p:nvPr/>
          </p:nvSpPr>
          <p:spPr>
            <a:xfrm>
              <a:off x="8965922" y="5478120"/>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1B00192E-2F2D-A5BB-3285-345F20DD7EEF}"/>
                </a:ext>
              </a:extLst>
            </p:cNvPr>
            <p:cNvSpPr/>
            <p:nvPr/>
          </p:nvSpPr>
          <p:spPr>
            <a:xfrm>
              <a:off x="9609834" y="5477340"/>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A66F2726-D2BB-B1F8-0AEA-79AA6CF847BD}"/>
                </a:ext>
              </a:extLst>
            </p:cNvPr>
            <p:cNvSpPr/>
            <p:nvPr/>
          </p:nvSpPr>
          <p:spPr>
            <a:xfrm>
              <a:off x="10053945" y="6266740"/>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BD9FA5E4-34AF-FD02-5114-0D251FE1D9C7}"/>
                </a:ext>
              </a:extLst>
            </p:cNvPr>
            <p:cNvSpPr/>
            <p:nvPr/>
          </p:nvSpPr>
          <p:spPr>
            <a:xfrm>
              <a:off x="9610716" y="6450553"/>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252E82A3-6683-57D2-6C78-1480426FAF02}"/>
                </a:ext>
              </a:extLst>
            </p:cNvPr>
            <p:cNvSpPr/>
            <p:nvPr/>
          </p:nvSpPr>
          <p:spPr>
            <a:xfrm>
              <a:off x="8972413" y="6447582"/>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4B60D91B-3B24-58CC-51D2-73884F55FA71}"/>
                </a:ext>
              </a:extLst>
            </p:cNvPr>
            <p:cNvSpPr/>
            <p:nvPr/>
          </p:nvSpPr>
          <p:spPr>
            <a:xfrm>
              <a:off x="7730326" y="6447582"/>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C5848326-07C1-7644-6344-533FD81753AE}"/>
                </a:ext>
              </a:extLst>
            </p:cNvPr>
            <p:cNvSpPr/>
            <p:nvPr/>
          </p:nvSpPr>
          <p:spPr>
            <a:xfrm>
              <a:off x="8488451" y="6996703"/>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E277945E-4196-4C77-9EC7-2F774A8FEE21}"/>
                </a:ext>
              </a:extLst>
            </p:cNvPr>
            <p:cNvSpPr/>
            <p:nvPr/>
          </p:nvSpPr>
          <p:spPr>
            <a:xfrm>
              <a:off x="6355149" y="6447582"/>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4FB6856B-9629-87F9-2555-B3D486BF6939}"/>
                </a:ext>
              </a:extLst>
            </p:cNvPr>
            <p:cNvSpPr/>
            <p:nvPr/>
          </p:nvSpPr>
          <p:spPr>
            <a:xfrm>
              <a:off x="5165240" y="6336228"/>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BFA46F91-7A52-65D7-24F0-EB2A0A9C954F}"/>
                </a:ext>
              </a:extLst>
            </p:cNvPr>
            <p:cNvSpPr/>
            <p:nvPr/>
          </p:nvSpPr>
          <p:spPr>
            <a:xfrm>
              <a:off x="4553388" y="6319819"/>
              <a:ext cx="123416" cy="123416"/>
            </a:xfrm>
            <a:prstGeom prst="ellipse">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BAD7C043-FFEE-C5CB-A7F5-0BF43BF1CF6F}"/>
                </a:ext>
              </a:extLst>
            </p:cNvPr>
            <p:cNvSpPr txBox="1"/>
            <p:nvPr/>
          </p:nvSpPr>
          <p:spPr>
            <a:xfrm>
              <a:off x="4425878" y="7521964"/>
              <a:ext cx="4584517" cy="272114"/>
            </a:xfrm>
            <a:prstGeom prst="rect">
              <a:avLst/>
            </a:prstGeom>
            <a:noFill/>
          </p:spPr>
          <p:txBody>
            <a:bodyPr wrap="square" rtlCol="0">
              <a:spAutoFit/>
            </a:bodyPr>
            <a:lstStyle/>
            <a:p>
              <a:r>
                <a:rPr lang="en-GB" sz="1100" b="1" dirty="0"/>
                <a:t>Figure 2: High level Process Map for Theatre Trays</a:t>
              </a:r>
            </a:p>
          </p:txBody>
        </p:sp>
      </p:grpSp>
      <p:grpSp>
        <p:nvGrpSpPr>
          <p:cNvPr id="80" name="Group 79">
            <a:extLst>
              <a:ext uri="{FF2B5EF4-FFF2-40B4-BE49-F238E27FC236}">
                <a16:creationId xmlns:a16="http://schemas.microsoft.com/office/drawing/2014/main" id="{B9E89311-29F5-C088-67F6-DFC9726A2E91}"/>
              </a:ext>
            </a:extLst>
          </p:cNvPr>
          <p:cNvGrpSpPr/>
          <p:nvPr/>
        </p:nvGrpSpPr>
        <p:grpSpPr>
          <a:xfrm>
            <a:off x="6635605" y="2556449"/>
            <a:ext cx="3821001" cy="3503686"/>
            <a:chOff x="6635605" y="2556449"/>
            <a:chExt cx="3821001" cy="3503686"/>
          </a:xfrm>
        </p:grpSpPr>
        <p:pic>
          <p:nvPicPr>
            <p:cNvPr id="79" name="Picture 78">
              <a:extLst>
                <a:ext uri="{FF2B5EF4-FFF2-40B4-BE49-F238E27FC236}">
                  <a16:creationId xmlns:a16="http://schemas.microsoft.com/office/drawing/2014/main" id="{909A7A27-8140-644B-F398-67771A1F6F03}"/>
                </a:ext>
              </a:extLst>
            </p:cNvPr>
            <p:cNvPicPr>
              <a:picLocks noChangeAspect="1"/>
            </p:cNvPicPr>
            <p:nvPr/>
          </p:nvPicPr>
          <p:blipFill>
            <a:blip r:embed="rId3"/>
            <a:stretch>
              <a:fillRect/>
            </a:stretch>
          </p:blipFill>
          <p:spPr>
            <a:xfrm>
              <a:off x="6723775" y="2556449"/>
              <a:ext cx="3732831" cy="3503686"/>
            </a:xfrm>
            <a:prstGeom prst="rect">
              <a:avLst/>
            </a:prstGeom>
          </p:spPr>
        </p:pic>
        <p:sp>
          <p:nvSpPr>
            <p:cNvPr id="42" name="TextBox 41">
              <a:extLst>
                <a:ext uri="{FF2B5EF4-FFF2-40B4-BE49-F238E27FC236}">
                  <a16:creationId xmlns:a16="http://schemas.microsoft.com/office/drawing/2014/main" id="{2CC2D402-DBFD-99A5-AAF8-63A8DCE9D5CD}"/>
                </a:ext>
              </a:extLst>
            </p:cNvPr>
            <p:cNvSpPr txBox="1"/>
            <p:nvPr/>
          </p:nvSpPr>
          <p:spPr>
            <a:xfrm>
              <a:off x="6635605" y="5760312"/>
              <a:ext cx="1773934" cy="261610"/>
            </a:xfrm>
            <a:prstGeom prst="rect">
              <a:avLst/>
            </a:prstGeom>
            <a:noFill/>
          </p:spPr>
          <p:txBody>
            <a:bodyPr wrap="square" rtlCol="0">
              <a:spAutoFit/>
            </a:bodyPr>
            <a:lstStyle/>
            <a:p>
              <a:r>
                <a:rPr lang="en-GB" sz="1100" dirty="0"/>
                <a:t>Figure 1: Stakeholder Map</a:t>
              </a:r>
            </a:p>
          </p:txBody>
        </p:sp>
      </p:grpSp>
      <p:pic>
        <p:nvPicPr>
          <p:cNvPr id="59" name="Picture 58">
            <a:extLst>
              <a:ext uri="{FF2B5EF4-FFF2-40B4-BE49-F238E27FC236}">
                <a16:creationId xmlns:a16="http://schemas.microsoft.com/office/drawing/2014/main" id="{902B06D9-4A4C-AB16-A525-B4BB2D7AE61F}"/>
              </a:ext>
            </a:extLst>
          </p:cNvPr>
          <p:cNvPicPr>
            <a:picLocks noChangeAspect="1"/>
          </p:cNvPicPr>
          <p:nvPr/>
        </p:nvPicPr>
        <p:blipFill>
          <a:blip r:embed="rId4"/>
          <a:stretch>
            <a:fillRect/>
          </a:stretch>
        </p:blipFill>
        <p:spPr>
          <a:xfrm>
            <a:off x="9285487" y="7654081"/>
            <a:ext cx="1347333" cy="3218967"/>
          </a:xfrm>
          <a:prstGeom prst="rect">
            <a:avLst/>
          </a:prstGeom>
        </p:spPr>
      </p:pic>
      <p:sp>
        <p:nvSpPr>
          <p:cNvPr id="60" name="TextBox 59">
            <a:extLst>
              <a:ext uri="{FF2B5EF4-FFF2-40B4-BE49-F238E27FC236}">
                <a16:creationId xmlns:a16="http://schemas.microsoft.com/office/drawing/2014/main" id="{08C9E20F-456D-0964-761E-11CFC30B8A08}"/>
              </a:ext>
            </a:extLst>
          </p:cNvPr>
          <p:cNvSpPr txBox="1"/>
          <p:nvPr/>
        </p:nvSpPr>
        <p:spPr>
          <a:xfrm>
            <a:off x="28708" y="2372814"/>
            <a:ext cx="1734411" cy="369332"/>
          </a:xfrm>
          <a:prstGeom prst="rect">
            <a:avLst/>
          </a:prstGeom>
          <a:noFill/>
        </p:spPr>
        <p:txBody>
          <a:bodyPr wrap="square" rtlCol="0">
            <a:spAutoFit/>
          </a:bodyPr>
          <a:lstStyle/>
          <a:p>
            <a:r>
              <a:rPr lang="en-US" sz="1800" b="1" dirty="0">
                <a:solidFill>
                  <a:srgbClr val="002060"/>
                </a:solidFill>
                <a:latin typeface="Arial" panose="020B0604020202020204" pitchFamily="34" charset="0"/>
                <a:cs typeface="Arial" panose="020B0604020202020204" pitchFamily="34" charset="0"/>
              </a:rPr>
              <a:t>Introduction</a:t>
            </a:r>
            <a:endParaRPr lang="en-GB" dirty="0">
              <a:solidFill>
                <a:srgbClr val="002060"/>
              </a:solidFill>
            </a:endParaRPr>
          </a:p>
        </p:txBody>
      </p:sp>
      <p:cxnSp>
        <p:nvCxnSpPr>
          <p:cNvPr id="62" name="Straight Connector 61">
            <a:extLst>
              <a:ext uri="{FF2B5EF4-FFF2-40B4-BE49-F238E27FC236}">
                <a16:creationId xmlns:a16="http://schemas.microsoft.com/office/drawing/2014/main" id="{0E237243-8126-2C76-D0A5-569ADDC8FFF5}"/>
              </a:ext>
            </a:extLst>
          </p:cNvPr>
          <p:cNvCxnSpPr/>
          <p:nvPr/>
        </p:nvCxnSpPr>
        <p:spPr>
          <a:xfrm>
            <a:off x="83243" y="2690479"/>
            <a:ext cx="6151746" cy="0"/>
          </a:xfrm>
          <a:prstGeom prst="line">
            <a:avLst/>
          </a:prstGeom>
          <a:ln w="57150">
            <a:solidFill>
              <a:srgbClr val="008F4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007044A9-9708-75D5-DEC8-D5E506AA4277}"/>
              </a:ext>
            </a:extLst>
          </p:cNvPr>
          <p:cNvSpPr txBox="1"/>
          <p:nvPr/>
        </p:nvSpPr>
        <p:spPr>
          <a:xfrm>
            <a:off x="-901" y="4736820"/>
            <a:ext cx="1734411" cy="369332"/>
          </a:xfrm>
          <a:prstGeom prst="rect">
            <a:avLst/>
          </a:prstGeom>
          <a:noFill/>
        </p:spPr>
        <p:txBody>
          <a:bodyPr wrap="square" rtlCol="0">
            <a:spAutoFit/>
          </a:bodyPr>
          <a:lstStyle/>
          <a:p>
            <a:r>
              <a:rPr lang="en-US" sz="1800" b="1" dirty="0">
                <a:solidFill>
                  <a:srgbClr val="002060"/>
                </a:solidFill>
                <a:latin typeface="Arial" panose="020B0604020202020204" pitchFamily="34" charset="0"/>
                <a:cs typeface="Arial" panose="020B0604020202020204" pitchFamily="34" charset="0"/>
              </a:rPr>
              <a:t>Background</a:t>
            </a:r>
            <a:endParaRPr lang="en-GB" dirty="0">
              <a:solidFill>
                <a:srgbClr val="002060"/>
              </a:solidFill>
            </a:endParaRPr>
          </a:p>
        </p:txBody>
      </p:sp>
      <p:cxnSp>
        <p:nvCxnSpPr>
          <p:cNvPr id="64" name="Straight Connector 63">
            <a:extLst>
              <a:ext uri="{FF2B5EF4-FFF2-40B4-BE49-F238E27FC236}">
                <a16:creationId xmlns:a16="http://schemas.microsoft.com/office/drawing/2014/main" id="{B6378E91-0C8F-24EC-C312-B471EAA97C86}"/>
              </a:ext>
            </a:extLst>
          </p:cNvPr>
          <p:cNvCxnSpPr/>
          <p:nvPr/>
        </p:nvCxnSpPr>
        <p:spPr>
          <a:xfrm>
            <a:off x="53634" y="5054485"/>
            <a:ext cx="6151746" cy="0"/>
          </a:xfrm>
          <a:prstGeom prst="line">
            <a:avLst/>
          </a:prstGeom>
          <a:ln w="57150">
            <a:solidFill>
              <a:srgbClr val="008F4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2B82114-57FE-D1F1-84F4-A2784509E986}"/>
              </a:ext>
            </a:extLst>
          </p:cNvPr>
          <p:cNvCxnSpPr>
            <a:cxnSpLocks/>
          </p:cNvCxnSpPr>
          <p:nvPr/>
        </p:nvCxnSpPr>
        <p:spPr>
          <a:xfrm>
            <a:off x="6664313" y="6014548"/>
            <a:ext cx="1563329" cy="0"/>
          </a:xfrm>
          <a:prstGeom prst="line">
            <a:avLst/>
          </a:prstGeom>
          <a:ln w="28575">
            <a:solidFill>
              <a:srgbClr val="008F4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126F31F-30A4-233B-C0A6-34E9733FF38F}"/>
              </a:ext>
            </a:extLst>
          </p:cNvPr>
          <p:cNvCxnSpPr>
            <a:cxnSpLocks/>
          </p:cNvCxnSpPr>
          <p:nvPr/>
        </p:nvCxnSpPr>
        <p:spPr>
          <a:xfrm>
            <a:off x="301759" y="13041582"/>
            <a:ext cx="2897685" cy="0"/>
          </a:xfrm>
          <a:prstGeom prst="line">
            <a:avLst/>
          </a:prstGeom>
          <a:ln w="28575">
            <a:solidFill>
              <a:srgbClr val="008F40"/>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327B9A2B-551A-1DDD-2E40-A5684B3AB598}"/>
              </a:ext>
            </a:extLst>
          </p:cNvPr>
          <p:cNvSpPr txBox="1"/>
          <p:nvPr/>
        </p:nvSpPr>
        <p:spPr>
          <a:xfrm>
            <a:off x="6577490" y="6548787"/>
            <a:ext cx="3476125" cy="432426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There were 4 tests of change initially undertaken:-</a:t>
            </a:r>
          </a:p>
          <a:p>
            <a:pPr marL="342900" indent="-342900">
              <a:buClr>
                <a:srgbClr val="4C8822"/>
              </a:buClr>
              <a:buFont typeface="+mj-lt"/>
              <a:buAutoNum type="arabicPeriod"/>
            </a:pPr>
            <a:r>
              <a:rPr lang="en-US" sz="1300" dirty="0">
                <a:latin typeface="Arial" panose="020B0604020202020204" pitchFamily="34" charset="0"/>
                <a:cs typeface="Arial" panose="020B0604020202020204" pitchFamily="34" charset="0"/>
              </a:rPr>
              <a:t>All HSDU and equipment for storing or transporting Theatre trays were audited</a:t>
            </a:r>
          </a:p>
          <a:p>
            <a:pPr marL="342900" indent="-342900">
              <a:buClr>
                <a:srgbClr val="4C8822"/>
              </a:buClr>
              <a:buFont typeface="+mj-lt"/>
              <a:buAutoNum type="arabicPeriod"/>
            </a:pPr>
            <a:r>
              <a:rPr lang="en-US" sz="1300" dirty="0">
                <a:latin typeface="Arial" panose="020B0604020202020204" pitchFamily="34" charset="0"/>
                <a:cs typeface="Arial" panose="020B0604020202020204" pitchFamily="34" charset="0"/>
              </a:rPr>
              <a:t>Theater trays had plastic Banding to secure them and had started to be wrapped in a plastic bag – the bag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was believed to lead to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condensation causing wet trays,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the banding to be sharp and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cut the drapes.</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These were removed</a:t>
            </a:r>
          </a:p>
          <a:p>
            <a:pPr marL="342900" indent="-342900">
              <a:buClr>
                <a:srgbClr val="4C8822"/>
              </a:buClr>
              <a:buFont typeface="+mj-lt"/>
              <a:buAutoNum type="arabicPeriod"/>
            </a:pPr>
            <a:r>
              <a:rPr lang="en-US" sz="1300" dirty="0">
                <a:latin typeface="Arial" panose="020B0604020202020204" pitchFamily="34" charset="0"/>
                <a:cs typeface="Arial" panose="020B0604020202020204" pitchFamily="34" charset="0"/>
              </a:rPr>
              <a:t>Disposable drapes were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trialed – this was to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overcome the holes in the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re-usable drapes, also to reduce possibility of condensation.</a:t>
            </a:r>
          </a:p>
          <a:p>
            <a:pPr marL="342900" indent="-342900">
              <a:buClr>
                <a:srgbClr val="4C8822"/>
              </a:buClr>
              <a:buFont typeface="+mj-lt"/>
              <a:buAutoNum type="arabicPeriod"/>
            </a:pPr>
            <a:r>
              <a:rPr lang="en-US" sz="1300" dirty="0">
                <a:latin typeface="Arial" panose="020B0604020202020204" pitchFamily="34" charset="0"/>
                <a:cs typeface="Arial" panose="020B0604020202020204" pitchFamily="34" charset="0"/>
              </a:rPr>
              <a:t>Cardboard corner protectors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were introduced to protect the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drapes from the trays sharp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corners and the shelving</a:t>
            </a:r>
            <a:endParaRPr lang="en-GB" sz="13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5D909A4F-3ABD-A2DC-7D65-68338599AD0B}"/>
              </a:ext>
            </a:extLst>
          </p:cNvPr>
          <p:cNvSpPr txBox="1"/>
          <p:nvPr/>
        </p:nvSpPr>
        <p:spPr>
          <a:xfrm>
            <a:off x="6572087" y="6223749"/>
            <a:ext cx="2424429" cy="369332"/>
          </a:xfrm>
          <a:prstGeom prst="rect">
            <a:avLst/>
          </a:prstGeom>
          <a:noFill/>
        </p:spPr>
        <p:txBody>
          <a:bodyPr wrap="square" rtlCol="0">
            <a:spAutoFit/>
          </a:bodyPr>
          <a:lstStyle/>
          <a:p>
            <a:r>
              <a:rPr lang="en-US" sz="1800" b="1" dirty="0">
                <a:solidFill>
                  <a:srgbClr val="002060"/>
                </a:solidFill>
                <a:latin typeface="Arial" panose="020B0604020202020204" pitchFamily="34" charset="0"/>
                <a:cs typeface="Arial" panose="020B0604020202020204" pitchFamily="34" charset="0"/>
              </a:rPr>
              <a:t>Tests of Change</a:t>
            </a:r>
            <a:endParaRPr lang="en-GB" dirty="0">
              <a:solidFill>
                <a:srgbClr val="002060"/>
              </a:solidFill>
            </a:endParaRPr>
          </a:p>
        </p:txBody>
      </p:sp>
      <p:cxnSp>
        <p:nvCxnSpPr>
          <p:cNvPr id="75" name="Straight Connector 74">
            <a:extLst>
              <a:ext uri="{FF2B5EF4-FFF2-40B4-BE49-F238E27FC236}">
                <a16:creationId xmlns:a16="http://schemas.microsoft.com/office/drawing/2014/main" id="{6E361D35-8721-1F08-B2D9-7E38122805CB}"/>
              </a:ext>
            </a:extLst>
          </p:cNvPr>
          <p:cNvCxnSpPr>
            <a:cxnSpLocks/>
          </p:cNvCxnSpPr>
          <p:nvPr/>
        </p:nvCxnSpPr>
        <p:spPr>
          <a:xfrm>
            <a:off x="6626622" y="6541414"/>
            <a:ext cx="3829984" cy="0"/>
          </a:xfrm>
          <a:prstGeom prst="line">
            <a:avLst/>
          </a:prstGeom>
          <a:ln w="57150">
            <a:solidFill>
              <a:srgbClr val="008F40"/>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6D751247-D412-514D-2D40-4DBD61A96E5E}"/>
              </a:ext>
            </a:extLst>
          </p:cNvPr>
          <p:cNvSpPr txBox="1"/>
          <p:nvPr/>
        </p:nvSpPr>
        <p:spPr>
          <a:xfrm>
            <a:off x="6572087" y="10961769"/>
            <a:ext cx="2424429" cy="369332"/>
          </a:xfrm>
          <a:prstGeom prst="rect">
            <a:avLst/>
          </a:prstGeom>
          <a:noFill/>
        </p:spPr>
        <p:txBody>
          <a:bodyPr wrap="square" rtlCol="0">
            <a:spAutoFit/>
          </a:bodyPr>
          <a:lstStyle/>
          <a:p>
            <a:r>
              <a:rPr lang="en-US" sz="1800" b="1" dirty="0">
                <a:solidFill>
                  <a:srgbClr val="002060"/>
                </a:solidFill>
                <a:latin typeface="Arial" panose="020B0604020202020204" pitchFamily="34" charset="0"/>
                <a:cs typeface="Arial" panose="020B0604020202020204" pitchFamily="34" charset="0"/>
              </a:rPr>
              <a:t>Progress to Date</a:t>
            </a:r>
            <a:endParaRPr lang="en-GB" dirty="0">
              <a:solidFill>
                <a:srgbClr val="002060"/>
              </a:solidFill>
            </a:endParaRPr>
          </a:p>
        </p:txBody>
      </p:sp>
      <p:cxnSp>
        <p:nvCxnSpPr>
          <p:cNvPr id="78" name="Straight Connector 77">
            <a:extLst>
              <a:ext uri="{FF2B5EF4-FFF2-40B4-BE49-F238E27FC236}">
                <a16:creationId xmlns:a16="http://schemas.microsoft.com/office/drawing/2014/main" id="{E0AA2DAB-30C4-BED7-FEAF-427195B6C863}"/>
              </a:ext>
            </a:extLst>
          </p:cNvPr>
          <p:cNvCxnSpPr>
            <a:cxnSpLocks/>
          </p:cNvCxnSpPr>
          <p:nvPr/>
        </p:nvCxnSpPr>
        <p:spPr>
          <a:xfrm>
            <a:off x="6626622" y="11279434"/>
            <a:ext cx="3829984" cy="0"/>
          </a:xfrm>
          <a:prstGeom prst="line">
            <a:avLst/>
          </a:prstGeom>
          <a:ln w="57150">
            <a:solidFill>
              <a:srgbClr val="008F4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AEEAB40B-ECDD-A8FB-DE5E-161FD2A51733}"/>
              </a:ext>
            </a:extLst>
          </p:cNvPr>
          <p:cNvSpPr txBox="1"/>
          <p:nvPr/>
        </p:nvSpPr>
        <p:spPr>
          <a:xfrm>
            <a:off x="6648418" y="11331101"/>
            <a:ext cx="3801724" cy="1815882"/>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The number of holes being identified in drapes for theatre trays has reduced, the volume of work (re-work) through HSDU has reduced and lists are not delayed due to theatre equipment.</a:t>
            </a:r>
          </a:p>
          <a:p>
            <a:endParaRPr lang="en-US" sz="105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Training and Development of the HSDU staff has continued.</a:t>
            </a:r>
            <a:endParaRPr lang="en-GB" sz="1300" dirty="0">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48C0A951-ED3D-625A-B0A3-E582050375D8}"/>
              </a:ext>
            </a:extLst>
          </p:cNvPr>
          <p:cNvSpPr txBox="1"/>
          <p:nvPr/>
        </p:nvSpPr>
        <p:spPr>
          <a:xfrm>
            <a:off x="9285487" y="10835454"/>
            <a:ext cx="1773934" cy="261610"/>
          </a:xfrm>
          <a:prstGeom prst="rect">
            <a:avLst/>
          </a:prstGeom>
          <a:noFill/>
        </p:spPr>
        <p:txBody>
          <a:bodyPr wrap="square" rtlCol="0">
            <a:spAutoFit/>
          </a:bodyPr>
          <a:lstStyle/>
          <a:p>
            <a:r>
              <a:rPr lang="en-GB" sz="1100" b="1" dirty="0"/>
              <a:t>Figure 3: PDSA cycles</a:t>
            </a:r>
          </a:p>
        </p:txBody>
      </p:sp>
      <p:cxnSp>
        <p:nvCxnSpPr>
          <p:cNvPr id="83" name="Straight Connector 82">
            <a:extLst>
              <a:ext uri="{FF2B5EF4-FFF2-40B4-BE49-F238E27FC236}">
                <a16:creationId xmlns:a16="http://schemas.microsoft.com/office/drawing/2014/main" id="{A6194FE2-8B02-66C2-238E-1A2EC5FE2944}"/>
              </a:ext>
            </a:extLst>
          </p:cNvPr>
          <p:cNvCxnSpPr>
            <a:cxnSpLocks/>
          </p:cNvCxnSpPr>
          <p:nvPr/>
        </p:nvCxnSpPr>
        <p:spPr>
          <a:xfrm>
            <a:off x="9357852" y="11083865"/>
            <a:ext cx="1274968" cy="0"/>
          </a:xfrm>
          <a:prstGeom prst="line">
            <a:avLst/>
          </a:prstGeom>
          <a:ln w="28575">
            <a:solidFill>
              <a:srgbClr val="008F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4785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7EFE05F3-A66B-494C-BF02-15C2A0C22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D6BFE5-D40B-4F7E-98DD-FDA4C0FB326A}">
  <ds:schemaRefs>
    <ds:schemaRef ds:uri="http://schemas.microsoft.com/sharepoint/v3/contenttype/forms"/>
  </ds:schemaRefs>
</ds:datastoreItem>
</file>

<file path=customXml/itemProps3.xml><?xml version="1.0" encoding="utf-8"?>
<ds:datastoreItem xmlns:ds="http://schemas.openxmlformats.org/officeDocument/2006/customXml" ds:itemID="{6B48029F-E72C-4B1A-B702-6CF091E3AD4C}">
  <ds:schemaRefs>
    <ds:schemaRef ds:uri="http://schemas.microsoft.com/office/infopath/2007/PartnerControls"/>
    <ds:schemaRef ds:uri="http://purl.org/dc/terms/"/>
    <ds:schemaRef ds:uri="cdef7ab9-3519-4273-a22c-7105e88b5b86"/>
    <ds:schemaRef ds:uri="http://schemas.microsoft.com/office/2006/documentManagement/types"/>
    <ds:schemaRef ds:uri="http://schemas.microsoft.com/sharepoint/v3"/>
    <ds:schemaRef ds:uri="http://purl.org/dc/elements/1.1/"/>
    <ds:schemaRef ds:uri="http://schemas.microsoft.com/office/2006/metadata/properties"/>
    <ds:schemaRef ds:uri="b1d9df04-9b8d-4886-96c6-6484f0dc8e88"/>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1658</TotalTime>
  <Words>552</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34</cp:revision>
  <cp:lastPrinted>2024-06-07T10:05:37Z</cp:lastPrinted>
  <dcterms:created xsi:type="dcterms:W3CDTF">2020-12-07T15:24:36Z</dcterms:created>
  <dcterms:modified xsi:type="dcterms:W3CDTF">2024-06-19T15:43:33Z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