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29F"/>
    <a:srgbClr val="599D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7"/>
    <p:restoredTop sz="96405"/>
  </p:normalViewPr>
  <p:slideViewPr>
    <p:cSldViewPr snapToGrid="0" snapToObjects="1">
      <p:cViewPr varScale="1">
        <p:scale>
          <a:sx n="51" d="100"/>
          <a:sy n="51" d="100"/>
        </p:scale>
        <p:origin x="25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3AE1F-CF5B-A64D-BC5D-DC7572A71749}" type="datetimeFigureOut">
              <a:rPr lang="en-US" smtClean="0"/>
              <a:t>6/10/2024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1A7D-7FFD-6845-A916-EF7EB14EF696}" type="slidenum">
              <a:rPr lang="en-US" smtClean="0"/>
              <a:t>‹#›</a:t>
            </a:fld>
            <a:endParaRPr lang="en-US"/>
          </a:p>
        </p:txBody>
      </p:sp>
    </p:spTree>
    <p:extLst>
      <p:ext uri="{BB962C8B-B14F-4D97-AF65-F5344CB8AC3E}">
        <p14:creationId xmlns:p14="http://schemas.microsoft.com/office/powerpoint/2010/main" val="127672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en-GB"/>
              <a:t>Click to edit Master title style</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38D15B-C69A-C945-99D0-425943BFE0DD}"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73339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81AA62A-9405-8C4B-91C9-9669FEEBBF1C}"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4255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en-GB"/>
              <a:t>Click to edit Master title style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968CDC4-FB12-964A-B051-89728A9A40C9}"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09783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56CFAE0-DFCF-664C-9113-8E274CE0AFD6}"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2231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4" name="Content Placeholder 3"/>
          <p:cNvSpPr>
            <a:spLocks noGrp="1"/>
          </p:cNvSpPr>
          <p:nvPr>
            <p:ph sz="half" idx="2"/>
          </p:nvPr>
        </p:nvSpPr>
        <p:spPr>
          <a:xfrm>
            <a:off x="736456" y="5522763"/>
            <a:ext cx="4523137"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en-GB"/>
              <a:t>Click to edit Master text styles</a:t>
            </a:r>
          </a:p>
        </p:txBody>
      </p:sp>
      <p:sp>
        <p:nvSpPr>
          <p:cNvPr id="6" name="Content Placeholder 5"/>
          <p:cNvSpPr>
            <a:spLocks noGrp="1"/>
          </p:cNvSpPr>
          <p:nvPr>
            <p:ph sz="quarter" idx="4"/>
          </p:nvPr>
        </p:nvSpPr>
        <p:spPr>
          <a:xfrm>
            <a:off x="5412731" y="5522763"/>
            <a:ext cx="4545413"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9DC2CE-6F26-054F-B7D3-1A35B360EAB1}" type="datetime1">
              <a:rPr lang="en-GB" smtClean="0"/>
              <a:t>10/06/2024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01376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8FB82F0-3905-A940-8E74-D4361D13ECB1}" type="datetime1">
              <a:rPr lang="en-GB" smtClean="0"/>
              <a:t>10/06/2024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63353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C27AF-50B0-2C4D-BD78-32A0F479207A}" type="datetime1">
              <a:rPr lang="en-GB" smtClean="0"/>
              <a:t>10/06/2024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23061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8E42DC3D-7A03-5644-95D6-5F36B5A10ECA}"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3026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en-GB"/>
              <a:t>Click icon to add picture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en-GB"/>
              <a:t>Click to edit Master text styles</a:t>
            </a:r>
          </a:p>
        </p:txBody>
      </p:sp>
      <p:sp>
        <p:nvSpPr>
          <p:cNvPr id="5" name="Date Placeholder 4"/>
          <p:cNvSpPr>
            <a:spLocks noGrp="1"/>
          </p:cNvSpPr>
          <p:nvPr>
            <p:ph type="dt" sz="half" idx="10"/>
          </p:nvPr>
        </p:nvSpPr>
        <p:spPr/>
        <p:txBody>
          <a:bodyPr/>
          <a:lstStyle/>
          <a:p>
            <a:fld id="{EE3E01CF-5683-CD43-9505-4151FA33088C}" type="datetime1">
              <a:rPr lang="en-GB" smtClean="0"/>
              <a:t>10/06/2024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13489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A2AD87-DD57-764F-9F68-85A207130292}"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412866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2BCA60-DA8F-F348-8431-4D2A57F19BB4}" type="datetime1">
              <a:rPr lang="en-GB" smtClean="0"/>
              <a:t>10/06/2024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661E7-D1BC-9F4E-ACDB-6E2E147CF3A0}" type="slidenum">
              <a:rPr lang="en-US" smtClean="0"/>
              <a:t>‹#›</a:t>
            </a:fld>
            <a:endParaRPr lang="en-US"/>
          </a:p>
        </p:txBody>
      </p:sp>
    </p:spTree>
    <p:extLst>
      <p:ext uri="{BB962C8B-B14F-4D97-AF65-F5344CB8AC3E}">
        <p14:creationId xmlns:p14="http://schemas.microsoft.com/office/powerpoint/2010/main" val="380485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56FF44D2-BA93-4C48-98F4-B6E46704D06E}" type="datetime1">
              <a:rPr lang="en-GB" smtClean="0"/>
              <a:t>10/06/2024</a:t>
            </a:fld>
            <a:endParaRPr 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87C661E7-D1BC-9F4E-ACDB-6E2E147CF3A0}" type="slidenum">
              <a:rPr lang="en-US" smtClean="0"/>
              <a:t>‹#›</a:t>
            </a:fld>
            <a:endParaRPr lang="en-US"/>
          </a:p>
        </p:txBody>
      </p:sp>
    </p:spTree>
    <p:extLst>
      <p:ext uri="{BB962C8B-B14F-4D97-AF65-F5344CB8AC3E}">
        <p14:creationId xmlns:p14="http://schemas.microsoft.com/office/powerpoint/2010/main" val="1468113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D1756A-2B95-4313-6F08-A9C369EE0EDD}"/>
              </a:ext>
            </a:extLst>
          </p:cNvPr>
          <p:cNvSpPr txBox="1"/>
          <p:nvPr/>
        </p:nvSpPr>
        <p:spPr>
          <a:xfrm>
            <a:off x="418815" y="2743200"/>
            <a:ext cx="4927091" cy="369332"/>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FE96714-3C3F-4FAB-55FA-1A4F28B990F6}"/>
              </a:ext>
            </a:extLst>
          </p:cNvPr>
          <p:cNvSpPr txBox="1"/>
          <p:nvPr/>
        </p:nvSpPr>
        <p:spPr>
          <a:xfrm>
            <a:off x="102106" y="575391"/>
            <a:ext cx="7959546"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Group Therapy and Support for Stroke Patients with Communication Difficulties</a:t>
            </a:r>
          </a:p>
        </p:txBody>
      </p:sp>
      <p:sp>
        <p:nvSpPr>
          <p:cNvPr id="6" name="TextBox 5">
            <a:extLst>
              <a:ext uri="{FF2B5EF4-FFF2-40B4-BE49-F238E27FC236}">
                <a16:creationId xmlns:a16="http://schemas.microsoft.com/office/drawing/2014/main" id="{F0D76CCB-668D-4F11-B43F-922E66BDBB0E}"/>
              </a:ext>
            </a:extLst>
          </p:cNvPr>
          <p:cNvSpPr txBox="1"/>
          <p:nvPr/>
        </p:nvSpPr>
        <p:spPr>
          <a:xfrm>
            <a:off x="215442" y="1415848"/>
            <a:ext cx="6871157"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Mark Chalmers</a:t>
            </a:r>
            <a:r>
              <a:rPr lang="en-US" sz="1600" dirty="0">
                <a:solidFill>
                  <a:schemeClr val="bg1"/>
                </a:solidFill>
                <a:latin typeface="Arial" panose="020B0604020202020204" pitchFamily="34" charset="0"/>
                <a:cs typeface="Arial" panose="020B0604020202020204" pitchFamily="34" charset="0"/>
              </a:rPr>
              <a:t> / Speech and Language Therapist (SLT), </a:t>
            </a:r>
            <a:r>
              <a:rPr lang="en-US" sz="1600" b="1" dirty="0">
                <a:solidFill>
                  <a:schemeClr val="bg1"/>
                </a:solidFill>
                <a:latin typeface="Arial" panose="020B0604020202020204" pitchFamily="34" charset="0"/>
                <a:cs typeface="Arial" panose="020B0604020202020204" pitchFamily="34" charset="0"/>
              </a:rPr>
              <a:t>Laura Jones</a:t>
            </a:r>
            <a:r>
              <a:rPr lang="en-US" sz="1600" dirty="0">
                <a:solidFill>
                  <a:schemeClr val="bg1"/>
                </a:solidFill>
                <a:latin typeface="Arial" panose="020B0604020202020204" pitchFamily="34" charset="0"/>
                <a:cs typeface="Arial" panose="020B0604020202020204" pitchFamily="34" charset="0"/>
              </a:rPr>
              <a:t> / Speech and Language Therapist (SLT).</a:t>
            </a:r>
            <a:endParaRPr lang="en-US" sz="28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12DA7D9-3A86-CFB3-A0B0-C0012121DBAD}"/>
              </a:ext>
            </a:extLst>
          </p:cNvPr>
          <p:cNvSpPr txBox="1"/>
          <p:nvPr/>
        </p:nvSpPr>
        <p:spPr>
          <a:xfrm>
            <a:off x="215444" y="13165948"/>
            <a:ext cx="5874697" cy="707886"/>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Adult Community / Stafford and Cannock ESD and Community Stroke Rehab Teams</a:t>
            </a:r>
          </a:p>
        </p:txBody>
      </p:sp>
      <p:sp>
        <p:nvSpPr>
          <p:cNvPr id="8" name="TextBox 7">
            <a:extLst>
              <a:ext uri="{FF2B5EF4-FFF2-40B4-BE49-F238E27FC236}">
                <a16:creationId xmlns:a16="http://schemas.microsoft.com/office/drawing/2014/main" id="{A4E19454-5E4E-7832-FA30-3E6C521C386D}"/>
              </a:ext>
            </a:extLst>
          </p:cNvPr>
          <p:cNvSpPr txBox="1"/>
          <p:nvPr/>
        </p:nvSpPr>
        <p:spPr>
          <a:xfrm>
            <a:off x="229620" y="13996946"/>
            <a:ext cx="5430951" cy="830997"/>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Restarting social communication groups for patients who have communication difficulties post-stroke post-pandemic. Providing support to patients and carers.</a:t>
            </a:r>
          </a:p>
        </p:txBody>
      </p:sp>
      <p:sp>
        <p:nvSpPr>
          <p:cNvPr id="9" name="TextBox 3">
            <a:extLst>
              <a:ext uri="{FF2B5EF4-FFF2-40B4-BE49-F238E27FC236}">
                <a16:creationId xmlns:a16="http://schemas.microsoft.com/office/drawing/2014/main" id="{22D1AE0A-4B2E-5637-975F-AB62BC564415}"/>
              </a:ext>
            </a:extLst>
          </p:cNvPr>
          <p:cNvSpPr txBox="1"/>
          <p:nvPr/>
        </p:nvSpPr>
        <p:spPr>
          <a:xfrm>
            <a:off x="215444" y="2963876"/>
            <a:ext cx="4270499" cy="17543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Stroke patients under Stafford and Cannock ESD and Community Stroke Rehab Teams felt low in confidence with their communication abilities in social settings, leading to feelings of low mood and isolation.</a:t>
            </a:r>
            <a:r>
              <a:rPr lang="en-GB"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0" name="TextBox 4">
            <a:extLst>
              <a:ext uri="{FF2B5EF4-FFF2-40B4-BE49-F238E27FC236}">
                <a16:creationId xmlns:a16="http://schemas.microsoft.com/office/drawing/2014/main" id="{F33D0823-2ED3-6FA7-04EF-BF721619ABDD}"/>
              </a:ext>
            </a:extLst>
          </p:cNvPr>
          <p:cNvSpPr txBox="1"/>
          <p:nvPr/>
        </p:nvSpPr>
        <p:spPr>
          <a:xfrm>
            <a:off x="215444" y="2440656"/>
            <a:ext cx="4270499"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chemeClr val="tx2">
                    <a:lumMod val="75000"/>
                  </a:schemeClr>
                </a:solidFill>
              </a:rPr>
              <a:t>The Background…</a:t>
            </a:r>
          </a:p>
        </p:txBody>
      </p:sp>
      <p:sp>
        <p:nvSpPr>
          <p:cNvPr id="11" name="TextBox 3">
            <a:extLst>
              <a:ext uri="{FF2B5EF4-FFF2-40B4-BE49-F238E27FC236}">
                <a16:creationId xmlns:a16="http://schemas.microsoft.com/office/drawing/2014/main" id="{57A71A37-AD0E-4898-93DC-FA84E17970DC}"/>
              </a:ext>
            </a:extLst>
          </p:cNvPr>
          <p:cNvSpPr txBox="1"/>
          <p:nvPr/>
        </p:nvSpPr>
        <p:spPr>
          <a:xfrm>
            <a:off x="5345906" y="2963876"/>
            <a:ext cx="5130463" cy="14773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All groups stopped during the pandemic.</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Patients feeling low in mood and isolated.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Carers feeling a lack of support.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Difficulties progressing patients further in 1:1 sessions.</a:t>
            </a:r>
          </a:p>
        </p:txBody>
      </p:sp>
      <p:sp>
        <p:nvSpPr>
          <p:cNvPr id="12" name="TextBox 4">
            <a:extLst>
              <a:ext uri="{FF2B5EF4-FFF2-40B4-BE49-F238E27FC236}">
                <a16:creationId xmlns:a16="http://schemas.microsoft.com/office/drawing/2014/main" id="{DDAF399D-BD5E-97B8-1285-069C60F74DD2}"/>
              </a:ext>
            </a:extLst>
          </p:cNvPr>
          <p:cNvSpPr txBox="1"/>
          <p:nvPr/>
        </p:nvSpPr>
        <p:spPr>
          <a:xfrm>
            <a:off x="5345907" y="2440656"/>
            <a:ext cx="3797554"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chemeClr val="tx2">
                    <a:lumMod val="75000"/>
                  </a:schemeClr>
                </a:solidFill>
              </a:rPr>
              <a:t>The Challenges…</a:t>
            </a:r>
          </a:p>
        </p:txBody>
      </p:sp>
      <p:sp>
        <p:nvSpPr>
          <p:cNvPr id="15" name="TextBox 3">
            <a:extLst>
              <a:ext uri="{FF2B5EF4-FFF2-40B4-BE49-F238E27FC236}">
                <a16:creationId xmlns:a16="http://schemas.microsoft.com/office/drawing/2014/main" id="{5FE47DB2-E6AA-B67C-C62C-00EA9C3F058B}"/>
              </a:ext>
            </a:extLst>
          </p:cNvPr>
          <p:cNvSpPr txBox="1"/>
          <p:nvPr/>
        </p:nvSpPr>
        <p:spPr>
          <a:xfrm>
            <a:off x="231175" y="10355763"/>
            <a:ext cx="4270499" cy="258532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Identify appropriate patients who can attend the clinic.</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Restart weekly small group therapy sessions.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Collect pre-and post-therapy feedback and self ratings to measure impact and change.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Encourage ongoing contact between patients and their carers.</a:t>
            </a:r>
          </a:p>
        </p:txBody>
      </p:sp>
      <p:sp>
        <p:nvSpPr>
          <p:cNvPr id="16" name="TextBox 4">
            <a:extLst>
              <a:ext uri="{FF2B5EF4-FFF2-40B4-BE49-F238E27FC236}">
                <a16:creationId xmlns:a16="http://schemas.microsoft.com/office/drawing/2014/main" id="{F9B4A667-6533-E81D-231C-22A09B083E16}"/>
              </a:ext>
            </a:extLst>
          </p:cNvPr>
          <p:cNvSpPr txBox="1"/>
          <p:nvPr/>
        </p:nvSpPr>
        <p:spPr>
          <a:xfrm>
            <a:off x="418815" y="9866331"/>
            <a:ext cx="3568749"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chemeClr val="tx2">
                    <a:lumMod val="75000"/>
                  </a:schemeClr>
                </a:solidFill>
              </a:rPr>
              <a:t>The Solution…</a:t>
            </a:r>
          </a:p>
        </p:txBody>
      </p:sp>
      <p:sp>
        <p:nvSpPr>
          <p:cNvPr id="17" name="TextBox 3">
            <a:extLst>
              <a:ext uri="{FF2B5EF4-FFF2-40B4-BE49-F238E27FC236}">
                <a16:creationId xmlns:a16="http://schemas.microsoft.com/office/drawing/2014/main" id="{0182C1B2-8A47-07FC-371A-62FBA9D3158A}"/>
              </a:ext>
            </a:extLst>
          </p:cNvPr>
          <p:cNvSpPr txBox="1"/>
          <p:nvPr/>
        </p:nvSpPr>
        <p:spPr>
          <a:xfrm>
            <a:off x="215442" y="7314718"/>
            <a:ext cx="10245194" cy="17543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 re-establish regular social communication groups to help build patients’ confidence with communicating.</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 manufacture support networks organically for patients and their carers.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 gain pre- and post-group therapy self ratings and feedback to measure positive change and impact on people’s lives.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 improve our service.</a:t>
            </a:r>
          </a:p>
        </p:txBody>
      </p:sp>
      <p:sp>
        <p:nvSpPr>
          <p:cNvPr id="18" name="TextBox 4">
            <a:extLst>
              <a:ext uri="{FF2B5EF4-FFF2-40B4-BE49-F238E27FC236}">
                <a16:creationId xmlns:a16="http://schemas.microsoft.com/office/drawing/2014/main" id="{3A0F3954-4CBA-0ED9-975D-5CF4D79CE3C8}"/>
              </a:ext>
            </a:extLst>
          </p:cNvPr>
          <p:cNvSpPr txBox="1"/>
          <p:nvPr/>
        </p:nvSpPr>
        <p:spPr>
          <a:xfrm>
            <a:off x="510435" y="6853325"/>
            <a:ext cx="8561649"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tx2">
                    <a:lumMod val="75000"/>
                  </a:schemeClr>
                </a:solidFill>
              </a:rPr>
              <a:t>The Idea…</a:t>
            </a:r>
          </a:p>
        </p:txBody>
      </p:sp>
      <p:sp>
        <p:nvSpPr>
          <p:cNvPr id="19" name="TextBox 3">
            <a:extLst>
              <a:ext uri="{FF2B5EF4-FFF2-40B4-BE49-F238E27FC236}">
                <a16:creationId xmlns:a16="http://schemas.microsoft.com/office/drawing/2014/main" id="{6E913C48-03C4-11D0-3AA4-25F34DDDFD74}"/>
              </a:ext>
            </a:extLst>
          </p:cNvPr>
          <p:cNvSpPr txBox="1"/>
          <p:nvPr/>
        </p:nvSpPr>
        <p:spPr>
          <a:xfrm>
            <a:off x="5143500" y="10321429"/>
            <a:ext cx="5332870" cy="31393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Our first communication group started in clinic and lasted 6 weeks. They will run on a 6-week rotation focused on social communication goals.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Carers are invited to wait together with tea/coffee and biscuits to establish support links.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Positive qualitative feedback received (written PALS booklet and FFT).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Patients and carers have continued contact post-discharge.</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20" name="TextBox 4">
            <a:extLst>
              <a:ext uri="{FF2B5EF4-FFF2-40B4-BE49-F238E27FC236}">
                <a16:creationId xmlns:a16="http://schemas.microsoft.com/office/drawing/2014/main" id="{463003F3-99F4-A7A0-3B29-42EDB674CEA6}"/>
              </a:ext>
            </a:extLst>
          </p:cNvPr>
          <p:cNvSpPr txBox="1"/>
          <p:nvPr/>
        </p:nvSpPr>
        <p:spPr>
          <a:xfrm>
            <a:off x="5907029" y="9824343"/>
            <a:ext cx="3797552"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chemeClr val="tx2">
                    <a:lumMod val="75000"/>
                  </a:schemeClr>
                </a:solidFill>
              </a:rPr>
              <a:t>The Outcome…</a:t>
            </a:r>
          </a:p>
        </p:txBody>
      </p:sp>
      <p:pic>
        <p:nvPicPr>
          <p:cNvPr id="21" name="Picture 2" descr="Stroke, Aphasia, and Apraxia of Speech: Tips for Communication - Stroke  Support Association">
            <a:extLst>
              <a:ext uri="{FF2B5EF4-FFF2-40B4-BE49-F238E27FC236}">
                <a16:creationId xmlns:a16="http://schemas.microsoft.com/office/drawing/2014/main" id="{D8A37BBE-C0C1-312F-D115-5EDAD76C6B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1910" y="4795348"/>
            <a:ext cx="2034967" cy="185460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2B5EA7D-F6B6-260A-EAC7-609355889329}"/>
              </a:ext>
            </a:extLst>
          </p:cNvPr>
          <p:cNvSpPr txBox="1"/>
          <p:nvPr/>
        </p:nvSpPr>
        <p:spPr>
          <a:xfrm>
            <a:off x="6056579" y="4774663"/>
            <a:ext cx="3086882" cy="1908215"/>
          </a:xfrm>
          <a:prstGeom prst="rect">
            <a:avLst/>
          </a:prstGeom>
          <a:solidFill>
            <a:srgbClr val="13629F"/>
          </a:solidFill>
        </p:spPr>
        <p:style>
          <a:lnRef idx="3">
            <a:schemeClr val="lt1"/>
          </a:lnRef>
          <a:fillRef idx="1">
            <a:schemeClr val="dk1"/>
          </a:fillRef>
          <a:effectRef idx="1">
            <a:schemeClr val="dk1"/>
          </a:effectRef>
          <a:fontRef idx="minor">
            <a:schemeClr val="lt1"/>
          </a:fontRef>
        </p:style>
        <p:txBody>
          <a:bodyPr wrap="square" anchor="ctr" anchorCtr="1">
            <a:spAutoFit/>
          </a:bodyPr>
          <a:lstStyle/>
          <a:p>
            <a:pPr algn="ctr"/>
            <a:endParaRPr lang="en-GB" b="1" dirty="0">
              <a:solidFill>
                <a:schemeClr val="tx1"/>
              </a:solidFill>
              <a:latin typeface="Arial" panose="020B0604020202020204" pitchFamily="34" charset="0"/>
              <a:cs typeface="Arial" panose="020B0604020202020204" pitchFamily="34" charset="0"/>
            </a:endParaRPr>
          </a:p>
          <a:p>
            <a:pPr algn="ctr"/>
            <a:r>
              <a:rPr lang="en-GB" b="1" dirty="0">
                <a:solidFill>
                  <a:schemeClr val="tx1"/>
                </a:solidFill>
                <a:latin typeface="Arial" panose="020B0604020202020204" pitchFamily="34" charset="0"/>
                <a:cs typeface="Arial" panose="020B0604020202020204" pitchFamily="34" charset="0"/>
              </a:rPr>
              <a:t>Caregivers can feel overwhelmed, uncertain and even fearful (Stroke.org, 2023)</a:t>
            </a:r>
            <a:endParaRPr lang="en-US" b="1" dirty="0">
              <a:solidFill>
                <a:schemeClr val="tx1"/>
              </a:solidFill>
              <a:latin typeface="Arial" panose="020B0604020202020204" pitchFamily="34" charset="0"/>
              <a:cs typeface="Arial" panose="020B0604020202020204" pitchFamily="34" charset="0"/>
            </a:endParaRPr>
          </a:p>
          <a:p>
            <a:pPr algn="ctr"/>
            <a:endParaRPr lang="en-US" sz="2800" b="1" cap="none" spc="0" dirty="0">
              <a:ln w="22225">
                <a:solidFill>
                  <a:schemeClr val="accent2"/>
                </a:solidFill>
                <a:prstDash val="solid"/>
              </a:ln>
              <a:solidFill>
                <a:schemeClr val="tx1"/>
              </a:solidFill>
              <a:effectLst/>
            </a:endParaRPr>
          </a:p>
        </p:txBody>
      </p:sp>
      <p:sp>
        <p:nvSpPr>
          <p:cNvPr id="23" name="TextBox 22">
            <a:extLst>
              <a:ext uri="{FF2B5EF4-FFF2-40B4-BE49-F238E27FC236}">
                <a16:creationId xmlns:a16="http://schemas.microsoft.com/office/drawing/2014/main" id="{9860D96B-9605-8DC9-B445-94D1DAE000F6}"/>
              </a:ext>
            </a:extLst>
          </p:cNvPr>
          <p:cNvSpPr txBox="1"/>
          <p:nvPr/>
        </p:nvSpPr>
        <p:spPr>
          <a:xfrm>
            <a:off x="968292" y="4754746"/>
            <a:ext cx="3086882" cy="1846659"/>
          </a:xfrm>
          <a:prstGeom prst="rect">
            <a:avLst/>
          </a:prstGeom>
          <a:solidFill>
            <a:srgbClr val="599D28"/>
          </a:solidFill>
        </p:spPr>
        <p:style>
          <a:lnRef idx="3">
            <a:schemeClr val="lt1"/>
          </a:lnRef>
          <a:fillRef idx="1">
            <a:schemeClr val="dk1"/>
          </a:fillRef>
          <a:effectRef idx="1">
            <a:schemeClr val="dk1"/>
          </a:effectRef>
          <a:fontRef idx="minor">
            <a:schemeClr val="lt1"/>
          </a:fontRef>
        </p:style>
        <p:txBody>
          <a:bodyPr wrap="square" anchor="b" anchorCtr="0">
            <a:spAutoFit/>
          </a:bodyPr>
          <a:lstStyle/>
          <a:p>
            <a:pPr algn="ctr"/>
            <a:endParaRPr lang="en-GB" b="1" dirty="0">
              <a:solidFill>
                <a:schemeClr val="tx1"/>
              </a:solidFill>
              <a:latin typeface="Arial" panose="020B0604020202020204" pitchFamily="34" charset="0"/>
              <a:cs typeface="Arial" panose="020B0604020202020204" pitchFamily="34" charset="0"/>
            </a:endParaRPr>
          </a:p>
          <a:p>
            <a:pPr algn="ctr"/>
            <a:r>
              <a:rPr lang="en-GB" b="1" dirty="0">
                <a:solidFill>
                  <a:schemeClr val="tx1"/>
                </a:solidFill>
                <a:latin typeface="Arial" panose="020B0604020202020204" pitchFamily="34" charset="0"/>
                <a:cs typeface="Arial" panose="020B0604020202020204" pitchFamily="34" charset="0"/>
              </a:rPr>
              <a:t>Stroke survivors experience elevated levels of loneliness (Byrne, et al., 2020).</a:t>
            </a:r>
            <a:endParaRPr lang="en-US" b="1" dirty="0">
              <a:solidFill>
                <a:schemeClr val="tx1"/>
              </a:solidFill>
              <a:latin typeface="Arial" panose="020B0604020202020204" pitchFamily="34" charset="0"/>
              <a:cs typeface="Arial" panose="020B0604020202020204" pitchFamily="34" charset="0"/>
            </a:endParaRPr>
          </a:p>
          <a:p>
            <a:pPr algn="ctr"/>
            <a:endParaRPr lang="en-US" sz="2400" b="1" cap="none" spc="0" dirty="0">
              <a:ln w="22225">
                <a:solidFill>
                  <a:schemeClr val="accent2"/>
                </a:solidFill>
                <a:prstDash val="solid"/>
              </a:ln>
              <a:solidFill>
                <a:schemeClr val="tx1"/>
              </a:solidFill>
              <a:effectLst/>
            </a:endParaRPr>
          </a:p>
        </p:txBody>
      </p:sp>
      <p:sp>
        <p:nvSpPr>
          <p:cNvPr id="24" name="TextBox 23">
            <a:extLst>
              <a:ext uri="{FF2B5EF4-FFF2-40B4-BE49-F238E27FC236}">
                <a16:creationId xmlns:a16="http://schemas.microsoft.com/office/drawing/2014/main" id="{4C73A97F-140B-C596-A1F9-6F648E8FA877}"/>
              </a:ext>
            </a:extLst>
          </p:cNvPr>
          <p:cNvSpPr txBox="1"/>
          <p:nvPr/>
        </p:nvSpPr>
        <p:spPr>
          <a:xfrm>
            <a:off x="3107616" y="8711311"/>
            <a:ext cx="4137068" cy="1200329"/>
          </a:xfrm>
          <a:prstGeom prst="rect">
            <a:avLst/>
          </a:prstGeom>
          <a:noFill/>
        </p:spPr>
        <p:style>
          <a:lnRef idx="3">
            <a:schemeClr val="lt1"/>
          </a:lnRef>
          <a:fillRef idx="1">
            <a:schemeClr val="dk1"/>
          </a:fillRef>
          <a:effectRef idx="1">
            <a:schemeClr val="dk1"/>
          </a:effectRef>
          <a:fontRef idx="minor">
            <a:schemeClr val="lt1"/>
          </a:fontRef>
        </p:style>
        <p:txBody>
          <a:bodyPr wrap="square" anchor="b" anchorCtr="0">
            <a:spAutoFit/>
          </a:bodyPr>
          <a:lstStyle/>
          <a:p>
            <a:pPr algn="ctr"/>
            <a:r>
              <a:rPr lang="en-GB" b="1" i="0" dirty="0">
                <a:solidFill>
                  <a:schemeClr val="accent6"/>
                </a:solidFill>
                <a:effectLst/>
                <a:latin typeface="Cambria" panose="02040503050406030204" pitchFamily="18" charset="0"/>
              </a:rPr>
              <a:t>Participants in group therapy also showed an increased tendency to communicate for the purpose of social closeness (</a:t>
            </a:r>
            <a:r>
              <a:rPr lang="en-GB" b="1" i="0" dirty="0" err="1">
                <a:solidFill>
                  <a:schemeClr val="accent6"/>
                </a:solidFill>
                <a:effectLst/>
                <a:latin typeface="Cambria" panose="02040503050406030204" pitchFamily="18" charset="0"/>
              </a:rPr>
              <a:t>Fama</a:t>
            </a:r>
            <a:r>
              <a:rPr lang="en-GB" b="1" i="0" dirty="0">
                <a:solidFill>
                  <a:schemeClr val="accent6"/>
                </a:solidFill>
                <a:effectLst/>
                <a:latin typeface="Cambria" panose="02040503050406030204" pitchFamily="18" charset="0"/>
              </a:rPr>
              <a:t>, et al., 2016).</a:t>
            </a:r>
            <a:endParaRPr lang="en-US" sz="1800" b="1" cap="none" spc="0" dirty="0">
              <a:ln w="22225">
                <a:solidFill>
                  <a:schemeClr val="accent2"/>
                </a:solidFill>
                <a:prstDash val="solid"/>
              </a:ln>
              <a:solidFill>
                <a:schemeClr val="accent6"/>
              </a:solidFill>
              <a:effectLst/>
            </a:endParaRPr>
          </a:p>
        </p:txBody>
      </p:sp>
      <p:sp>
        <p:nvSpPr>
          <p:cNvPr id="2" name="TextBox 1">
            <a:extLst>
              <a:ext uri="{FF2B5EF4-FFF2-40B4-BE49-F238E27FC236}">
                <a16:creationId xmlns:a16="http://schemas.microsoft.com/office/drawing/2014/main" id="{CB6893DD-2ECB-D61A-E7FF-FE93E14C8E48}"/>
              </a:ext>
            </a:extLst>
          </p:cNvPr>
          <p:cNvSpPr txBox="1"/>
          <p:nvPr/>
        </p:nvSpPr>
        <p:spPr>
          <a:xfrm>
            <a:off x="143803" y="116708"/>
            <a:ext cx="1475447" cy="461665"/>
          </a:xfrm>
          <a:prstGeom prst="rect">
            <a:avLst/>
          </a:prstGeom>
          <a:noFill/>
        </p:spPr>
        <p:txBody>
          <a:bodyPr wrap="square" rtlCol="0">
            <a:spAutoFit/>
          </a:bodyPr>
          <a:lstStyle/>
          <a:p>
            <a:r>
              <a:rPr lang="en-GB" sz="2400" b="1" dirty="0">
                <a:solidFill>
                  <a:schemeClr val="bg1"/>
                </a:solidFill>
              </a:rPr>
              <a:t>A24-085</a:t>
            </a:r>
          </a:p>
        </p:txBody>
      </p:sp>
    </p:spTree>
    <p:extLst>
      <p:ext uri="{BB962C8B-B14F-4D97-AF65-F5344CB8AC3E}">
        <p14:creationId xmlns:p14="http://schemas.microsoft.com/office/powerpoint/2010/main" val="143912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8558D486CC5045A982F0F2438BD9A1" ma:contentTypeVersion="17" ma:contentTypeDescription="Create a new document." ma:contentTypeScope="" ma:versionID="6125e023a77ce2394b05c3574ecd43d8">
  <xsd:schema xmlns:xsd="http://www.w3.org/2001/XMLSchema" xmlns:xs="http://www.w3.org/2001/XMLSchema" xmlns:p="http://schemas.microsoft.com/office/2006/metadata/properties" xmlns:ns1="http://schemas.microsoft.com/sharepoint/v3" xmlns:ns2="cdef7ab9-3519-4273-a22c-7105e88b5b86" xmlns:ns3="b1d9df04-9b8d-4886-96c6-6484f0dc8e88" targetNamespace="http://schemas.microsoft.com/office/2006/metadata/properties" ma:root="true" ma:fieldsID="ce06e6b8a7f8ffefc2737c4f8edab9b3" ns1:_="" ns2:_="" ns3:_="">
    <xsd:import namespace="http://schemas.microsoft.com/sharepoint/v3"/>
    <xsd:import namespace="cdef7ab9-3519-4273-a22c-7105e88b5b86"/>
    <xsd:import namespace="b1d9df04-9b8d-4886-96c6-6484f0dc8e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ef7ab9-3519-4273-a22c-7105e88b5b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9df04-9b8d-4886-96c6-6484f0dc8e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a22f223-8c2e-4278-a535-175b475a8894}" ma:internalName="TaxCatchAll" ma:showField="CatchAllData" ma:web="b1d9df04-9b8d-4886-96c6-6484f0dc8e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b1d9df04-9b8d-4886-96c6-6484f0dc8e88" xsi:nil="true"/>
    <lcf76f155ced4ddcb4097134ff3c332f xmlns="cdef7ab9-3519-4273-a22c-7105e88b5b8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9B9E50FC-74DD-4B11-B0AA-B352F5BD7989}"/>
</file>

<file path=customXml/itemProps2.xml><?xml version="1.0" encoding="utf-8"?>
<ds:datastoreItem xmlns:ds="http://schemas.openxmlformats.org/officeDocument/2006/customXml" ds:itemID="{6CB13715-843F-43C3-A05D-2F1423F3C4AE}"/>
</file>

<file path=customXml/itemProps3.xml><?xml version="1.0" encoding="utf-8"?>
<ds:datastoreItem xmlns:ds="http://schemas.openxmlformats.org/officeDocument/2006/customXml" ds:itemID="{6F04F158-6909-42C0-8D73-3B90C8E99105}"/>
</file>

<file path=docProps/app.xml><?xml version="1.0" encoding="utf-8"?>
<Properties xmlns="http://schemas.openxmlformats.org/officeDocument/2006/extended-properties" xmlns:vt="http://schemas.openxmlformats.org/officeDocument/2006/docPropsVTypes">
  <Template>Office Theme</Template>
  <TotalTime>47</TotalTime>
  <Words>347</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Cambria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BRADLEY, Joyce (WALSALL HEALTHCARE NHS TRUST)</cp:lastModifiedBy>
  <cp:revision>21</cp:revision>
  <dcterms:created xsi:type="dcterms:W3CDTF">2020-12-07T15:24:36Z</dcterms:created>
  <dcterms:modified xsi:type="dcterms:W3CDTF">2024-06-10T08:59:07Z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0x010100F68558D486CC5045A982F0F2438BD9A1</vt:lpwstr>
  </property>
</Properties>
</file>