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9A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1C936B-3A03-48E0-9F8A-4C2FF9CBC331}" v="2" dt="2024-06-14T14:47:12.2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77"/>
    <p:restoredTop sz="96405"/>
  </p:normalViewPr>
  <p:slideViewPr>
    <p:cSldViewPr snapToGrid="0" snapToObjects="1">
      <p:cViewPr>
        <p:scale>
          <a:sx n="80" d="100"/>
          <a:sy n="80" d="100"/>
        </p:scale>
        <p:origin x="17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SON, Tom (WALSALL HEALTHCARE NHS TRUST)" userId="3c13388d-6aef-4782-9cd4-c630e38bbb93" providerId="ADAL" clId="{FB1C936B-3A03-48E0-9F8A-4C2FF9CBC331}"/>
    <pc:docChg chg="modSld">
      <pc:chgData name="JOHNSON, Tom (WALSALL HEALTHCARE NHS TRUST)" userId="3c13388d-6aef-4782-9cd4-c630e38bbb93" providerId="ADAL" clId="{FB1C936B-3A03-48E0-9F8A-4C2FF9CBC331}" dt="2024-06-14T14:46:49.146" v="39" actId="20577"/>
      <pc:docMkLst>
        <pc:docMk/>
      </pc:docMkLst>
      <pc:sldChg chg="modSp mod">
        <pc:chgData name="JOHNSON, Tom (WALSALL HEALTHCARE NHS TRUST)" userId="3c13388d-6aef-4782-9cd4-c630e38bbb93" providerId="ADAL" clId="{FB1C936B-3A03-48E0-9F8A-4C2FF9CBC331}" dt="2024-06-14T14:46:49.146" v="39" actId="20577"/>
        <pc:sldMkLst>
          <pc:docMk/>
          <pc:sldMk cId="1439128987" sldId="256"/>
        </pc:sldMkLst>
        <pc:spChg chg="mod">
          <ac:chgData name="JOHNSON, Tom (WALSALL HEALTHCARE NHS TRUST)" userId="3c13388d-6aef-4782-9cd4-c630e38bbb93" providerId="ADAL" clId="{FB1C936B-3A03-48E0-9F8A-4C2FF9CBC331}" dt="2024-06-14T14:46:49.146" v="39" actId="20577"/>
          <ac:spMkLst>
            <pc:docMk/>
            <pc:sldMk cId="1439128987" sldId="256"/>
            <ac:spMk id="16" creationId="{6A4C5C1C-0FD9-D2DD-1160-649D900937C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6/14/2024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14/06/2024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14/06/2024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14/06/2024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14/06/2024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14/06/2024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14/06/2024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14/06/2024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14/06/2024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14/06/2024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14/06/2024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14/06/2024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14/06/2024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saasoft.co.uk/index.php"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142533" y="686491"/>
            <a:ext cx="7173009" cy="830997"/>
          </a:xfrm>
          <a:prstGeom prst="rect">
            <a:avLst/>
          </a:prstGeom>
          <a:noFill/>
        </p:spPr>
        <p:txBody>
          <a:bodyPr wrap="square" rtlCol="0">
            <a:spAutoFit/>
          </a:bodyPr>
          <a:lstStyle/>
          <a:p>
            <a:r>
              <a:rPr lang="en-GB" sz="2400"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Seeing the  voice of the CT system using Health Care Systems Engineering – Part 1</a:t>
            </a:r>
            <a:endParaRPr lang="en-US" sz="3600" b="1"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58AD6FE-F3F4-8946-838E-E4A51B087E8E}"/>
              </a:ext>
            </a:extLst>
          </p:cNvPr>
          <p:cNvSpPr txBox="1"/>
          <p:nvPr/>
        </p:nvSpPr>
        <p:spPr>
          <a:xfrm>
            <a:off x="142533" y="1578382"/>
            <a:ext cx="5605123"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Tom Johnson Quality Improvement </a:t>
            </a:r>
            <a:r>
              <a:rPr lang="en-US" sz="1600" b="1" dirty="0" err="1">
                <a:solidFill>
                  <a:schemeClr val="bg1"/>
                </a:solidFill>
                <a:latin typeface="Arial" panose="020B0604020202020204" pitchFamily="34" charset="0"/>
                <a:cs typeface="Arial" panose="020B0604020202020204" pitchFamily="34" charset="0"/>
              </a:rPr>
              <a:t>Programme</a:t>
            </a:r>
            <a:r>
              <a:rPr lang="en-US" sz="1600" b="1" dirty="0">
                <a:solidFill>
                  <a:schemeClr val="bg1"/>
                </a:solidFill>
                <a:latin typeface="Arial" panose="020B0604020202020204" pitchFamily="34" charset="0"/>
                <a:cs typeface="Arial" panose="020B0604020202020204" pitchFamily="34" charset="0"/>
              </a:rPr>
              <a:t> Lead</a:t>
            </a:r>
            <a:endParaRPr lang="en-US" sz="16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6A4C5C1C-0FD9-D2DD-1160-649D900937C6}"/>
              </a:ext>
            </a:extLst>
          </p:cNvPr>
          <p:cNvSpPr txBox="1"/>
          <p:nvPr/>
        </p:nvSpPr>
        <p:spPr>
          <a:xfrm>
            <a:off x="224066" y="13378536"/>
            <a:ext cx="5918021" cy="1423467"/>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HCSE Case Study</a:t>
            </a:r>
          </a:p>
          <a:p>
            <a:r>
              <a:rPr lang="en-US" sz="2000" b="1" dirty="0">
                <a:solidFill>
                  <a:schemeClr val="bg1"/>
                </a:solidFill>
                <a:latin typeface="Arial" panose="020B0604020202020204" pitchFamily="34" charset="0"/>
                <a:cs typeface="Arial" panose="020B0604020202020204" pitchFamily="34" charset="0"/>
              </a:rPr>
              <a:t>Seeing the voice of the CT system Part 1</a:t>
            </a:r>
          </a:p>
          <a:p>
            <a:endParaRPr lang="en-US" sz="2000" b="1" dirty="0">
              <a:solidFill>
                <a:schemeClr val="bg1"/>
              </a:solidFill>
              <a:latin typeface="Arial" panose="020B0604020202020204" pitchFamily="34" charset="0"/>
              <a:cs typeface="Arial" panose="020B0604020202020204" pitchFamily="34" charset="0"/>
            </a:endParaRPr>
          </a:p>
          <a:p>
            <a:r>
              <a:rPr lang="en-US" sz="1200" dirty="0">
                <a:solidFill>
                  <a:schemeClr val="bg1"/>
                </a:solidFill>
                <a:latin typeface="Arial" panose="020B0604020202020204" pitchFamily="34" charset="0"/>
                <a:cs typeface="Arial" panose="020B0604020202020204" pitchFamily="34" charset="0"/>
              </a:rPr>
              <a:t>References</a:t>
            </a:r>
          </a:p>
          <a:p>
            <a:r>
              <a:rPr lang="en-US" sz="1050" dirty="0" err="1">
                <a:solidFill>
                  <a:schemeClr val="bg1"/>
                </a:solidFill>
                <a:latin typeface="Arial" panose="020B0604020202020204" pitchFamily="34" charset="0"/>
                <a:cs typeface="Arial" panose="020B0604020202020204" pitchFamily="34" charset="0"/>
              </a:rPr>
              <a:t>SAASoft</a:t>
            </a:r>
            <a:r>
              <a:rPr lang="en-US" sz="1050" dirty="0">
                <a:solidFill>
                  <a:schemeClr val="bg1"/>
                </a:solidFill>
                <a:latin typeface="Arial" panose="020B0604020202020204" pitchFamily="34" charset="0"/>
                <a:cs typeface="Arial" panose="020B0604020202020204" pitchFamily="34" charset="0"/>
              </a:rPr>
              <a:t> (2024) </a:t>
            </a:r>
            <a:r>
              <a:rPr lang="en-US" sz="1050" dirty="0">
                <a:solidFill>
                  <a:schemeClr val="bg1"/>
                </a:solidFill>
                <a:latin typeface="Arial" panose="020B0604020202020204" pitchFamily="34" charset="0"/>
                <a:cs typeface="Arial" panose="020B0604020202020204" pitchFamily="34" charset="0"/>
                <a:hlinkClick r:id="rId2"/>
              </a:rPr>
              <a:t>https://www.saasoft.co.uk/index.php</a:t>
            </a:r>
            <a:r>
              <a:rPr lang="en-US" sz="1050" dirty="0">
                <a:solidFill>
                  <a:schemeClr val="bg1"/>
                </a:solidFill>
                <a:latin typeface="Arial" panose="020B0604020202020204" pitchFamily="34" charset="0"/>
                <a:cs typeface="Arial" panose="020B0604020202020204" pitchFamily="34" charset="0"/>
              </a:rPr>
              <a:t> accessed 10/06/2024</a:t>
            </a:r>
          </a:p>
        </p:txBody>
      </p:sp>
      <p:sp>
        <p:nvSpPr>
          <p:cNvPr id="2" name="TextBox 1">
            <a:extLst>
              <a:ext uri="{FF2B5EF4-FFF2-40B4-BE49-F238E27FC236}">
                <a16:creationId xmlns:a16="http://schemas.microsoft.com/office/drawing/2014/main" id="{54C65093-98EB-4F35-BE70-86EB24B6EBC1}"/>
              </a:ext>
            </a:extLst>
          </p:cNvPr>
          <p:cNvSpPr txBox="1"/>
          <p:nvPr/>
        </p:nvSpPr>
        <p:spPr>
          <a:xfrm>
            <a:off x="224067" y="3101748"/>
            <a:ext cx="5080062" cy="1877437"/>
          </a:xfrm>
          <a:prstGeom prst="rect">
            <a:avLst/>
          </a:prstGeom>
          <a:solidFill>
            <a:schemeClr val="accent6">
              <a:lumMod val="20000"/>
              <a:lumOff val="80000"/>
            </a:schemeClr>
          </a:solidFill>
        </p:spPr>
        <p:txBody>
          <a:bodyPr wrap="square" rtlCol="0">
            <a:spAutoFit/>
          </a:bodyPr>
          <a:lstStyle/>
          <a:p>
            <a:r>
              <a:rPr lang="en-GB" b="1" dirty="0">
                <a:latin typeface="Arial" panose="020B0604020202020204" pitchFamily="34" charset="0"/>
                <a:cs typeface="Arial" panose="020B0604020202020204" pitchFamily="34" charset="0"/>
              </a:rPr>
              <a:t>Background</a:t>
            </a:r>
          </a:p>
          <a:p>
            <a:r>
              <a:rPr lang="en-GB" sz="1400" dirty="0">
                <a:latin typeface="Arial" panose="020B0604020202020204" pitchFamily="34" charset="0"/>
                <a:cs typeface="Arial" panose="020B0604020202020204" pitchFamily="34" charset="0"/>
              </a:rPr>
              <a:t>Imaging departments are subject to increasing pressures to ensure they meet national NHS England  targets, such as ensuring 100% of CT scans are reported within 28 days of procedure. The QI Team were approached with a request to support some local improvement work, focusing on CT scanning, and to help the team ensure that they were being as efficient and productive as possible. </a:t>
            </a:r>
          </a:p>
        </p:txBody>
      </p:sp>
      <p:sp>
        <p:nvSpPr>
          <p:cNvPr id="5" name="TextBox 4">
            <a:extLst>
              <a:ext uri="{FF2B5EF4-FFF2-40B4-BE49-F238E27FC236}">
                <a16:creationId xmlns:a16="http://schemas.microsoft.com/office/drawing/2014/main" id="{714C1950-3161-857E-0916-F32D6403F09A}"/>
              </a:ext>
            </a:extLst>
          </p:cNvPr>
          <p:cNvSpPr txBox="1"/>
          <p:nvPr/>
        </p:nvSpPr>
        <p:spPr>
          <a:xfrm>
            <a:off x="224066" y="7874423"/>
            <a:ext cx="5080063" cy="5145255"/>
          </a:xfrm>
          <a:prstGeom prst="rect">
            <a:avLst/>
          </a:prstGeom>
          <a:solidFill>
            <a:schemeClr val="accent6">
              <a:lumMod val="20000"/>
              <a:lumOff val="80000"/>
            </a:schemeClr>
          </a:solidFill>
        </p:spPr>
        <p:txBody>
          <a:bodyPr wrap="square" rtlCol="0">
            <a:spAutoFit/>
          </a:bodyPr>
          <a:lstStyle/>
          <a:p>
            <a:r>
              <a:rPr lang="en-GB" b="1" kern="100" dirty="0">
                <a:effectLst/>
                <a:latin typeface="Arial" panose="020B0604020202020204" pitchFamily="34" charset="0"/>
                <a:ea typeface="Times New Roman" panose="02020603050405020304" pitchFamily="18" charset="0"/>
                <a:cs typeface="Arial" panose="020B0604020202020204" pitchFamily="34" charset="0"/>
              </a:rPr>
              <a:t>Methods:</a:t>
            </a:r>
          </a:p>
          <a:p>
            <a:r>
              <a:rPr lang="en-GB" sz="1400" kern="100" dirty="0">
                <a:effectLst/>
                <a:latin typeface="Arial" panose="020B0604020202020204" pitchFamily="34" charset="0"/>
                <a:ea typeface="Times New Roman" panose="02020603050405020304" pitchFamily="18" charset="0"/>
                <a:cs typeface="Arial" panose="020B0604020202020204" pitchFamily="34" charset="0"/>
              </a:rPr>
              <a:t>The rigour to the 6M design begins with mapping the current state. Thi</a:t>
            </a:r>
            <a:r>
              <a:rPr lang="en-GB" sz="1400" kern="100" dirty="0">
                <a:latin typeface="Arial" panose="020B0604020202020204" pitchFamily="34" charset="0"/>
                <a:ea typeface="Times New Roman" panose="02020603050405020304" pitchFamily="18" charset="0"/>
                <a:cs typeface="Arial" panose="020B0604020202020204" pitchFamily="34" charset="0"/>
              </a:rPr>
              <a:t>s allows us to understand what is happening and who should be involved. The maps obtained included:</a:t>
            </a:r>
          </a:p>
          <a:p>
            <a:endParaRPr lang="en-GB" sz="1400" kern="100" dirty="0">
              <a:latin typeface="Arial" panose="020B0604020202020204" pitchFamily="34" charset="0"/>
              <a:ea typeface="Times New Roman" panose="02020603050405020304" pitchFamily="18" charset="0"/>
              <a:cs typeface="Arial" panose="020B0604020202020204" pitchFamily="34" charset="0"/>
            </a:endParaRPr>
          </a:p>
          <a:p>
            <a:pPr marL="285750" indent="-285750">
              <a:buFont typeface="Arial" panose="020B0604020202020204" pitchFamily="34" charset="0"/>
              <a:buChar char="•"/>
            </a:pPr>
            <a:r>
              <a:rPr lang="en-GB" sz="1400" kern="100" dirty="0">
                <a:latin typeface="Arial" panose="020B0604020202020204" pitchFamily="34" charset="0"/>
                <a:cs typeface="Arial" panose="020B0604020202020204" pitchFamily="34" charset="0"/>
              </a:rPr>
              <a:t>Stakeholder Map</a:t>
            </a:r>
          </a:p>
          <a:p>
            <a:pPr marL="285750" indent="-285750">
              <a:buFont typeface="Arial" panose="020B0604020202020204" pitchFamily="34" charset="0"/>
              <a:buChar char="•"/>
            </a:pPr>
            <a:r>
              <a:rPr lang="en-GB" sz="1400" kern="100" dirty="0">
                <a:latin typeface="Arial" panose="020B0604020202020204" pitchFamily="34" charset="0"/>
                <a:cs typeface="Arial" panose="020B0604020202020204" pitchFamily="34" charset="0"/>
              </a:rPr>
              <a:t>4N Chart and Niggle-o-gram</a:t>
            </a:r>
          </a:p>
          <a:p>
            <a:pPr marL="285750" indent="-285750">
              <a:buFont typeface="Arial" panose="020B0604020202020204" pitchFamily="34" charset="0"/>
              <a:buChar char="•"/>
            </a:pPr>
            <a:r>
              <a:rPr lang="en-GB" sz="1400" kern="100" dirty="0">
                <a:latin typeface="Arial" panose="020B0604020202020204" pitchFamily="34" charset="0"/>
                <a:cs typeface="Arial" panose="020B0604020202020204" pitchFamily="34" charset="0"/>
              </a:rPr>
              <a:t>System Flow Map</a:t>
            </a:r>
          </a:p>
          <a:p>
            <a:pPr marL="285750" indent="-285750">
              <a:buFont typeface="Arial" panose="020B0604020202020204" pitchFamily="34" charset="0"/>
              <a:buChar char="•"/>
            </a:pPr>
            <a:r>
              <a:rPr lang="en-GB" sz="1400" kern="100" dirty="0">
                <a:latin typeface="Arial" panose="020B0604020202020204" pitchFamily="34" charset="0"/>
                <a:cs typeface="Arial" panose="020B0604020202020204" pitchFamily="34" charset="0"/>
              </a:rPr>
              <a:t>Multi Stream Map</a:t>
            </a:r>
          </a:p>
          <a:p>
            <a:pPr marL="285750" indent="-285750">
              <a:buFont typeface="Arial" panose="020B0604020202020204" pitchFamily="34" charset="0"/>
              <a:buChar char="•"/>
            </a:pPr>
            <a:r>
              <a:rPr lang="en-GB" sz="1400" kern="100" dirty="0">
                <a:latin typeface="Arial" panose="020B0604020202020204" pitchFamily="34" charset="0"/>
                <a:cs typeface="Arial" panose="020B0604020202020204" pitchFamily="34" charset="0"/>
              </a:rPr>
              <a:t>Microstream Map (Below)</a:t>
            </a:r>
          </a:p>
          <a:p>
            <a:pPr marL="285750" indent="-285750">
              <a:buFont typeface="Arial" panose="020B0604020202020204" pitchFamily="34" charset="0"/>
              <a:buChar char="•"/>
            </a:pPr>
            <a:endParaRPr lang="en-GB" sz="1400" kern="100" dirty="0">
              <a:latin typeface="Arial" panose="020B0604020202020204" pitchFamily="34" charset="0"/>
              <a:cs typeface="Arial" panose="020B0604020202020204" pitchFamily="34" charset="0"/>
            </a:endParaRPr>
          </a:p>
          <a:p>
            <a:pPr>
              <a:lnSpc>
                <a:spcPct val="107000"/>
              </a:lnSpc>
              <a:spcAft>
                <a:spcPts val="800"/>
              </a:spcAft>
            </a:pPr>
            <a:r>
              <a:rPr lang="en-GB" sz="1400" kern="100" dirty="0">
                <a:effectLst/>
                <a:latin typeface="Arial" panose="020B0604020202020204" pitchFamily="34" charset="0"/>
                <a:ea typeface="Calibri" panose="020F0502020204030204" pitchFamily="34" charset="0"/>
                <a:cs typeface="Arial" panose="020B0604020202020204" pitchFamily="34" charset="0"/>
              </a:rPr>
              <a:t>Having completed the initial mapping phase as required to this point, the next task was to obtain data from the radiology information system (CRIS). The data/measures help to give some objective evidence to subjective observations from the stakeholders. To allow visualisation of the context that the CT scanning team are working in, a Diagnostic Vitals Chart is required.  </a:t>
            </a:r>
          </a:p>
          <a:p>
            <a:pPr>
              <a:lnSpc>
                <a:spcPct val="107000"/>
              </a:lnSpc>
              <a:spcAft>
                <a:spcPts val="800"/>
              </a:spcAft>
            </a:pPr>
            <a:r>
              <a:rPr lang="en-GB" sz="1400" kern="100" dirty="0">
                <a:effectLst/>
                <a:latin typeface="Arial" panose="020B0604020202020204" pitchFamily="34" charset="0"/>
                <a:ea typeface="Calibri" panose="020F0502020204030204" pitchFamily="34" charset="0"/>
                <a:cs typeface="Arial" panose="020B0604020202020204" pitchFamily="34" charset="0"/>
              </a:rPr>
              <a:t>Retrieving the data set involved liaison with the imaging PACS team. The initial data extract, which accurately reflected the data query requested has been used to create the </a:t>
            </a:r>
            <a:r>
              <a:rPr lang="en-GB" sz="1400" kern="100" dirty="0">
                <a:latin typeface="Arial" panose="020B0604020202020204" pitchFamily="34" charset="0"/>
                <a:ea typeface="Calibri" panose="020F0502020204030204" pitchFamily="34" charset="0"/>
                <a:cs typeface="Arial" panose="020B0604020202020204" pitchFamily="34" charset="0"/>
              </a:rPr>
              <a:t>above</a:t>
            </a:r>
            <a:r>
              <a:rPr lang="en-GB" sz="1400" kern="100" dirty="0">
                <a:effectLst/>
                <a:latin typeface="Arial" panose="020B0604020202020204" pitchFamily="34" charset="0"/>
                <a:ea typeface="Calibri" panose="020F0502020204030204" pitchFamily="34" charset="0"/>
                <a:cs typeface="Arial" panose="020B0604020202020204" pitchFamily="34" charset="0"/>
              </a:rPr>
              <a:t> diagnostic vitals chart. </a:t>
            </a:r>
            <a:endParaRPr lang="en-GB" sz="1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BAC1C6A-F70E-5855-307D-6FB9A9F93496}"/>
              </a:ext>
            </a:extLst>
          </p:cNvPr>
          <p:cNvSpPr txBox="1"/>
          <p:nvPr/>
        </p:nvSpPr>
        <p:spPr>
          <a:xfrm>
            <a:off x="5472216" y="10526630"/>
            <a:ext cx="4995530" cy="2523768"/>
          </a:xfrm>
          <a:prstGeom prst="rect">
            <a:avLst/>
          </a:prstGeom>
          <a:solidFill>
            <a:schemeClr val="accent5">
              <a:lumMod val="20000"/>
              <a:lumOff val="80000"/>
            </a:schemeClr>
          </a:solidFill>
        </p:spPr>
        <p:txBody>
          <a:bodyPr wrap="square" rtlCol="0">
            <a:spAutoFit/>
          </a:bodyPr>
          <a:lstStyle/>
          <a:p>
            <a:r>
              <a:rPr lang="en-GB" b="1" dirty="0">
                <a:latin typeface="Arial" panose="020B0604020202020204" pitchFamily="34" charset="0"/>
                <a:cs typeface="Arial" panose="020B0604020202020204" pitchFamily="34" charset="0"/>
              </a:rPr>
              <a:t>Conclusion and next steps:</a:t>
            </a:r>
            <a:endParaRPr lang="en-GB" sz="1500" b="1" kern="100" dirty="0">
              <a:effectLst/>
              <a:latin typeface="Arial" panose="020B0604020202020204" pitchFamily="34" charset="0"/>
              <a:ea typeface="Times New Roman" panose="02020603050405020304" pitchFamily="18" charset="0"/>
              <a:cs typeface="Arial" panose="020B0604020202020204" pitchFamily="34" charset="0"/>
            </a:endParaRPr>
          </a:p>
          <a:p>
            <a:r>
              <a:rPr lang="en-GB" sz="1400" kern="100" dirty="0">
                <a:latin typeface="Arial" panose="020B0604020202020204" pitchFamily="34" charset="0"/>
                <a:ea typeface="Times New Roman" panose="02020603050405020304" pitchFamily="18" charset="0"/>
                <a:cs typeface="Arial" panose="020B0604020202020204" pitchFamily="34" charset="0"/>
              </a:rPr>
              <a:t>Using a HCSE approach to map the CT department and presenting the data using Vital Charts, we have been able to have a visual representation of potential booking policy constraints. This will be explored with the CT booking team to confirm and then work through possible solutions. </a:t>
            </a:r>
          </a:p>
          <a:p>
            <a:endParaRPr lang="en-GB" sz="1400" kern="100" dirty="0">
              <a:latin typeface="Arial" panose="020B0604020202020204" pitchFamily="34" charset="0"/>
              <a:ea typeface="Times New Roman" panose="02020603050405020304" pitchFamily="18" charset="0"/>
              <a:cs typeface="Arial" panose="020B0604020202020204" pitchFamily="34" charset="0"/>
            </a:endParaRPr>
          </a:p>
          <a:p>
            <a:r>
              <a:rPr lang="en-GB" sz="1400" kern="100" dirty="0">
                <a:effectLst/>
                <a:latin typeface="Arial" panose="020B0604020202020204" pitchFamily="34" charset="0"/>
                <a:ea typeface="Times New Roman" panose="02020603050405020304" pitchFamily="18" charset="0"/>
                <a:cs typeface="Arial" panose="020B0604020202020204" pitchFamily="34" charset="0"/>
              </a:rPr>
              <a:t>This project so far has demonstrated the need to obtain high quality data, in full. This learning will be caried into future projects using the same methodology that has been proven to be invaluable.</a:t>
            </a:r>
            <a:endParaRPr lang="en-GB" sz="1500" kern="100" dirty="0">
              <a:latin typeface="Arial" panose="020B0604020202020204" pitchFamily="34" charset="0"/>
              <a:ea typeface="Times New Roman" panose="02020603050405020304" pitchFamily="18" charset="0"/>
              <a:cs typeface="Arial" panose="020B0604020202020204" pitchFamily="34" charset="0"/>
            </a:endParaRPr>
          </a:p>
        </p:txBody>
      </p:sp>
      <p:sp>
        <p:nvSpPr>
          <p:cNvPr id="21" name="TextBox 20">
            <a:extLst>
              <a:ext uri="{FF2B5EF4-FFF2-40B4-BE49-F238E27FC236}">
                <a16:creationId xmlns:a16="http://schemas.microsoft.com/office/drawing/2014/main" id="{81BD1D3C-10FD-F466-BB0B-8CC206DFFA01}"/>
              </a:ext>
            </a:extLst>
          </p:cNvPr>
          <p:cNvSpPr txBox="1"/>
          <p:nvPr/>
        </p:nvSpPr>
        <p:spPr>
          <a:xfrm>
            <a:off x="224067" y="5154728"/>
            <a:ext cx="5080062" cy="2554545"/>
          </a:xfrm>
          <a:prstGeom prst="rect">
            <a:avLst/>
          </a:prstGeom>
          <a:solidFill>
            <a:schemeClr val="accent6">
              <a:lumMod val="40000"/>
              <a:lumOff val="60000"/>
            </a:schemeClr>
          </a:solidFill>
        </p:spPr>
        <p:txBody>
          <a:bodyPr wrap="square" rtlCol="0">
            <a:spAutoFit/>
          </a:bodyPr>
          <a:lstStyle/>
          <a:p>
            <a:r>
              <a:rPr lang="en-GB" b="1" dirty="0">
                <a:latin typeface="Arial" panose="020B0604020202020204" pitchFamily="34" charset="0"/>
                <a:cs typeface="Arial" panose="020B0604020202020204" pitchFamily="34" charset="0"/>
              </a:rPr>
              <a:t>Aim:</a:t>
            </a:r>
          </a:p>
          <a:p>
            <a:r>
              <a:rPr lang="en-GB" sz="1400" kern="100" dirty="0">
                <a:latin typeface="Arial" panose="020B0604020202020204" pitchFamily="34" charset="0"/>
                <a:cs typeface="Arial" panose="020B0604020202020204" pitchFamily="34" charset="0"/>
              </a:rPr>
              <a:t>To explore the CT scanning processes and its interactions with other areas and to identify any potential improvement ideas to make CT as efficient as possible.</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A Level 1 Health Care Systems Engineer (HCSE) took on the role of improvement coach to support the local CT/Imaging team.  A 6M design framework (</a:t>
            </a:r>
            <a:r>
              <a:rPr lang="en-GB" sz="1400" dirty="0" err="1">
                <a:latin typeface="Arial" panose="020B0604020202020204" pitchFamily="34" charset="0"/>
                <a:cs typeface="Arial" panose="020B0604020202020204" pitchFamily="34" charset="0"/>
              </a:rPr>
              <a:t>SAASoft</a:t>
            </a:r>
            <a:r>
              <a:rPr lang="en-GB" sz="1400" dirty="0">
                <a:latin typeface="Arial" panose="020B0604020202020204" pitchFamily="34" charset="0"/>
                <a:cs typeface="Arial" panose="020B0604020202020204" pitchFamily="34" charset="0"/>
              </a:rPr>
              <a:t> 2024) was utilised to begin to explore the system and start diagnosing potential causes of the current performance</a:t>
            </a:r>
            <a:r>
              <a:rPr lang="en-GB" sz="1500" dirty="0">
                <a:latin typeface="Arial" panose="020B0604020202020204" pitchFamily="34" charset="0"/>
                <a:cs typeface="Arial" panose="020B0604020202020204" pitchFamily="34" charset="0"/>
              </a:rPr>
              <a:t>. </a:t>
            </a:r>
          </a:p>
          <a:p>
            <a:endParaRPr lang="en-GB" sz="1500" dirty="0"/>
          </a:p>
        </p:txBody>
      </p:sp>
      <p:sp>
        <p:nvSpPr>
          <p:cNvPr id="6" name="TextBox 5">
            <a:extLst>
              <a:ext uri="{FF2B5EF4-FFF2-40B4-BE49-F238E27FC236}">
                <a16:creationId xmlns:a16="http://schemas.microsoft.com/office/drawing/2014/main" id="{B590B62E-CC6F-503C-1500-123654BD5DCC}"/>
              </a:ext>
            </a:extLst>
          </p:cNvPr>
          <p:cNvSpPr txBox="1"/>
          <p:nvPr/>
        </p:nvSpPr>
        <p:spPr>
          <a:xfrm>
            <a:off x="318977" y="2371060"/>
            <a:ext cx="9980682" cy="400110"/>
          </a:xfrm>
          <a:prstGeom prst="rect">
            <a:avLst/>
          </a:prstGeom>
          <a:noFill/>
        </p:spPr>
        <p:txBody>
          <a:bodyPr wrap="square" rtlCol="0">
            <a:spAutoFit/>
          </a:bodyPr>
          <a:lstStyle/>
          <a:p>
            <a:r>
              <a:rPr lang="en-GB" sz="2000" b="1" dirty="0">
                <a:solidFill>
                  <a:srgbClr val="569A27"/>
                </a:solidFill>
              </a:rPr>
              <a:t>Using a novel approach to data analysis to understand a systems performance</a:t>
            </a:r>
          </a:p>
        </p:txBody>
      </p:sp>
      <p:sp>
        <p:nvSpPr>
          <p:cNvPr id="14" name="TextBox 13">
            <a:extLst>
              <a:ext uri="{FF2B5EF4-FFF2-40B4-BE49-F238E27FC236}">
                <a16:creationId xmlns:a16="http://schemas.microsoft.com/office/drawing/2014/main" id="{B618C54E-3E7B-0C94-5611-8D7D2D1B2A34}"/>
              </a:ext>
            </a:extLst>
          </p:cNvPr>
          <p:cNvSpPr txBox="1"/>
          <p:nvPr/>
        </p:nvSpPr>
        <p:spPr>
          <a:xfrm>
            <a:off x="5472216" y="3101748"/>
            <a:ext cx="4995530" cy="7355860"/>
          </a:xfrm>
          <a:prstGeom prst="rect">
            <a:avLst/>
          </a:prstGeom>
          <a:solidFill>
            <a:schemeClr val="accent1">
              <a:lumMod val="40000"/>
              <a:lumOff val="60000"/>
            </a:schemeClr>
          </a:solidFill>
        </p:spPr>
        <p:txBody>
          <a:bodyPr wrap="square" rtlCol="0">
            <a:spAutoFit/>
          </a:bodyPr>
          <a:lstStyle/>
          <a:p>
            <a:r>
              <a:rPr lang="en-GB" b="1" dirty="0">
                <a:latin typeface="Arial" panose="020B0604020202020204" pitchFamily="34" charset="0"/>
                <a:cs typeface="Arial" panose="020B0604020202020204" pitchFamily="34" charset="0"/>
              </a:rPr>
              <a:t>Results</a:t>
            </a: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The above Vitals chart took 107,000 rows of data for all CT scans undertaken from 01/01/2021-20/04/2024. Some key identifying features identified by the chart include the run in/wash out effect of an invalid data query. This highlights missing data for interpretation. Demand has been rising over time, as is the national picture and the scanning team have been able to keep up activity to match this. There has not been a build up in the queue over this time period.</a:t>
            </a:r>
          </a:p>
        </p:txBody>
      </p:sp>
      <p:pic>
        <p:nvPicPr>
          <p:cNvPr id="17" name="Picture 16">
            <a:extLst>
              <a:ext uri="{FF2B5EF4-FFF2-40B4-BE49-F238E27FC236}">
                <a16:creationId xmlns:a16="http://schemas.microsoft.com/office/drawing/2014/main" id="{4444370D-4080-5DBB-7793-11618555874C}"/>
              </a:ext>
            </a:extLst>
          </p:cNvPr>
          <p:cNvPicPr>
            <a:picLocks noChangeAspect="1"/>
          </p:cNvPicPr>
          <p:nvPr/>
        </p:nvPicPr>
        <p:blipFill>
          <a:blip r:embed="rId3"/>
          <a:stretch>
            <a:fillRect/>
          </a:stretch>
        </p:blipFill>
        <p:spPr>
          <a:xfrm>
            <a:off x="8790153" y="2275186"/>
            <a:ext cx="1582683" cy="826562"/>
          </a:xfrm>
          <a:prstGeom prst="rect">
            <a:avLst/>
          </a:prstGeom>
        </p:spPr>
      </p:pic>
      <p:pic>
        <p:nvPicPr>
          <p:cNvPr id="13" name="Picture 12">
            <a:extLst>
              <a:ext uri="{FF2B5EF4-FFF2-40B4-BE49-F238E27FC236}">
                <a16:creationId xmlns:a16="http://schemas.microsoft.com/office/drawing/2014/main" id="{B5C235EA-0A26-84B0-DE60-4851AEEC7083}"/>
              </a:ext>
            </a:extLst>
          </p:cNvPr>
          <p:cNvPicPr>
            <a:picLocks noChangeAspect="1"/>
          </p:cNvPicPr>
          <p:nvPr/>
        </p:nvPicPr>
        <p:blipFill>
          <a:blip r:embed="rId4"/>
          <a:stretch>
            <a:fillRect/>
          </a:stretch>
        </p:blipFill>
        <p:spPr>
          <a:xfrm>
            <a:off x="5566150" y="3507598"/>
            <a:ext cx="4786674" cy="4676775"/>
          </a:xfrm>
          <a:prstGeom prst="rect">
            <a:avLst/>
          </a:prstGeom>
          <a:ln>
            <a:solidFill>
              <a:schemeClr val="tx1"/>
            </a:solidFill>
          </a:ln>
        </p:spPr>
      </p:pic>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A92ED6B-347B-4CF5-8B42-2E8FCDDCF268}">
  <ds:schemaRefs>
    <ds:schemaRef ds:uri="http://schemas.microsoft.com/sharepoint/v3/contenttype/forms"/>
  </ds:schemaRefs>
</ds:datastoreItem>
</file>

<file path=customXml/itemProps2.xml><?xml version="1.0" encoding="utf-8"?>
<ds:datastoreItem xmlns:ds="http://schemas.openxmlformats.org/officeDocument/2006/customXml" ds:itemID="{CD37375F-A440-4476-80AD-2F21F939E4D2}"/>
</file>

<file path=customXml/itemProps3.xml><?xml version="1.0" encoding="utf-8"?>
<ds:datastoreItem xmlns:ds="http://schemas.openxmlformats.org/officeDocument/2006/customXml" ds:itemID="{6556C1ED-BEF0-484F-A3A6-062BE5F9E8BD}">
  <ds:schemaRefs>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2e4f4eeb-df76-44f1-adb7-33eb05f2d865"/>
    <ds:schemaRef ds:uri="http://www.w3.org/XML/1998/namespace"/>
    <ds:schemaRef ds:uri="http://purl.org/dc/terms/"/>
    <ds:schemaRef ds:uri="http://purl.org/dc/dcmitype/"/>
    <ds:schemaRef ds:uri="d18f52f0-0b2e-4608-b393-08efbd3b3ec8"/>
    <ds:schemaRef ds:uri="http://schemas.microsoft.com/sharepoint/v3"/>
    <ds:schemaRef ds:uri="http://schemas.microsoft.com/office/2006/metadata/propertie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TotalTime>626</TotalTime>
  <Words>549</Words>
  <Application>Microsoft Office PowerPoint</Application>
  <PresentationFormat>Custom</PresentationFormat>
  <Paragraphs>49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JOHNSON, Tom (WALSALL HEALTHCARE NHS TRUST)</cp:lastModifiedBy>
  <cp:revision>27</cp:revision>
  <dcterms:created xsi:type="dcterms:W3CDTF">2020-12-07T15:24:36Z</dcterms:created>
  <dcterms:modified xsi:type="dcterms:W3CDTF">2024-06-14T14:47:16Z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ies>
</file>