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88D8AD-1418-3B1F-2E57-2F590822B567}" v="807" dt="2024-06-07T15:27:26.2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0" d="100"/>
          <a:sy n="110" d="100"/>
        </p:scale>
        <p:origin x="103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6/10/2024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10/06/2024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10/06/2024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10/06/2024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10/06/2024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22186" y="644247"/>
            <a:ext cx="7123643" cy="523220"/>
          </a:xfrm>
          <a:prstGeom prst="rect">
            <a:avLst/>
          </a:prstGeom>
          <a:noFill/>
        </p:spPr>
        <p:txBody>
          <a:bodyPr wrap="square" lIns="91440" tIns="45720" rIns="91440" bIns="45720" rtlCol="0" anchor="t">
            <a:spAutoFit/>
          </a:bodyPr>
          <a:lstStyle/>
          <a:p>
            <a:r>
              <a:rPr lang="en-US" sz="2800" b="1" dirty="0">
                <a:solidFill>
                  <a:schemeClr val="bg1"/>
                </a:solidFill>
                <a:latin typeface="Arial"/>
                <a:cs typeface="Arial"/>
              </a:rPr>
              <a:t>Primary friends-Parent Engagement  </a:t>
            </a:r>
            <a:endParaRPr lang="en-US" sz="28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241873" y="1382074"/>
            <a:ext cx="6472436" cy="646331"/>
          </a:xfrm>
          <a:prstGeom prst="rect">
            <a:avLst/>
          </a:prstGeom>
          <a:noFill/>
        </p:spPr>
        <p:txBody>
          <a:bodyPr wrap="square" lIns="91440" tIns="45720" rIns="91440" bIns="45720" rtlCol="0" anchor="t">
            <a:spAutoFit/>
          </a:bodyPr>
          <a:lstStyle/>
          <a:p>
            <a:r>
              <a:rPr lang="en-US" sz="1200" dirty="0">
                <a:solidFill>
                  <a:schemeClr val="bg1"/>
                </a:solidFill>
                <a:latin typeface="Arial"/>
                <a:cs typeface="Arial"/>
              </a:rPr>
              <a:t>Gemma Pheasant Senior Nursery Nurse, Jeanette Williamson Clinical Support Worker</a:t>
            </a:r>
          </a:p>
          <a:p>
            <a:r>
              <a:rPr lang="en-US" sz="1200" dirty="0">
                <a:solidFill>
                  <a:schemeClr val="bg1"/>
                </a:solidFill>
                <a:latin typeface="Arial"/>
                <a:cs typeface="Arial"/>
              </a:rPr>
              <a:t>Joanne Wiles NNEB Support Worker Trainer, Amanda Street Clinical Team leader </a:t>
            </a:r>
          </a:p>
          <a:p>
            <a:r>
              <a:rPr lang="en-US" sz="1200" dirty="0">
                <a:solidFill>
                  <a:schemeClr val="bg1"/>
                </a:solidFill>
                <a:latin typeface="Arial"/>
                <a:cs typeface="Arial"/>
              </a:rPr>
              <a:t>Sam Masood- NNEB/CSW Team leader, (Supported by Vicky Bailey- Quality Lead)</a:t>
            </a:r>
          </a:p>
        </p:txBody>
      </p:sp>
      <p:sp>
        <p:nvSpPr>
          <p:cNvPr id="7" name="Speech Bubble: Rectangle with Corners Rounded 6">
            <a:extLst>
              <a:ext uri="{FF2B5EF4-FFF2-40B4-BE49-F238E27FC236}">
                <a16:creationId xmlns:a16="http://schemas.microsoft.com/office/drawing/2014/main" id="{7F0E1F65-ECFC-D61E-143D-810CCE568402}"/>
              </a:ext>
            </a:extLst>
          </p:cNvPr>
          <p:cNvSpPr/>
          <p:nvPr/>
        </p:nvSpPr>
        <p:spPr>
          <a:xfrm>
            <a:off x="5847764" y="2444368"/>
            <a:ext cx="4830317" cy="990427"/>
          </a:xfrm>
          <a:prstGeom prst="wedgeRoundRectCallout">
            <a:avLst/>
          </a:prstGeom>
          <a:solidFill>
            <a:schemeClr val="accent2">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cs typeface="Calibri"/>
              </a:rPr>
              <a:t>Parent feedback prior to course</a:t>
            </a:r>
          </a:p>
          <a:p>
            <a:pPr algn="ctr"/>
            <a:endParaRPr lang="en-US" sz="800" b="1">
              <a:solidFill>
                <a:schemeClr val="tx1"/>
              </a:solidFill>
              <a:cs typeface="Calibri"/>
            </a:endParaRPr>
          </a:p>
          <a:p>
            <a:pPr algn="ctr"/>
            <a:r>
              <a:rPr lang="en-US" sz="1200" i="1" dirty="0">
                <a:solidFill>
                  <a:schemeClr val="tx1"/>
                </a:solidFill>
                <a:ea typeface="+mn-lt"/>
                <a:cs typeface="+mn-lt"/>
              </a:rPr>
              <a:t>Was lot of said about talking to kids, but what needs to be highlighted is kids not really listen, they watching. First step is to make example of parent as leader at the same time with talking with them</a:t>
            </a:r>
            <a:endParaRPr lang="en-US" sz="1200">
              <a:solidFill>
                <a:schemeClr val="tx1"/>
              </a:solidFill>
              <a:cs typeface="Calibri"/>
            </a:endParaRPr>
          </a:p>
        </p:txBody>
      </p:sp>
      <p:sp>
        <p:nvSpPr>
          <p:cNvPr id="384" name="Speech Bubble: Rectangle with Corners Rounded 383">
            <a:extLst>
              <a:ext uri="{FF2B5EF4-FFF2-40B4-BE49-F238E27FC236}">
                <a16:creationId xmlns:a16="http://schemas.microsoft.com/office/drawing/2014/main" id="{A5A375D4-C20E-D51D-883C-CAA674AD7FA4}"/>
              </a:ext>
            </a:extLst>
          </p:cNvPr>
          <p:cNvSpPr/>
          <p:nvPr/>
        </p:nvSpPr>
        <p:spPr>
          <a:xfrm>
            <a:off x="3447954" y="9292379"/>
            <a:ext cx="860856" cy="1323777"/>
          </a:xfrm>
          <a:prstGeom prst="wedgeRoundRectCallou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i="1">
                <a:solidFill>
                  <a:schemeClr val="tx1"/>
                </a:solidFill>
                <a:cs typeface="Calibri"/>
              </a:rPr>
              <a:t>"Very helpful, lots of interesting information to take back with on how my child's behavior work"</a:t>
            </a:r>
            <a:endParaRPr lang="en-US" sz="800" b="1">
              <a:solidFill>
                <a:schemeClr val="tx1"/>
              </a:solidFill>
            </a:endParaRPr>
          </a:p>
        </p:txBody>
      </p:sp>
      <p:sp>
        <p:nvSpPr>
          <p:cNvPr id="397" name="Speech Bubble: Rectangle with Corners Rounded 396">
            <a:extLst>
              <a:ext uri="{FF2B5EF4-FFF2-40B4-BE49-F238E27FC236}">
                <a16:creationId xmlns:a16="http://schemas.microsoft.com/office/drawing/2014/main" id="{099DF175-F6E1-C553-C803-3B0E997BF86D}"/>
              </a:ext>
            </a:extLst>
          </p:cNvPr>
          <p:cNvSpPr/>
          <p:nvPr/>
        </p:nvSpPr>
        <p:spPr>
          <a:xfrm>
            <a:off x="13817" y="12343816"/>
            <a:ext cx="3974347" cy="577246"/>
          </a:xfrm>
          <a:prstGeom prst="wedgeRoundRectCallou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800" b="1" i="1">
                <a:solidFill>
                  <a:schemeClr val="tx1"/>
                </a:solidFill>
                <a:cs typeface="Calibri"/>
              </a:rPr>
              <a:t>A lot of information was given which was helping for me as a parent to understand my child’s emotions.</a:t>
            </a:r>
            <a:endParaRPr lang="en-US" sz="800" b="1">
              <a:solidFill>
                <a:schemeClr val="tx1"/>
              </a:solidFill>
            </a:endParaRPr>
          </a:p>
        </p:txBody>
      </p:sp>
      <p:sp>
        <p:nvSpPr>
          <p:cNvPr id="398" name="Speech Bubble: Rectangle with Corners Rounded 397">
            <a:extLst>
              <a:ext uri="{FF2B5EF4-FFF2-40B4-BE49-F238E27FC236}">
                <a16:creationId xmlns:a16="http://schemas.microsoft.com/office/drawing/2014/main" id="{3E362E14-EF3A-6DBF-AB07-A579D4DC3C3B}"/>
              </a:ext>
            </a:extLst>
          </p:cNvPr>
          <p:cNvSpPr/>
          <p:nvPr/>
        </p:nvSpPr>
        <p:spPr>
          <a:xfrm>
            <a:off x="1307965" y="11169317"/>
            <a:ext cx="3000872" cy="1008980"/>
          </a:xfrm>
          <a:prstGeom prst="wedgeRoundRectCallou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800" b="1" i="1" baseline="0">
                <a:solidFill>
                  <a:schemeClr val="tx1"/>
                </a:solidFill>
                <a:latin typeface="Calibri"/>
              </a:rPr>
              <a:t>"The ladies were fantastic! The children were engaged and loved the practical activities they brought. Thank you very much for a lovely session, was so happy with the recommendations of Gemma I have a very picky eater and I didn’t know where to turn now"</a:t>
            </a:r>
            <a:endParaRPr lang="en-US" sz="800" b="1">
              <a:solidFill>
                <a:schemeClr val="tx1"/>
              </a:solidFill>
              <a:cs typeface="Calibri"/>
            </a:endParaRPr>
          </a:p>
        </p:txBody>
      </p:sp>
      <p:sp>
        <p:nvSpPr>
          <p:cNvPr id="500" name="Rectangle: Rounded Corners 499">
            <a:extLst>
              <a:ext uri="{FF2B5EF4-FFF2-40B4-BE49-F238E27FC236}">
                <a16:creationId xmlns:a16="http://schemas.microsoft.com/office/drawing/2014/main" id="{26771DD5-3482-E801-4FAF-F09E4B0C5375}"/>
              </a:ext>
            </a:extLst>
          </p:cNvPr>
          <p:cNvSpPr/>
          <p:nvPr/>
        </p:nvSpPr>
        <p:spPr>
          <a:xfrm>
            <a:off x="-548" y="11192627"/>
            <a:ext cx="1012458" cy="9984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cs typeface="Calibri"/>
              </a:rPr>
              <a:t>Parent feedback</a:t>
            </a:r>
            <a:endParaRPr lang="en-US">
              <a:solidFill>
                <a:schemeClr val="tx1"/>
              </a:solidFill>
            </a:endParaRPr>
          </a:p>
          <a:p>
            <a:pPr algn="ctr"/>
            <a:r>
              <a:rPr lang="en-US" sz="1400" b="1">
                <a:solidFill>
                  <a:schemeClr val="tx1"/>
                </a:solidFill>
                <a:cs typeface="Calibri"/>
              </a:rPr>
              <a:t> post course</a:t>
            </a:r>
            <a:endParaRPr lang="en-US">
              <a:solidFill>
                <a:schemeClr val="tx1"/>
              </a:solidFill>
            </a:endParaRPr>
          </a:p>
        </p:txBody>
      </p:sp>
      <p:pic>
        <p:nvPicPr>
          <p:cNvPr id="5344" name="Picture 5343" descr="A diagram of a child&amp;#39;s program&#10;&#10;Description automatically generated">
            <a:extLst>
              <a:ext uri="{FF2B5EF4-FFF2-40B4-BE49-F238E27FC236}">
                <a16:creationId xmlns:a16="http://schemas.microsoft.com/office/drawing/2014/main" id="{EF9DCEB3-1E76-F870-71AE-D6CEBA3190F9}"/>
              </a:ext>
            </a:extLst>
          </p:cNvPr>
          <p:cNvPicPr>
            <a:picLocks noChangeAspect="1"/>
          </p:cNvPicPr>
          <p:nvPr/>
        </p:nvPicPr>
        <p:blipFill>
          <a:blip r:embed="rId2"/>
          <a:stretch>
            <a:fillRect/>
          </a:stretch>
        </p:blipFill>
        <p:spPr>
          <a:xfrm>
            <a:off x="5846996" y="5656679"/>
            <a:ext cx="4791994" cy="2611613"/>
          </a:xfrm>
          <a:prstGeom prst="rect">
            <a:avLst/>
          </a:prstGeom>
        </p:spPr>
      </p:pic>
      <p:pic>
        <p:nvPicPr>
          <p:cNvPr id="5345" name="Picture 5344" descr="A drawing of a letter&#10;&#10;Description automatically generated">
            <a:extLst>
              <a:ext uri="{FF2B5EF4-FFF2-40B4-BE49-F238E27FC236}">
                <a16:creationId xmlns:a16="http://schemas.microsoft.com/office/drawing/2014/main" id="{5317177C-055F-B906-8073-0F246FB06113}"/>
              </a:ext>
            </a:extLst>
          </p:cNvPr>
          <p:cNvPicPr>
            <a:picLocks noChangeAspect="1"/>
          </p:cNvPicPr>
          <p:nvPr/>
        </p:nvPicPr>
        <p:blipFill>
          <a:blip r:embed="rId3"/>
          <a:stretch>
            <a:fillRect/>
          </a:stretch>
        </p:blipFill>
        <p:spPr>
          <a:xfrm>
            <a:off x="8492588" y="8261762"/>
            <a:ext cx="1158746" cy="1501934"/>
          </a:xfrm>
          <a:prstGeom prst="rect">
            <a:avLst/>
          </a:prstGeom>
        </p:spPr>
      </p:pic>
      <p:pic>
        <p:nvPicPr>
          <p:cNvPr id="5346" name="Picture 5345" descr="A drawing of a letter s&#10;&#10;Description automatically generated">
            <a:extLst>
              <a:ext uri="{FF2B5EF4-FFF2-40B4-BE49-F238E27FC236}">
                <a16:creationId xmlns:a16="http://schemas.microsoft.com/office/drawing/2014/main" id="{413D2D7D-9766-7DB2-FD94-69C3273FD775}"/>
              </a:ext>
            </a:extLst>
          </p:cNvPr>
          <p:cNvPicPr>
            <a:picLocks noChangeAspect="1"/>
          </p:cNvPicPr>
          <p:nvPr/>
        </p:nvPicPr>
        <p:blipFill>
          <a:blip r:embed="rId4"/>
          <a:stretch>
            <a:fillRect/>
          </a:stretch>
        </p:blipFill>
        <p:spPr>
          <a:xfrm rot="16200000">
            <a:off x="9023598" y="9967608"/>
            <a:ext cx="1777540" cy="1281591"/>
          </a:xfrm>
          <a:prstGeom prst="rect">
            <a:avLst/>
          </a:prstGeom>
        </p:spPr>
      </p:pic>
      <p:sp>
        <p:nvSpPr>
          <p:cNvPr id="5356" name="Rectangle: Rounded Corners 5355">
            <a:extLst>
              <a:ext uri="{FF2B5EF4-FFF2-40B4-BE49-F238E27FC236}">
                <a16:creationId xmlns:a16="http://schemas.microsoft.com/office/drawing/2014/main" id="{1DDFA7C9-253D-51BD-0E6C-3FE925FE2A21}"/>
              </a:ext>
            </a:extLst>
          </p:cNvPr>
          <p:cNvSpPr/>
          <p:nvPr/>
        </p:nvSpPr>
        <p:spPr>
          <a:xfrm>
            <a:off x="3556" y="9021199"/>
            <a:ext cx="3281979" cy="1951419"/>
          </a:xfrm>
          <a:prstGeom prst="roundRect">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cs typeface="Calibri"/>
              </a:rPr>
              <a:t>Young person's feedback</a:t>
            </a:r>
          </a:p>
          <a:p>
            <a:pPr algn="ctr"/>
            <a:r>
              <a:rPr lang="en-US" sz="800" b="1" dirty="0">
                <a:solidFill>
                  <a:schemeClr val="tx1"/>
                </a:solidFill>
                <a:cs typeface="Calibri"/>
              </a:rPr>
              <a:t>Beginning</a:t>
            </a:r>
            <a:r>
              <a:rPr lang="en-US" sz="800" dirty="0">
                <a:solidFill>
                  <a:schemeClr val="tx1"/>
                </a:solidFill>
                <a:cs typeface="Calibri"/>
              </a:rPr>
              <a:t>- I felt upset a lot of the time. I found it hard to make friends. I only have one friend and came here because of those reasons but this group is helping as I meet new people and new strategies to calm me down. </a:t>
            </a:r>
            <a:endParaRPr lang="en-US" sz="800">
              <a:solidFill>
                <a:schemeClr val="tx1"/>
              </a:solidFill>
              <a:ea typeface="Calibri"/>
              <a:cs typeface="Calibri"/>
            </a:endParaRPr>
          </a:p>
          <a:p>
            <a:pPr algn="ctr"/>
            <a:r>
              <a:rPr lang="en-US" sz="800" b="1" dirty="0">
                <a:solidFill>
                  <a:schemeClr val="tx1"/>
                </a:solidFill>
                <a:cs typeface="Calibri"/>
              </a:rPr>
              <a:t>Middle</a:t>
            </a:r>
            <a:r>
              <a:rPr lang="en-US" sz="800" dirty="0">
                <a:solidFill>
                  <a:schemeClr val="tx1"/>
                </a:solidFill>
                <a:cs typeface="Calibri"/>
              </a:rPr>
              <a:t>- Now I feel happier I find it easier to make new friends now and talk to people I have used some techniques and they have calmed me down. I feel more confident and better in myself. I used to feel depressed and sad sometimes but now I don’t anymore. </a:t>
            </a:r>
            <a:endParaRPr lang="en-US" sz="800">
              <a:solidFill>
                <a:schemeClr val="tx1"/>
              </a:solidFill>
              <a:ea typeface="Calibri"/>
              <a:cs typeface="Calibri"/>
            </a:endParaRPr>
          </a:p>
          <a:p>
            <a:pPr algn="ctr"/>
            <a:r>
              <a:rPr lang="en-US" sz="800" b="1" dirty="0">
                <a:solidFill>
                  <a:schemeClr val="tx1"/>
                </a:solidFill>
                <a:cs typeface="Calibri"/>
              </a:rPr>
              <a:t>End-</a:t>
            </a:r>
            <a:r>
              <a:rPr lang="en-US" sz="800" dirty="0">
                <a:solidFill>
                  <a:schemeClr val="tx1"/>
                </a:solidFill>
                <a:cs typeface="Calibri"/>
              </a:rPr>
              <a:t> The breathing technique has helped because my heart races when I get worried, so it helps me to slow down my breathing and the group helped me because now I know how to calm down and If I am feeling down. I know how to cheer myself up using the techniques I have learnt. </a:t>
            </a:r>
            <a:endParaRPr lang="en-US" sz="800">
              <a:solidFill>
                <a:schemeClr val="tx1"/>
              </a:solidFill>
              <a:ea typeface="Calibri"/>
              <a:cs typeface="Calibri"/>
            </a:endParaRPr>
          </a:p>
        </p:txBody>
      </p:sp>
      <p:sp>
        <p:nvSpPr>
          <p:cNvPr id="5393" name="Rectangle: Rounded Corners 5392">
            <a:extLst>
              <a:ext uri="{FF2B5EF4-FFF2-40B4-BE49-F238E27FC236}">
                <a16:creationId xmlns:a16="http://schemas.microsoft.com/office/drawing/2014/main" id="{82685283-E2B4-B430-59EA-260A28CB9F49}"/>
              </a:ext>
            </a:extLst>
          </p:cNvPr>
          <p:cNvSpPr/>
          <p:nvPr/>
        </p:nvSpPr>
        <p:spPr>
          <a:xfrm>
            <a:off x="5862128" y="3619773"/>
            <a:ext cx="4795975" cy="196018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cs typeface="Calibri"/>
              </a:rPr>
              <a:t>PDSA Cycle</a:t>
            </a:r>
          </a:p>
          <a:p>
            <a:pPr marL="285750" indent="-285750">
              <a:buFont typeface="Arial"/>
              <a:buChar char="•"/>
            </a:pPr>
            <a:r>
              <a:rPr lang="en-GB" sz="1200" b="1" dirty="0">
                <a:solidFill>
                  <a:srgbClr val="444444"/>
                </a:solidFill>
                <a:cs typeface="Calibri"/>
              </a:rPr>
              <a:t>Plan</a:t>
            </a:r>
            <a:r>
              <a:rPr lang="en-GB" sz="1200" dirty="0">
                <a:solidFill>
                  <a:srgbClr val="444444"/>
                </a:solidFill>
                <a:cs typeface="Calibri"/>
              </a:rPr>
              <a:t> –To devise a way to provide parents with more information and a better understanding of how to support their child. </a:t>
            </a:r>
            <a:endParaRPr lang="en-US" sz="1200">
              <a:solidFill>
                <a:srgbClr val="444444"/>
              </a:solidFill>
              <a:cs typeface="Calibri"/>
            </a:endParaRPr>
          </a:p>
          <a:p>
            <a:pPr marL="285750" indent="-285750">
              <a:buFont typeface="Arial"/>
              <a:buChar char="•"/>
            </a:pPr>
            <a:r>
              <a:rPr lang="en-GB" sz="1200" b="1" dirty="0">
                <a:solidFill>
                  <a:srgbClr val="444444"/>
                </a:solidFill>
                <a:cs typeface="Calibri"/>
              </a:rPr>
              <a:t>Do</a:t>
            </a:r>
            <a:r>
              <a:rPr lang="en-GB" sz="1200" dirty="0">
                <a:solidFill>
                  <a:srgbClr val="444444"/>
                </a:solidFill>
                <a:cs typeface="Calibri"/>
              </a:rPr>
              <a:t> – To pilot a parent programme which runs alongside child's programme</a:t>
            </a:r>
            <a:endParaRPr lang="en-US" sz="1200">
              <a:solidFill>
                <a:srgbClr val="444444"/>
              </a:solidFill>
              <a:cs typeface="Calibri"/>
            </a:endParaRPr>
          </a:p>
          <a:p>
            <a:pPr marL="285750" indent="-285750">
              <a:buFont typeface="Arial"/>
              <a:buChar char="•"/>
            </a:pPr>
            <a:r>
              <a:rPr lang="en-GB" sz="1200" b="1" dirty="0">
                <a:solidFill>
                  <a:srgbClr val="444444"/>
                </a:solidFill>
                <a:cs typeface="Calibri"/>
              </a:rPr>
              <a:t>Study</a:t>
            </a:r>
            <a:r>
              <a:rPr lang="en-GB" sz="1200" dirty="0">
                <a:solidFill>
                  <a:srgbClr val="444444"/>
                </a:solidFill>
                <a:cs typeface="Calibri"/>
              </a:rPr>
              <a:t>- To collate qualitative and quantitative data over a period of 6 months to confirm effectiveness of group</a:t>
            </a:r>
            <a:endParaRPr lang="en-US" sz="1200">
              <a:solidFill>
                <a:srgbClr val="444444"/>
              </a:solidFill>
              <a:cs typeface="Calibri"/>
            </a:endParaRPr>
          </a:p>
          <a:p>
            <a:pPr marL="285750" indent="-285750">
              <a:buFont typeface="Arial"/>
              <a:buChar char="•"/>
            </a:pPr>
            <a:r>
              <a:rPr lang="en-GB" sz="1200" b="1" dirty="0">
                <a:solidFill>
                  <a:srgbClr val="444444"/>
                </a:solidFill>
                <a:cs typeface="Calibri"/>
              </a:rPr>
              <a:t>Act</a:t>
            </a:r>
            <a:r>
              <a:rPr lang="en-GB" sz="1200" dirty="0">
                <a:solidFill>
                  <a:srgbClr val="444444"/>
                </a:solidFill>
                <a:cs typeface="Calibri"/>
              </a:rPr>
              <a:t>- If successful, to pilot this alongside other groups. If not successful, review ways to share information with parents</a:t>
            </a:r>
            <a:endParaRPr lang="en-US" sz="1200" dirty="0">
              <a:solidFill>
                <a:srgbClr val="444444"/>
              </a:solidFill>
              <a:cs typeface="Calibri"/>
            </a:endParaRPr>
          </a:p>
          <a:p>
            <a:pPr algn="ctr"/>
            <a:endParaRPr lang="en-US" b="1" dirty="0">
              <a:solidFill>
                <a:schemeClr val="tx1"/>
              </a:solidFill>
              <a:cs typeface="Calibri"/>
            </a:endParaRPr>
          </a:p>
        </p:txBody>
      </p:sp>
      <p:sp>
        <p:nvSpPr>
          <p:cNvPr id="5430" name="Rectangle: Rounded Corners 5429">
            <a:extLst>
              <a:ext uri="{FF2B5EF4-FFF2-40B4-BE49-F238E27FC236}">
                <a16:creationId xmlns:a16="http://schemas.microsoft.com/office/drawing/2014/main" id="{F9CA0AF0-3D5D-A2B7-D662-EDA5C83F7B91}"/>
              </a:ext>
            </a:extLst>
          </p:cNvPr>
          <p:cNvSpPr/>
          <p:nvPr/>
        </p:nvSpPr>
        <p:spPr>
          <a:xfrm>
            <a:off x="13816" y="13262239"/>
            <a:ext cx="6169269" cy="171136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solidFill>
                  <a:schemeClr val="bg1"/>
                </a:solidFill>
                <a:ea typeface="Calibri"/>
                <a:cs typeface="Calibri"/>
              </a:rPr>
              <a:t>Next Steps</a:t>
            </a:r>
          </a:p>
          <a:p>
            <a:pPr marL="182563" indent="-182563">
              <a:buFont typeface="Arial"/>
              <a:buChar char="•"/>
            </a:pPr>
            <a:r>
              <a:rPr lang="en-US" sz="1100" dirty="0">
                <a:solidFill>
                  <a:schemeClr val="bg1"/>
                </a:solidFill>
                <a:ea typeface="Calibri"/>
                <a:cs typeface="Calibri"/>
              </a:rPr>
              <a:t>To complete pilot parent sessions </a:t>
            </a:r>
          </a:p>
          <a:p>
            <a:pPr marL="182563" indent="-182563">
              <a:buFont typeface="Arial"/>
              <a:buChar char="•"/>
            </a:pPr>
            <a:r>
              <a:rPr lang="en-US" sz="1100" dirty="0">
                <a:solidFill>
                  <a:schemeClr val="bg1"/>
                </a:solidFill>
                <a:ea typeface="Calibri"/>
                <a:cs typeface="Calibri"/>
              </a:rPr>
              <a:t>Feedback to the team at FRIENDS evaluation session – what went well, what could be improved</a:t>
            </a:r>
          </a:p>
          <a:p>
            <a:pPr marL="182563" indent="-182563">
              <a:buFont typeface="Arial"/>
              <a:buChar char="•"/>
            </a:pPr>
            <a:r>
              <a:rPr lang="en-US" sz="1100" dirty="0">
                <a:solidFill>
                  <a:schemeClr val="bg1"/>
                </a:solidFill>
                <a:ea typeface="Calibri"/>
                <a:cs typeface="Calibri"/>
              </a:rPr>
              <a:t>This is in early stages. The strategies used in FRIENDS require long term </a:t>
            </a:r>
            <a:r>
              <a:rPr lang="en-GB" sz="1100" dirty="0">
                <a:solidFill>
                  <a:schemeClr val="bg1"/>
                </a:solidFill>
                <a:ea typeface="Calibri"/>
                <a:cs typeface="Calibri"/>
              </a:rPr>
              <a:t>practise</a:t>
            </a:r>
            <a:r>
              <a:rPr lang="en-US" sz="1100" dirty="0">
                <a:solidFill>
                  <a:schemeClr val="bg1"/>
                </a:solidFill>
                <a:ea typeface="Calibri"/>
                <a:cs typeface="Calibri"/>
              </a:rPr>
              <a:t>, which can also be improved by the ongoing support of parents. The techniques taught within the sessions may not be </a:t>
            </a:r>
            <a:r>
              <a:rPr lang="en-GB" sz="1100" dirty="0">
                <a:solidFill>
                  <a:schemeClr val="bg1"/>
                </a:solidFill>
                <a:ea typeface="Calibri"/>
                <a:cs typeface="Calibri"/>
              </a:rPr>
              <a:t>utilised</a:t>
            </a:r>
            <a:r>
              <a:rPr lang="en-US" sz="1100" dirty="0">
                <a:solidFill>
                  <a:schemeClr val="bg1"/>
                </a:solidFill>
                <a:ea typeface="Calibri"/>
                <a:cs typeface="Calibri"/>
              </a:rPr>
              <a:t> until a child or parent faces a situation that may cause them anxiety i.e., coping step plan. </a:t>
            </a:r>
          </a:p>
          <a:p>
            <a:pPr marL="182563" indent="-182563">
              <a:buFont typeface="Arial"/>
              <a:buChar char="•"/>
            </a:pPr>
            <a:r>
              <a:rPr lang="en-US" sz="1100" dirty="0">
                <a:solidFill>
                  <a:schemeClr val="bg1"/>
                </a:solidFill>
                <a:ea typeface="Calibri"/>
                <a:cs typeface="Calibri"/>
              </a:rPr>
              <a:t>Revisit children at 3 months, 6 months and 9 months to gain qualitative  data.</a:t>
            </a:r>
            <a:endParaRPr lang="en-US" sz="2400" dirty="0">
              <a:solidFill>
                <a:schemeClr val="bg1"/>
              </a:solidFill>
            </a:endParaRPr>
          </a:p>
        </p:txBody>
      </p:sp>
      <p:pic>
        <p:nvPicPr>
          <p:cNvPr id="17" name="Picture 16" descr="A graph of a questionnaire&#10;&#10;Description automatically generated">
            <a:extLst>
              <a:ext uri="{FF2B5EF4-FFF2-40B4-BE49-F238E27FC236}">
                <a16:creationId xmlns:a16="http://schemas.microsoft.com/office/drawing/2014/main" id="{12F39493-0EF4-7E0A-229D-0CC933D3FFF7}"/>
              </a:ext>
            </a:extLst>
          </p:cNvPr>
          <p:cNvPicPr>
            <a:picLocks noChangeAspect="1"/>
          </p:cNvPicPr>
          <p:nvPr/>
        </p:nvPicPr>
        <p:blipFill>
          <a:blip r:embed="rId5"/>
          <a:stretch>
            <a:fillRect/>
          </a:stretch>
        </p:blipFill>
        <p:spPr>
          <a:xfrm>
            <a:off x="4706486" y="8878827"/>
            <a:ext cx="3811165" cy="2592627"/>
          </a:xfrm>
          <a:prstGeom prst="rect">
            <a:avLst/>
          </a:prstGeom>
        </p:spPr>
      </p:pic>
      <p:sp>
        <p:nvSpPr>
          <p:cNvPr id="414" name="Rectangle: Rounded Corners 413">
            <a:extLst>
              <a:ext uri="{FF2B5EF4-FFF2-40B4-BE49-F238E27FC236}">
                <a16:creationId xmlns:a16="http://schemas.microsoft.com/office/drawing/2014/main" id="{62773119-BC54-D65A-5934-7E95A657CE54}"/>
              </a:ext>
            </a:extLst>
          </p:cNvPr>
          <p:cNvSpPr/>
          <p:nvPr/>
        </p:nvSpPr>
        <p:spPr>
          <a:xfrm>
            <a:off x="-2099" y="2457066"/>
            <a:ext cx="5641528" cy="6417818"/>
          </a:xfrm>
          <a:prstGeom prst="roundRect">
            <a:avLst>
              <a:gd name="adj" fmla="val 8210"/>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200" b="1" dirty="0">
                <a:solidFill>
                  <a:schemeClr val="tx1"/>
                </a:solidFill>
                <a:latin typeface="Calibri"/>
              </a:rPr>
              <a:t>ABSTRACT</a:t>
            </a:r>
            <a:endParaRPr lang="en-US" sz="1200" b="1" dirty="0">
              <a:solidFill>
                <a:schemeClr val="tx1"/>
              </a:solidFill>
              <a:latin typeface="Calibri"/>
              <a:cs typeface="Calibri"/>
            </a:endParaRPr>
          </a:p>
          <a:p>
            <a:pPr algn="just"/>
            <a:r>
              <a:rPr lang="en-US" sz="1200" dirty="0">
                <a:solidFill>
                  <a:schemeClr val="tx1"/>
                </a:solidFill>
                <a:latin typeface="Calibri"/>
              </a:rPr>
              <a:t>FRIENDS for LIFE parent session has been developed to run alongside the current </a:t>
            </a:r>
            <a:r>
              <a:rPr lang="en-US" sz="1200" dirty="0">
                <a:solidFill>
                  <a:schemeClr val="tx1"/>
                </a:solidFill>
              </a:rPr>
              <a:t>FRIENDS groups for children aged 7-12yrs. This empowers parents to support their child with their emotional health and wellbeing. Parents are provided with adequate information to enable them to support their children's emotional resilience. Tools and techniques taught within the children’s sessions are also delivered to parents. </a:t>
            </a:r>
            <a:r>
              <a:rPr lang="en-US" sz="1200" dirty="0">
                <a:solidFill>
                  <a:schemeClr val="tx1"/>
                </a:solidFill>
                <a:latin typeface="Calibri"/>
              </a:rPr>
              <a:t>​</a:t>
            </a:r>
            <a:endParaRPr lang="en-US" sz="1200" dirty="0">
              <a:solidFill>
                <a:schemeClr val="tx1"/>
              </a:solidFill>
              <a:latin typeface="Calibri"/>
              <a:cs typeface="Calibri"/>
            </a:endParaRPr>
          </a:p>
          <a:p>
            <a:pPr algn="just"/>
            <a:r>
              <a:rPr lang="en-US" sz="1200" b="1" dirty="0">
                <a:solidFill>
                  <a:schemeClr val="tx1"/>
                </a:solidFill>
                <a:latin typeface="Calibri"/>
              </a:rPr>
              <a:t>Further information</a:t>
            </a:r>
            <a:r>
              <a:rPr lang="en-US" sz="1200" dirty="0">
                <a:solidFill>
                  <a:schemeClr val="tx1"/>
                </a:solidFill>
                <a:latin typeface="Calibri"/>
              </a:rPr>
              <a:t>​</a:t>
            </a:r>
            <a:endParaRPr lang="en-US" sz="1200" dirty="0">
              <a:solidFill>
                <a:schemeClr val="tx1"/>
              </a:solidFill>
              <a:latin typeface="Calibri"/>
              <a:cs typeface="Calibri"/>
            </a:endParaRPr>
          </a:p>
          <a:p>
            <a:pPr algn="just"/>
            <a:r>
              <a:rPr lang="en-US" sz="1200" dirty="0">
                <a:solidFill>
                  <a:schemeClr val="tx1"/>
                </a:solidFill>
                <a:latin typeface="Calibri"/>
              </a:rPr>
              <a:t>The FRIENDS for Life is an evidence-based </a:t>
            </a:r>
            <a:r>
              <a:rPr lang="en-US" sz="1200" dirty="0">
                <a:solidFill>
                  <a:schemeClr val="tx1"/>
                </a:solidFill>
                <a:latin typeface="Calibri"/>
                <a:ea typeface="Calibri"/>
                <a:cs typeface="Calibri"/>
              </a:rPr>
              <a:t>programme which</a:t>
            </a:r>
            <a:r>
              <a:rPr lang="en-US" sz="1200" dirty="0">
                <a:solidFill>
                  <a:schemeClr val="tx1"/>
                </a:solidFill>
                <a:latin typeface="Calibri"/>
              </a:rPr>
              <a:t> aims to develop </a:t>
            </a:r>
            <a:r>
              <a:rPr lang="en-US" sz="1200" dirty="0">
                <a:solidFill>
                  <a:schemeClr val="tx1"/>
                </a:solidFill>
              </a:rPr>
              <a:t>children's emotional resilience.  It provides children and families with a tool kit of strategies to reduce stress, anxiety and depression. It became apparent that the effectiveness of the course is reliant on parents continuing the strategies with their child at home. We therefore piloted running a course with parents, delivered at the same time as the child's course. This ensured that, what the child learnt in the </a:t>
            </a:r>
            <a:r>
              <a:rPr lang="en-US" sz="1200" dirty="0">
                <a:solidFill>
                  <a:schemeClr val="tx1"/>
                </a:solidFill>
                <a:latin typeface="Calibri"/>
                <a:ea typeface="Calibri"/>
                <a:cs typeface="Calibri"/>
              </a:rPr>
              <a:t>programme</a:t>
            </a:r>
            <a:r>
              <a:rPr lang="en-US" sz="1200" dirty="0">
                <a:solidFill>
                  <a:schemeClr val="tx1"/>
                </a:solidFill>
                <a:latin typeface="Calibri"/>
              </a:rPr>
              <a:t>, continued to be put into </a:t>
            </a:r>
            <a:r>
              <a:rPr lang="en-US" sz="1200" dirty="0">
                <a:solidFill>
                  <a:schemeClr val="tx1"/>
                </a:solidFill>
                <a:latin typeface="Calibri"/>
                <a:ea typeface="Calibri"/>
                <a:cs typeface="Calibri"/>
              </a:rPr>
              <a:t>practice</a:t>
            </a:r>
            <a:r>
              <a:rPr lang="en-US" sz="1200" dirty="0">
                <a:solidFill>
                  <a:schemeClr val="tx1"/>
                </a:solidFill>
                <a:latin typeface="Calibri"/>
              </a:rPr>
              <a:t> and embedded at home, thus continuing </a:t>
            </a:r>
            <a:r>
              <a:rPr lang="en-US" sz="1200" dirty="0">
                <a:solidFill>
                  <a:schemeClr val="tx1"/>
                </a:solidFill>
              </a:rPr>
              <a:t>to promote a child's resilience and self-esteem. This will have the potential of reducing future re-referrals for emotional wellbeing into the service. </a:t>
            </a:r>
            <a:r>
              <a:rPr lang="en-US" sz="1200" dirty="0">
                <a:solidFill>
                  <a:schemeClr val="tx1"/>
                </a:solidFill>
                <a:latin typeface="Calibri"/>
              </a:rPr>
              <a:t>​</a:t>
            </a:r>
            <a:endParaRPr lang="en-US" sz="1200" dirty="0">
              <a:solidFill>
                <a:schemeClr val="tx1"/>
              </a:solidFill>
              <a:latin typeface="Calibri"/>
              <a:cs typeface="Calibri"/>
            </a:endParaRPr>
          </a:p>
          <a:p>
            <a:pPr algn="just"/>
            <a:r>
              <a:rPr lang="en-US" sz="1200" dirty="0">
                <a:solidFill>
                  <a:schemeClr val="tx1"/>
                </a:solidFill>
                <a:latin typeface="Calibri"/>
              </a:rPr>
              <a:t>As part of our PDSA cycles we trialed eight sessions where parents have had more </a:t>
            </a:r>
            <a:r>
              <a:rPr lang="en-US" sz="1200" dirty="0">
                <a:solidFill>
                  <a:schemeClr val="tx1"/>
                </a:solidFill>
              </a:rPr>
              <a:t>involvement, but we were unable to fully meet expectations due to limitations of staffing capacity</a:t>
            </a:r>
            <a:r>
              <a:rPr lang="en-US" sz="1200" dirty="0">
                <a:solidFill>
                  <a:schemeClr val="tx1"/>
                </a:solidFill>
                <a:latin typeface="Calibri"/>
              </a:rPr>
              <a:t>. These sessions received praise from parents, but the qualitative </a:t>
            </a:r>
            <a:r>
              <a:rPr lang="en-US" sz="1200" dirty="0">
                <a:solidFill>
                  <a:schemeClr val="tx1"/>
                </a:solidFill>
              </a:rPr>
              <a:t>feedback found they wanted to be involved further in the group. We revisited the PDSA cycle and decided a third member of staff would enable us to provide in-depth sessions alongside the FRIENDS children's group. This was aimed solely towards parents, bringing parents together to allow them to share experiences and feel supported, not only by us, the School Nursing Service, but also each other.</a:t>
            </a:r>
            <a:r>
              <a:rPr lang="en-US" sz="1200" dirty="0">
                <a:solidFill>
                  <a:schemeClr val="tx1"/>
                </a:solidFill>
                <a:latin typeface="Calibri"/>
              </a:rPr>
              <a:t>​</a:t>
            </a:r>
            <a:endParaRPr lang="en-US" sz="1200" dirty="0">
              <a:solidFill>
                <a:schemeClr val="tx1"/>
              </a:solidFill>
              <a:latin typeface="Calibri"/>
              <a:cs typeface="Calibri"/>
            </a:endParaRPr>
          </a:p>
          <a:p>
            <a:pPr algn="just"/>
            <a:r>
              <a:rPr lang="en-US" sz="1200" dirty="0">
                <a:solidFill>
                  <a:schemeClr val="tx1"/>
                </a:solidFill>
                <a:latin typeface="Calibri"/>
              </a:rPr>
              <a:t>This term, we have had the addition of a third member of staff who will run the parent </a:t>
            </a:r>
            <a:r>
              <a:rPr lang="en-US" sz="1200" dirty="0">
                <a:solidFill>
                  <a:schemeClr val="tx1"/>
                </a:solidFill>
              </a:rPr>
              <a:t>session alongside the children's session. Previously parents would  sit and wait for their child in the waiting area, however parents are now engaged with the session, which makes it an enjoyable and informative experience for our parents. Since introducing the parent's sessions so far, we have piloted two parent sessions and have seen 23 parents. </a:t>
            </a:r>
            <a:r>
              <a:rPr lang="en-US" sz="1200" dirty="0">
                <a:solidFill>
                  <a:schemeClr val="tx1"/>
                </a:solidFill>
                <a:latin typeface="Calibri"/>
              </a:rPr>
              <a:t>​</a:t>
            </a:r>
            <a:endParaRPr lang="en-US" sz="1200" dirty="0">
              <a:solidFill>
                <a:schemeClr val="tx1"/>
              </a:solidFill>
              <a:latin typeface="Calibri"/>
              <a:cs typeface="Calibri"/>
            </a:endParaRPr>
          </a:p>
          <a:p>
            <a:pPr algn="just"/>
            <a:r>
              <a:rPr lang="en-US" sz="1200" dirty="0">
                <a:solidFill>
                  <a:schemeClr val="tx1"/>
                </a:solidFill>
                <a:latin typeface="Calibri"/>
              </a:rPr>
              <a:t>Qualitative feedback demonstrates children have felt an increase in confidence and </a:t>
            </a:r>
            <a:r>
              <a:rPr lang="en-US" sz="1200" dirty="0">
                <a:solidFill>
                  <a:schemeClr val="tx1"/>
                </a:solidFill>
              </a:rPr>
              <a:t>self-esteem when managing their emotions.</a:t>
            </a:r>
            <a:endParaRPr lang="en-US" dirty="0" err="1">
              <a:solidFill>
                <a:schemeClr val="tx1"/>
              </a:solidFill>
              <a:cs typeface="Calibri"/>
            </a:endParaRPr>
          </a:p>
        </p:txBody>
      </p:sp>
      <p:sp>
        <p:nvSpPr>
          <p:cNvPr id="415" name="Rectangle: Rounded Corners 414">
            <a:extLst>
              <a:ext uri="{FF2B5EF4-FFF2-40B4-BE49-F238E27FC236}">
                <a16:creationId xmlns:a16="http://schemas.microsoft.com/office/drawing/2014/main" id="{9F43F12C-968F-CF6E-C864-F95E4C345E0A}"/>
              </a:ext>
            </a:extLst>
          </p:cNvPr>
          <p:cNvSpPr/>
          <p:nvPr/>
        </p:nvSpPr>
        <p:spPr>
          <a:xfrm>
            <a:off x="4701640" y="11443881"/>
            <a:ext cx="5944467" cy="1503866"/>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a:rPr>
              <a:t>As part of getting to know the children, they were each </a:t>
            </a:r>
            <a:r>
              <a:rPr lang="en-US" sz="1200" dirty="0">
                <a:solidFill>
                  <a:schemeClr val="tx1"/>
                </a:solidFill>
              </a:rPr>
              <a:t>given the first initial of their name along with questions relating to "Who am I?" Their parents were also asked to complete the same activity about their child. Parents and children were brought back together at the end of the session to compare. There were lots of fantastic discussions within the room. Sometimes we can take for granted how well we know and understand our children, this was a mindful activity which helped to build communication skills and start a conversation along with building a connection between parent and child.</a:t>
            </a:r>
          </a:p>
        </p:txBody>
      </p:sp>
      <p:sp>
        <p:nvSpPr>
          <p:cNvPr id="4" name="TextBox 3">
            <a:extLst>
              <a:ext uri="{FF2B5EF4-FFF2-40B4-BE49-F238E27FC236}">
                <a16:creationId xmlns:a16="http://schemas.microsoft.com/office/drawing/2014/main" id="{0298AC50-B553-92FF-F7CC-96465CFCDB11}"/>
              </a:ext>
            </a:extLst>
          </p:cNvPr>
          <p:cNvSpPr txBox="1"/>
          <p:nvPr/>
        </p:nvSpPr>
        <p:spPr>
          <a:xfrm>
            <a:off x="143803" y="116708"/>
            <a:ext cx="1475447" cy="461665"/>
          </a:xfrm>
          <a:prstGeom prst="rect">
            <a:avLst/>
          </a:prstGeom>
          <a:noFill/>
        </p:spPr>
        <p:txBody>
          <a:bodyPr wrap="square" rtlCol="0">
            <a:spAutoFit/>
          </a:bodyPr>
          <a:lstStyle/>
          <a:p>
            <a:r>
              <a:rPr lang="en-GB" sz="2400" b="1" dirty="0">
                <a:solidFill>
                  <a:schemeClr val="bg1"/>
                </a:solidFill>
              </a:rPr>
              <a:t>A24-083</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36EBE2-7266-49AF-832B-C604F959CA31}"/>
</file>

<file path=customXml/itemProps2.xml><?xml version="1.0" encoding="utf-8"?>
<ds:datastoreItem xmlns:ds="http://schemas.openxmlformats.org/officeDocument/2006/customXml" ds:itemID="{6B70272C-0520-4B96-993D-8F893ABD742F}">
  <ds:schemaRefs>
    <ds:schemaRef ds:uri="http://schemas.microsoft.com/sharepoint/v3/contenttype/forms"/>
  </ds:schemaRefs>
</ds:datastoreItem>
</file>

<file path=customXml/itemProps3.xml><?xml version="1.0" encoding="utf-8"?>
<ds:datastoreItem xmlns:ds="http://schemas.openxmlformats.org/officeDocument/2006/customXml" ds:itemID="{130ADDAD-6A19-4E1A-85AA-BE52EF3A34DF}">
  <ds:schemaRefs>
    <ds:schemaRef ds:uri="32d6f536-c6e3-4dab-8325-300375b18d93"/>
    <ds:schemaRef ds:uri="7c72f816-ba73-4590-b8ac-3c06d29ef2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3</TotalTime>
  <Words>1039</Words>
  <Application>Microsoft Office PowerPoint</Application>
  <PresentationFormat>Custom</PresentationFormat>
  <Paragraphs>35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245</cp:revision>
  <dcterms:created xsi:type="dcterms:W3CDTF">2020-12-07T15:24:36Z</dcterms:created>
  <dcterms:modified xsi:type="dcterms:W3CDTF">2024-06-10T08:20:43Z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