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56" r:id="rId5"/>
  </p:sldIdLst>
  <p:sldSz cx="10691813"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8" d="100"/>
          <a:sy n="48" d="100"/>
        </p:scale>
        <p:origin x="3102"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DLEY, Joyce (WALSALL HEALTHCARE NHS TRUST)" userId="96e82a6e-5013-471e-a9f4-1a2ef9001ce4" providerId="ADAL" clId="{3842B217-0D60-47D8-B877-D2B26103E5DF}"/>
    <pc:docChg chg="modSld">
      <pc:chgData name="BRADLEY, Joyce (WALSALL HEALTHCARE NHS TRUST)" userId="96e82a6e-5013-471e-a9f4-1a2ef9001ce4" providerId="ADAL" clId="{3842B217-0D60-47D8-B877-D2B26103E5DF}" dt="2024-06-19T15:25:41.538" v="10" actId="1076"/>
      <pc:docMkLst>
        <pc:docMk/>
      </pc:docMkLst>
      <pc:sldChg chg="modSp mod">
        <pc:chgData name="BRADLEY, Joyce (WALSALL HEALTHCARE NHS TRUST)" userId="96e82a6e-5013-471e-a9f4-1a2ef9001ce4" providerId="ADAL" clId="{3842B217-0D60-47D8-B877-D2B26103E5DF}" dt="2024-06-19T15:25:41.538" v="10" actId="1076"/>
        <pc:sldMkLst>
          <pc:docMk/>
          <pc:sldMk cId="1439128987" sldId="256"/>
        </pc:sldMkLst>
        <pc:spChg chg="mod">
          <ac:chgData name="BRADLEY, Joyce (WALSALL HEALTHCARE NHS TRUST)" userId="96e82a6e-5013-471e-a9f4-1a2ef9001ce4" providerId="ADAL" clId="{3842B217-0D60-47D8-B877-D2B26103E5DF}" dt="2024-06-19T15:24:46.541" v="0" actId="2711"/>
          <ac:spMkLst>
            <pc:docMk/>
            <pc:sldMk cId="1439128987" sldId="256"/>
            <ac:spMk id="8" creationId="{C082D9CD-8DC0-D9F1-BBC7-5A044D375ECE}"/>
          </ac:spMkLst>
        </pc:spChg>
        <pc:spChg chg="mod">
          <ac:chgData name="BRADLEY, Joyce (WALSALL HEALTHCARE NHS TRUST)" userId="96e82a6e-5013-471e-a9f4-1a2ef9001ce4" providerId="ADAL" clId="{3842B217-0D60-47D8-B877-D2B26103E5DF}" dt="2024-06-19T15:25:37.722" v="9" actId="1076"/>
          <ac:spMkLst>
            <pc:docMk/>
            <pc:sldMk cId="1439128987" sldId="256"/>
            <ac:spMk id="9" creationId="{7968EE91-BD68-8146-B4F1-F84513CD0E29}"/>
          </ac:spMkLst>
        </pc:spChg>
        <pc:spChg chg="mod">
          <ac:chgData name="BRADLEY, Joyce (WALSALL HEALTHCARE NHS TRUST)" userId="96e82a6e-5013-471e-a9f4-1a2ef9001ce4" providerId="ADAL" clId="{3842B217-0D60-47D8-B877-D2B26103E5DF}" dt="2024-06-19T15:25:41.538" v="10" actId="1076"/>
          <ac:spMkLst>
            <pc:docMk/>
            <pc:sldMk cId="1439128987" sldId="256"/>
            <ac:spMk id="10" creationId="{B58AD6FE-F3F4-8946-838E-E4A51B087E8E}"/>
          </ac:spMkLst>
        </pc:spChg>
        <pc:spChg chg="mod">
          <ac:chgData name="BRADLEY, Joyce (WALSALL HEALTHCARE NHS TRUST)" userId="96e82a6e-5013-471e-a9f4-1a2ef9001ce4" providerId="ADAL" clId="{3842B217-0D60-47D8-B877-D2B26103E5DF}" dt="2024-06-19T15:24:46.541" v="0" actId="2711"/>
          <ac:spMkLst>
            <pc:docMk/>
            <pc:sldMk cId="1439128987" sldId="256"/>
            <ac:spMk id="11" creationId="{C3557762-BDAF-C60D-0F2A-0A4B431F818E}"/>
          </ac:spMkLst>
        </pc:spChg>
        <pc:spChg chg="mod">
          <ac:chgData name="BRADLEY, Joyce (WALSALL HEALTHCARE NHS TRUST)" userId="96e82a6e-5013-471e-a9f4-1a2ef9001ce4" providerId="ADAL" clId="{3842B217-0D60-47D8-B877-D2B26103E5DF}" dt="2024-06-19T15:24:46.541" v="0" actId="2711"/>
          <ac:spMkLst>
            <pc:docMk/>
            <pc:sldMk cId="1439128987" sldId="256"/>
            <ac:spMk id="13" creationId="{3AD49661-FC83-21B5-7788-365284C13B1A}"/>
          </ac:spMkLst>
        </pc:spChg>
        <pc:spChg chg="mod">
          <ac:chgData name="BRADLEY, Joyce (WALSALL HEALTHCARE NHS TRUST)" userId="96e82a6e-5013-471e-a9f4-1a2ef9001ce4" providerId="ADAL" clId="{3842B217-0D60-47D8-B877-D2B26103E5DF}" dt="2024-06-19T15:24:46.541" v="0" actId="2711"/>
          <ac:spMkLst>
            <pc:docMk/>
            <pc:sldMk cId="1439128987" sldId="256"/>
            <ac:spMk id="16" creationId="{ED6878D3-DDB9-44C3-AE5C-B04B32A67053}"/>
          </ac:spMkLst>
        </pc:spChg>
        <pc:spChg chg="mod">
          <ac:chgData name="BRADLEY, Joyce (WALSALL HEALTHCARE NHS TRUST)" userId="96e82a6e-5013-471e-a9f4-1a2ef9001ce4" providerId="ADAL" clId="{3842B217-0D60-47D8-B877-D2B26103E5DF}" dt="2024-06-19T15:24:46.541" v="0" actId="2711"/>
          <ac:spMkLst>
            <pc:docMk/>
            <pc:sldMk cId="1439128987" sldId="256"/>
            <ac:spMk id="17" creationId="{4D989BA4-C40D-88C0-407A-594F4E3F570F}"/>
          </ac:spMkLst>
        </pc:spChg>
        <pc:spChg chg="mod">
          <ac:chgData name="BRADLEY, Joyce (WALSALL HEALTHCARE NHS TRUST)" userId="96e82a6e-5013-471e-a9f4-1a2ef9001ce4" providerId="ADAL" clId="{3842B217-0D60-47D8-B877-D2B26103E5DF}" dt="2024-06-19T15:24:46.541" v="0" actId="2711"/>
          <ac:spMkLst>
            <pc:docMk/>
            <pc:sldMk cId="1439128987" sldId="256"/>
            <ac:spMk id="18" creationId="{FBB0D26F-CA76-D598-91F0-22B3289A7029}"/>
          </ac:spMkLst>
        </pc:spChg>
        <pc:spChg chg="mod">
          <ac:chgData name="BRADLEY, Joyce (WALSALL HEALTHCARE NHS TRUST)" userId="96e82a6e-5013-471e-a9f4-1a2ef9001ce4" providerId="ADAL" clId="{3842B217-0D60-47D8-B877-D2B26103E5DF}" dt="2024-06-19T15:25:08.736" v="8" actId="1035"/>
          <ac:spMkLst>
            <pc:docMk/>
            <pc:sldMk cId="1439128987" sldId="256"/>
            <ac:spMk id="61" creationId="{51194951-CAAE-4305-3D9E-3A4BFE015CEC}"/>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oleObject" Target="NULL"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lIns="0" tIns="0" rIns="0" bIns="0"/>
          <a:lstStyle/>
          <a:p>
            <a:pPr marL="0" marR="0" indent="0" algn="ctr" defTabSz="914400" fontAlgn="auto" hangingPunct="1">
              <a:lnSpc>
                <a:spcPct val="100000"/>
              </a:lnSpc>
              <a:spcBef>
                <a:spcPts val="0"/>
              </a:spcBef>
              <a:spcAft>
                <a:spcPts val="0"/>
              </a:spcAft>
              <a:tabLst/>
              <a:defRPr sz="1400" b="0" i="0" u="none" strike="noStrike" kern="1200" spc="0" baseline="0">
                <a:solidFill>
                  <a:srgbClr val="595959"/>
                </a:solidFill>
                <a:latin typeface="Aptos"/>
              </a:defRPr>
            </a:pPr>
            <a:r>
              <a:rPr lang="en-GB" sz="1400" b="0" i="0" u="none" strike="noStrike" kern="1200" cap="none" spc="0" baseline="0">
                <a:solidFill>
                  <a:srgbClr val="595959"/>
                </a:solidFill>
                <a:uFillTx/>
                <a:latin typeface="Aptos"/>
              </a:rPr>
              <a:t>PDR - Overall Compliance Childrens Care Group</a:t>
            </a:r>
          </a:p>
        </c:rich>
      </c:tx>
      <c:overlay val="0"/>
      <c:spPr>
        <a:noFill/>
        <a:ln>
          <a:noFill/>
        </a:ln>
      </c:spPr>
    </c:title>
    <c:autoTitleDeleted val="0"/>
    <c:plotArea>
      <c:layout/>
      <c:lineChart>
        <c:grouping val="standard"/>
        <c:varyColors val="0"/>
        <c:ser>
          <c:idx val="0"/>
          <c:order val="0"/>
          <c:tx>
            <c:v>Mandatory Training</c:v>
          </c:tx>
          <c:spPr>
            <a:ln w="28575" cap="rnd">
              <a:solidFill>
                <a:srgbClr val="156082"/>
              </a:solidFill>
              <a:prstDash val="solid"/>
              <a:round/>
            </a:ln>
          </c:spPr>
          <c:marker>
            <c:symbol val="none"/>
          </c:marker>
          <c:cat>
            <c:numLit>
              <c:formatCode>General</c:formatCode>
              <c:ptCount val="8"/>
              <c:pt idx="0">
                <c:v>45200</c:v>
              </c:pt>
              <c:pt idx="1">
                <c:v>45231</c:v>
              </c:pt>
              <c:pt idx="2">
                <c:v>45261</c:v>
              </c:pt>
              <c:pt idx="3">
                <c:v>45292</c:v>
              </c:pt>
              <c:pt idx="4">
                <c:v>45323</c:v>
              </c:pt>
              <c:pt idx="5">
                <c:v>45352</c:v>
              </c:pt>
              <c:pt idx="6">
                <c:v>45383</c:v>
              </c:pt>
              <c:pt idx="7">
                <c:v>45413</c:v>
              </c:pt>
            </c:numLit>
          </c:cat>
          <c:val>
            <c:numLit>
              <c:formatCode>General</c:formatCode>
              <c:ptCount val="8"/>
              <c:pt idx="0">
                <c:v>0.98</c:v>
              </c:pt>
              <c:pt idx="1">
                <c:v>1</c:v>
              </c:pt>
              <c:pt idx="2">
                <c:v>0.99</c:v>
              </c:pt>
              <c:pt idx="3">
                <c:v>1</c:v>
              </c:pt>
              <c:pt idx="4">
                <c:v>1</c:v>
              </c:pt>
              <c:pt idx="5">
                <c:v>1</c:v>
              </c:pt>
              <c:pt idx="6">
                <c:v>1</c:v>
              </c:pt>
              <c:pt idx="7">
                <c:v>1</c:v>
              </c:pt>
            </c:numLit>
          </c:val>
          <c:smooth val="0"/>
          <c:extLst>
            <c:ext xmlns:c16="http://schemas.microsoft.com/office/drawing/2014/chart" uri="{C3380CC4-5D6E-409C-BE32-E72D297353CC}">
              <c16:uniqueId val="{00000000-8F2F-45AE-86D4-493F81CE6256}"/>
            </c:ext>
          </c:extLst>
        </c:ser>
        <c:dLbls>
          <c:showLegendKey val="0"/>
          <c:showVal val="0"/>
          <c:showCatName val="0"/>
          <c:showSerName val="0"/>
          <c:showPercent val="0"/>
          <c:showBubbleSize val="0"/>
        </c:dLbls>
        <c:smooth val="0"/>
        <c:axId val="1672581535"/>
        <c:axId val="1672581055"/>
      </c:lineChart>
      <c:valAx>
        <c:axId val="1672581055"/>
        <c:scaling>
          <c:orientation val="minMax"/>
        </c:scaling>
        <c:delete val="0"/>
        <c:axPos val="l"/>
        <c:majorGridlines>
          <c:spPr>
            <a:ln w="9528" cap="flat">
              <a:solidFill>
                <a:srgbClr val="D9D9D9"/>
              </a:solidFill>
              <a:prstDash val="solid"/>
              <a:round/>
            </a:ln>
          </c:spPr>
        </c:majorGridlines>
        <c:numFmt formatCode="0%" sourceLinked="0"/>
        <c:majorTickMark val="none"/>
        <c:minorTickMark val="none"/>
        <c:tickLblPos val="nextTo"/>
        <c:spPr>
          <a:noFill/>
          <a:ln>
            <a:noFill/>
          </a:ln>
        </c:spPr>
        <c:txPr>
          <a:bodyPr lIns="0" tIns="0" rIns="0" bIns="0"/>
          <a:lstStyle/>
          <a:p>
            <a:pPr marL="0" marR="0" indent="0" defTabSz="914400" fontAlgn="auto" hangingPunct="1">
              <a:lnSpc>
                <a:spcPct val="100000"/>
              </a:lnSpc>
              <a:spcBef>
                <a:spcPts val="0"/>
              </a:spcBef>
              <a:spcAft>
                <a:spcPts val="0"/>
              </a:spcAft>
              <a:tabLst/>
              <a:defRPr sz="900" b="0" i="0" u="none" strike="noStrike" kern="1200" baseline="0">
                <a:solidFill>
                  <a:srgbClr val="595959"/>
                </a:solidFill>
                <a:latin typeface="Aptos"/>
              </a:defRPr>
            </a:pPr>
            <a:endParaRPr lang="en-US"/>
          </a:p>
        </c:txPr>
        <c:crossAx val="1672581535"/>
        <c:crosses val="autoZero"/>
        <c:crossBetween val="between"/>
      </c:valAx>
      <c:catAx>
        <c:axId val="1672581535"/>
        <c:scaling>
          <c:orientation val="minMax"/>
        </c:scaling>
        <c:delete val="0"/>
        <c:axPos val="b"/>
        <c:numFmt formatCode="mmm\-yy" sourceLinked="0"/>
        <c:majorTickMark val="out"/>
        <c:minorTickMark val="none"/>
        <c:tickLblPos val="nextTo"/>
        <c:spPr>
          <a:noFill/>
          <a:ln w="9528" cap="flat">
            <a:solidFill>
              <a:srgbClr val="D9D9D9"/>
            </a:solidFill>
            <a:prstDash val="solid"/>
            <a:round/>
          </a:ln>
        </c:spPr>
        <c:txPr>
          <a:bodyPr lIns="0" tIns="0" rIns="0" bIns="0"/>
          <a:lstStyle/>
          <a:p>
            <a:pPr marL="0" marR="0" indent="0" defTabSz="914400" fontAlgn="auto" hangingPunct="1">
              <a:lnSpc>
                <a:spcPct val="100000"/>
              </a:lnSpc>
              <a:spcBef>
                <a:spcPts val="0"/>
              </a:spcBef>
              <a:spcAft>
                <a:spcPts val="0"/>
              </a:spcAft>
              <a:tabLst/>
              <a:defRPr sz="900" b="0" i="0" u="none" strike="noStrike" kern="1200" baseline="0">
                <a:solidFill>
                  <a:srgbClr val="595959"/>
                </a:solidFill>
                <a:latin typeface="Aptos"/>
              </a:defRPr>
            </a:pPr>
            <a:endParaRPr lang="en-US"/>
          </a:p>
        </c:txPr>
        <c:crossAx val="1672581055"/>
        <c:crosses val="autoZero"/>
        <c:auto val="1"/>
        <c:lblAlgn val="ctr"/>
        <c:lblOffset val="100"/>
        <c:noMultiLvlLbl val="0"/>
      </c:catAx>
      <c:spPr>
        <a:noFill/>
        <a:ln>
          <a:noFill/>
        </a:ln>
      </c:spPr>
    </c:plotArea>
    <c:plotVisOnly val="1"/>
    <c:dispBlanksAs val="gap"/>
    <c:showDLblsOverMax val="0"/>
  </c:chart>
  <c:spPr>
    <a:noFill/>
    <a:ln>
      <a:noFill/>
    </a:ln>
  </c:spPr>
  <c:txPr>
    <a:bodyPr lIns="0" tIns="0" rIns="0" bIns="0"/>
    <a:lstStyle/>
    <a:p>
      <a:pPr marL="0" marR="0" indent="0" defTabSz="914400" fontAlgn="auto" hangingPunct="1">
        <a:lnSpc>
          <a:spcPct val="100000"/>
        </a:lnSpc>
        <a:spcBef>
          <a:spcPts val="0"/>
        </a:spcBef>
        <a:spcAft>
          <a:spcPts val="0"/>
        </a:spcAft>
        <a:tabLst/>
        <a:defRPr lang="en-US" sz="1000" b="0" i="0" u="none" strike="noStrike" kern="1200" baseline="0">
          <a:solidFill>
            <a:srgbClr val="000000"/>
          </a:solidFill>
          <a:latin typeface="Aptos"/>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13AE1F-CF5B-A64D-BC5D-DC7572A71749}" type="datetimeFigureOut">
              <a:rPr lang="en-US" smtClean="0"/>
              <a:t>6/19/2024</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5D38D15B-C69A-C945-99D0-425943BFE0DD}"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81AA62A-9405-8C4B-91C9-9669FEEBBF1C}"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956CFAE0-DFCF-664C-9113-8E274CE0AFD6}" type="datetime1">
              <a:rPr lang="en-GB" smtClean="0"/>
              <a:t>19/06/2024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889DC2CE-6F26-054F-B7D3-1A35B360EAB1}" type="datetime1">
              <a:rPr lang="en-GB" smtClean="0"/>
              <a:t>19/06/2024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98FB82F0-3905-A940-8E74-D4361D13ECB1}" type="datetime1">
              <a:rPr lang="en-GB" smtClean="0"/>
              <a:t>19/06/2024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t>19/06/2024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t>19/06/2024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t>19/06/2024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7A2AD87-DD57-764F-9F68-85A207130292}"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22BCA60-DA8F-F348-8431-4D2A57F19BB4}"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t>19/06/2024</a:t>
            </a:fld>
            <a:endParaRPr 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t>‹#›</a:t>
            </a:fld>
            <a:endParaRPr lang="en-US"/>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968EE91-BD68-8146-B4F1-F84513CD0E29}"/>
              </a:ext>
            </a:extLst>
          </p:cNvPr>
          <p:cNvSpPr txBox="1"/>
          <p:nvPr/>
        </p:nvSpPr>
        <p:spPr>
          <a:xfrm>
            <a:off x="143803" y="489715"/>
            <a:ext cx="7540820" cy="2554545"/>
          </a:xfrm>
          <a:prstGeom prst="rect">
            <a:avLst/>
          </a:prstGeom>
          <a:noFill/>
        </p:spPr>
        <p:txBody>
          <a:bodyPr wrap="square" lIns="91440" tIns="45720" rIns="91440" bIns="45720" rtlCol="0" anchor="t">
            <a:spAutoFit/>
          </a:bodyPr>
          <a:lstStyle/>
          <a:p>
            <a:r>
              <a:rPr lang="en-US" sz="2400" b="1" dirty="0">
                <a:solidFill>
                  <a:schemeClr val="bg1"/>
                </a:solidFill>
                <a:cs typeface="Calibri"/>
              </a:rPr>
              <a:t>The Redesign of the </a:t>
            </a:r>
            <a:r>
              <a:rPr lang="en-US" sz="2400" b="1" dirty="0">
                <a:solidFill>
                  <a:schemeClr val="bg1"/>
                </a:solidFill>
                <a:cs typeface="Arial"/>
              </a:rPr>
              <a:t>Healthy Child Programme 0-19 Service </a:t>
            </a:r>
            <a:r>
              <a:rPr lang="en-US" sz="1400" b="1" dirty="0">
                <a:solidFill>
                  <a:schemeClr val="bg1"/>
                </a:solidFill>
                <a:cs typeface="Arial"/>
              </a:rPr>
              <a:t>(Health Visiting, School Nursing and Teenage Pregnancy)</a:t>
            </a:r>
            <a:endParaRPr lang="en-US" sz="1400" b="1" dirty="0">
              <a:solidFill>
                <a:schemeClr val="bg1"/>
              </a:solidFill>
              <a:ea typeface="Calibri"/>
              <a:cs typeface="Calibri"/>
            </a:endParaRPr>
          </a:p>
          <a:p>
            <a:endParaRPr lang="en-US" sz="2800" b="1" dirty="0">
              <a:solidFill>
                <a:schemeClr val="bg1"/>
              </a:solidFill>
              <a:cs typeface="Arial" panose="020B0604020202020204" pitchFamily="34" charset="0"/>
            </a:endParaRPr>
          </a:p>
          <a:p>
            <a:endParaRPr lang="en-US" sz="2800" b="1" dirty="0">
              <a:solidFill>
                <a:schemeClr val="bg1"/>
              </a:solidFill>
              <a:cs typeface="Arial" panose="020B0604020202020204" pitchFamily="34" charset="0"/>
            </a:endParaRPr>
          </a:p>
          <a:p>
            <a:endParaRPr lang="en-US" sz="2800" b="1" dirty="0">
              <a:solidFill>
                <a:schemeClr val="bg1"/>
              </a:solidFill>
              <a:cs typeface="Arial" panose="020B0604020202020204" pitchFamily="34" charset="0"/>
            </a:endParaRPr>
          </a:p>
          <a:p>
            <a:endParaRPr lang="en-US" sz="2800" b="1" dirty="0">
              <a:solidFill>
                <a:schemeClr val="bg1"/>
              </a:solidFill>
              <a:cs typeface="Arial" panose="020B0604020202020204" pitchFamily="34" charset="0"/>
            </a:endParaRPr>
          </a:p>
        </p:txBody>
      </p:sp>
      <p:sp>
        <p:nvSpPr>
          <p:cNvPr id="10" name="TextBox 9">
            <a:extLst>
              <a:ext uri="{FF2B5EF4-FFF2-40B4-BE49-F238E27FC236}">
                <a16:creationId xmlns:a16="http://schemas.microsoft.com/office/drawing/2014/main" id="{B58AD6FE-F3F4-8946-838E-E4A51B087E8E}"/>
              </a:ext>
            </a:extLst>
          </p:cNvPr>
          <p:cNvSpPr txBox="1"/>
          <p:nvPr/>
        </p:nvSpPr>
        <p:spPr>
          <a:xfrm>
            <a:off x="143803" y="1301907"/>
            <a:ext cx="6405580" cy="1200329"/>
          </a:xfrm>
          <a:prstGeom prst="rect">
            <a:avLst/>
          </a:prstGeom>
          <a:noFill/>
        </p:spPr>
        <p:txBody>
          <a:bodyPr wrap="square" lIns="91440" tIns="45720" rIns="91440" bIns="45720" rtlCol="0" anchor="t">
            <a:spAutoFit/>
          </a:bodyPr>
          <a:lstStyle/>
          <a:p>
            <a:r>
              <a:rPr lang="en-US" sz="1200" dirty="0">
                <a:solidFill>
                  <a:schemeClr val="bg1"/>
                </a:solidFill>
                <a:latin typeface="Arial"/>
                <a:cs typeface="Arial"/>
              </a:rPr>
              <a:t>Keri Christie-Professional Lead, Tryphine Molineux -Deputy Professional Lead, Vicky Bailey- Quality Lead, Jolene Crosdale-Professional Development Lead, Greg Perry-Care group support officer, Sue Hems,-Digital lead, in collaboration with clinical team leads and senior specialist practitioners within the service</a:t>
            </a:r>
            <a:endParaRPr lang="en-US" sz="1200" dirty="0">
              <a:solidFill>
                <a:schemeClr val="bg1"/>
              </a:solidFill>
              <a:ea typeface="Calibri"/>
              <a:cs typeface="Calibri"/>
            </a:endParaRPr>
          </a:p>
          <a:p>
            <a:endParaRPr lang="en-US" sz="2400" dirty="0">
              <a:solidFill>
                <a:schemeClr val="bg1"/>
              </a:solidFill>
              <a:latin typeface="Arial"/>
              <a:cs typeface="Arial"/>
            </a:endParaRPr>
          </a:p>
        </p:txBody>
      </p:sp>
      <p:sp>
        <p:nvSpPr>
          <p:cNvPr id="61" name="TextBox 60">
            <a:extLst>
              <a:ext uri="{FF2B5EF4-FFF2-40B4-BE49-F238E27FC236}">
                <a16:creationId xmlns:a16="http://schemas.microsoft.com/office/drawing/2014/main" id="{51194951-CAAE-4305-3D9E-3A4BFE015CEC}"/>
              </a:ext>
            </a:extLst>
          </p:cNvPr>
          <p:cNvSpPr txBox="1"/>
          <p:nvPr/>
        </p:nvSpPr>
        <p:spPr>
          <a:xfrm>
            <a:off x="4450" y="2619949"/>
            <a:ext cx="6135495" cy="6093976"/>
          </a:xfrm>
          <a:prstGeom prst="rect">
            <a:avLst/>
          </a:prstGeom>
          <a:noFill/>
        </p:spPr>
        <p:txBody>
          <a:bodyPr wrap="square" lIns="91440" tIns="45720" rIns="91440" bIns="45720" rtlCol="0" anchor="t">
            <a:spAutoFit/>
          </a:bodyPr>
          <a:lstStyle/>
          <a:p>
            <a:r>
              <a:rPr lang="en-US" sz="1300" dirty="0">
                <a:cs typeface="Arial"/>
              </a:rPr>
              <a:t>The 0-19 HCP service supports children and families across Walsall by delivering the Healthy Child </a:t>
            </a:r>
            <a:r>
              <a:rPr lang="en-US" sz="1300" dirty="0" err="1">
                <a:cs typeface="Arial"/>
              </a:rPr>
              <a:t>Programme</a:t>
            </a:r>
            <a:r>
              <a:rPr lang="en-US" sz="1300" dirty="0">
                <a:cs typeface="Arial"/>
              </a:rPr>
              <a:t> (HCP) to 62,300 (+) children (Data to 16 years old, however service works with children up to 19 years old) (Walsall Council, 2024). The care delivered is led by Specialist Community Public Health Nurses (SCPHN)  (School Nurses and Health Visitors) to children on a universal, targeted or specialist level and delivers a range of interventions to children and families, tailored to the level of care and support required. The HCP National delivery model (2021) demonstrates that all children receive a universal offer, however due to individual or family circumstances, some children require more specialist or targeted support. </a:t>
            </a:r>
            <a:endParaRPr lang="en-US" sz="1300" dirty="0">
              <a:cs typeface="Calibri" panose="020F0502020204030204"/>
            </a:endParaRPr>
          </a:p>
          <a:p>
            <a:endParaRPr lang="en-US" sz="1300" dirty="0">
              <a:ea typeface="Calibri" panose="020F0502020204030204"/>
              <a:cs typeface="Arial"/>
            </a:endParaRPr>
          </a:p>
          <a:p>
            <a:r>
              <a:rPr lang="en-US" sz="1300" dirty="0">
                <a:ea typeface="Calibri" panose="020F0502020204030204"/>
                <a:cs typeface="Arial"/>
              </a:rPr>
              <a:t>Across England, 0-19 services are struggling due to a national shortage of health visitors, estimated to be a shortfall of 5000 (IHV, 2023). SCPHN practitioners are  seeing an increase in poverty, development delay, perinatal mental health problems, domestic abuse and child safeguarding concerns (IHV, 2023). </a:t>
            </a:r>
          </a:p>
          <a:p>
            <a:endParaRPr lang="en-US" sz="1300" dirty="0">
              <a:ea typeface="Calibri" panose="020F0502020204030204"/>
              <a:cs typeface="Arial"/>
            </a:endParaRPr>
          </a:p>
          <a:p>
            <a:r>
              <a:rPr lang="en-US" sz="1300" dirty="0">
                <a:ea typeface="Calibri" panose="020F0502020204030204"/>
                <a:cs typeface="Arial"/>
              </a:rPr>
              <a:t>In 2019, Walsall ranked in the top 10% areas of deprivation nationally with 30% of children live in low-income families (Walsall Council, 2019). This has worsened since the pandemic (PHE Fingertips, 2024, ONS, 2024)). There is a clear correlation between poverty and inequalities (See chart opposite).</a:t>
            </a:r>
          </a:p>
          <a:p>
            <a:endParaRPr lang="en-US" sz="1300" dirty="0">
              <a:ea typeface="Calibri" panose="020F0502020204030204"/>
              <a:cs typeface="Arial"/>
            </a:endParaRPr>
          </a:p>
          <a:p>
            <a:r>
              <a:rPr lang="en-US" sz="1300" dirty="0">
                <a:ea typeface="Calibri" panose="020F0502020204030204"/>
                <a:cs typeface="Arial"/>
              </a:rPr>
              <a:t>SCPHN practitioners nationally were feeling burnt out, feeling they could not do enough for the children and families in their care (IHV, 2023), due to increasing public health concerns and decreasing specialist practitioners nationally. It was therefore important that the 0-19 service were innovative and looked at how we delivered safe high-quality care, to children and families in Walsall, whilst supporting the health and wellbeing of practitioners in the service.  </a:t>
            </a:r>
          </a:p>
          <a:p>
            <a:endParaRPr lang="en-US" sz="1300" dirty="0">
              <a:ea typeface="Calibri" panose="020F0502020204030204"/>
              <a:cs typeface="Arial"/>
            </a:endParaRPr>
          </a:p>
          <a:p>
            <a:endParaRPr lang="en-US" sz="1300" dirty="0">
              <a:ea typeface="Calibri" panose="020F0502020204030204"/>
              <a:cs typeface="Arial"/>
            </a:endParaRPr>
          </a:p>
          <a:p>
            <a:endParaRPr lang="en-US" sz="1300" dirty="0">
              <a:ea typeface="Calibri" panose="020F0502020204030204"/>
              <a:cs typeface="Arial"/>
            </a:endParaRPr>
          </a:p>
          <a:p>
            <a:endParaRPr lang="en-US" sz="1300" dirty="0">
              <a:ea typeface="Calibri" panose="020F0502020204030204"/>
              <a:cs typeface="Arial"/>
            </a:endParaRPr>
          </a:p>
        </p:txBody>
      </p:sp>
      <p:sp>
        <p:nvSpPr>
          <p:cNvPr id="62" name="TextBox 61">
            <a:extLst>
              <a:ext uri="{FF2B5EF4-FFF2-40B4-BE49-F238E27FC236}">
                <a16:creationId xmlns:a16="http://schemas.microsoft.com/office/drawing/2014/main" id="{49EF57F8-F27B-A132-917B-F1B8F5191AA5}"/>
              </a:ext>
            </a:extLst>
          </p:cNvPr>
          <p:cNvSpPr txBox="1"/>
          <p:nvPr/>
        </p:nvSpPr>
        <p:spPr>
          <a:xfrm>
            <a:off x="384796" y="2319703"/>
            <a:ext cx="4260970" cy="461665"/>
          </a:xfrm>
          <a:prstGeom prst="rect">
            <a:avLst/>
          </a:prstGeom>
          <a:noFill/>
        </p:spPr>
        <p:txBody>
          <a:bodyPr wrap="square" rtlCol="0">
            <a:spAutoFit/>
          </a:bodyPr>
          <a:lstStyle/>
          <a:p>
            <a:r>
              <a:rPr lang="en-US" sz="2400" b="1" dirty="0">
                <a:solidFill>
                  <a:schemeClr val="tx2">
                    <a:lumMod val="75000"/>
                  </a:schemeClr>
                </a:solidFill>
              </a:rPr>
              <a:t>Abstract</a:t>
            </a:r>
          </a:p>
        </p:txBody>
      </p:sp>
      <p:pic>
        <p:nvPicPr>
          <p:cNvPr id="5" name="Picture 4">
            <a:extLst>
              <a:ext uri="{FF2B5EF4-FFF2-40B4-BE49-F238E27FC236}">
                <a16:creationId xmlns:a16="http://schemas.microsoft.com/office/drawing/2014/main" id="{0FCCA24F-B783-0B5D-A87F-071869956ADC}"/>
              </a:ext>
            </a:extLst>
          </p:cNvPr>
          <p:cNvPicPr>
            <a:picLocks noChangeAspect="1"/>
          </p:cNvPicPr>
          <p:nvPr/>
        </p:nvPicPr>
        <p:blipFill>
          <a:blip r:embed="rId2"/>
          <a:stretch>
            <a:fillRect/>
          </a:stretch>
        </p:blipFill>
        <p:spPr>
          <a:xfrm>
            <a:off x="6396154" y="2461267"/>
            <a:ext cx="4061835" cy="2296432"/>
          </a:xfrm>
          <a:prstGeom prst="rect">
            <a:avLst/>
          </a:prstGeom>
        </p:spPr>
      </p:pic>
      <p:graphicFrame>
        <p:nvGraphicFramePr>
          <p:cNvPr id="6" name="Chart 4">
            <a:extLst>
              <a:ext uri="{FF2B5EF4-FFF2-40B4-BE49-F238E27FC236}">
                <a16:creationId xmlns:a16="http://schemas.microsoft.com/office/drawing/2014/main" id="{6F9F144B-C1BD-9549-8B3C-8E9B936A4BD9}"/>
              </a:ext>
            </a:extLst>
          </p:cNvPr>
          <p:cNvGraphicFramePr/>
          <p:nvPr>
            <p:extLst>
              <p:ext uri="{D42A27DB-BD31-4B8C-83A1-F6EECF244321}">
                <p14:modId xmlns:p14="http://schemas.microsoft.com/office/powerpoint/2010/main" val="446735796"/>
              </p:ext>
            </p:extLst>
          </p:nvPr>
        </p:nvGraphicFramePr>
        <p:xfrm>
          <a:off x="8393038" y="10088614"/>
          <a:ext cx="2140105" cy="1397007"/>
        </p:xfrm>
        <a:graphic>
          <a:graphicData uri="http://schemas.openxmlformats.org/drawingml/2006/chart">
            <c:chart xmlns:c="http://schemas.openxmlformats.org/drawingml/2006/chart" xmlns:r="http://schemas.openxmlformats.org/officeDocument/2006/relationships" r:id="rId3"/>
          </a:graphicData>
        </a:graphic>
      </p:graphicFrame>
      <p:pic>
        <p:nvPicPr>
          <p:cNvPr id="7" name="Picture 6" descr="A graph showing the growth of a child&#10;&#10;Description automatically generated">
            <a:extLst>
              <a:ext uri="{FF2B5EF4-FFF2-40B4-BE49-F238E27FC236}">
                <a16:creationId xmlns:a16="http://schemas.microsoft.com/office/drawing/2014/main" id="{3D1E7ADA-ED2B-4E6D-05D8-FBFFFAA3B56A}"/>
              </a:ext>
            </a:extLst>
          </p:cNvPr>
          <p:cNvPicPr>
            <a:picLocks noChangeAspect="1"/>
          </p:cNvPicPr>
          <p:nvPr/>
        </p:nvPicPr>
        <p:blipFill>
          <a:blip r:embed="rId4"/>
          <a:stretch>
            <a:fillRect/>
          </a:stretch>
        </p:blipFill>
        <p:spPr>
          <a:xfrm>
            <a:off x="6178341" y="10088115"/>
            <a:ext cx="2012479" cy="1242869"/>
          </a:xfrm>
          <a:prstGeom prst="rect">
            <a:avLst/>
          </a:prstGeom>
        </p:spPr>
      </p:pic>
      <p:sp>
        <p:nvSpPr>
          <p:cNvPr id="8" name="Rectangle: Rounded Corners 7">
            <a:extLst>
              <a:ext uri="{FF2B5EF4-FFF2-40B4-BE49-F238E27FC236}">
                <a16:creationId xmlns:a16="http://schemas.microsoft.com/office/drawing/2014/main" id="{C082D9CD-8DC0-D9F1-BBC7-5A044D375ECE}"/>
              </a:ext>
            </a:extLst>
          </p:cNvPr>
          <p:cNvSpPr/>
          <p:nvPr/>
        </p:nvSpPr>
        <p:spPr>
          <a:xfrm>
            <a:off x="6179327" y="4752827"/>
            <a:ext cx="4429195" cy="4936647"/>
          </a:xfrm>
          <a:prstGeom prst="roundRect">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dirty="0">
                <a:solidFill>
                  <a:schemeClr val="tx1"/>
                </a:solidFill>
                <a:cs typeface="Calibri"/>
              </a:rPr>
              <a:t>What did we do?</a:t>
            </a:r>
            <a:endParaRPr lang="en-US">
              <a:cs typeface="Calibri" panose="020F0502020204030204"/>
            </a:endParaRPr>
          </a:p>
          <a:p>
            <a:pPr marL="285750" indent="-285750" algn="just">
              <a:buFont typeface="Arial"/>
              <a:buChar char="•"/>
            </a:pPr>
            <a:r>
              <a:rPr lang="en-US" sz="1200" dirty="0">
                <a:solidFill>
                  <a:schemeClr val="tx1"/>
                </a:solidFill>
                <a:cs typeface="Calibri"/>
              </a:rPr>
              <a:t>Introduced 0-19 teams, including Special Educational Needs Team, Strengthening Families Team, Family Hubs</a:t>
            </a:r>
          </a:p>
          <a:p>
            <a:pPr marL="285750" indent="-285750" algn="just">
              <a:buFont typeface="Arial"/>
              <a:buChar char="•"/>
            </a:pPr>
            <a:r>
              <a:rPr lang="en-US" sz="1200" dirty="0">
                <a:solidFill>
                  <a:schemeClr val="tx1"/>
                </a:solidFill>
                <a:cs typeface="Calibri"/>
              </a:rPr>
              <a:t>Introduced Targeted team for children with medical needs</a:t>
            </a:r>
            <a:endParaRPr lang="en-US" sz="1200" dirty="0">
              <a:solidFill>
                <a:schemeClr val="tx1"/>
              </a:solidFill>
              <a:ea typeface="Calibri"/>
              <a:cs typeface="Calibri"/>
            </a:endParaRPr>
          </a:p>
          <a:p>
            <a:pPr marL="285750" indent="-285750" algn="just">
              <a:buFont typeface="Arial"/>
              <a:buChar char="•"/>
            </a:pPr>
            <a:r>
              <a:rPr lang="en-US" sz="1200" dirty="0">
                <a:solidFill>
                  <a:schemeClr val="tx1"/>
                </a:solidFill>
                <a:ea typeface="Calibri"/>
                <a:cs typeface="Calibri"/>
              </a:rPr>
              <a:t>Introduced skill mix into teams</a:t>
            </a:r>
          </a:p>
          <a:p>
            <a:pPr marL="285750" indent="-285750" algn="just">
              <a:buFont typeface="Arial"/>
              <a:buChar char="•"/>
            </a:pPr>
            <a:r>
              <a:rPr lang="en-US" sz="1200" dirty="0">
                <a:solidFill>
                  <a:schemeClr val="tx1"/>
                </a:solidFill>
                <a:cs typeface="Calibri"/>
              </a:rPr>
              <a:t>Devised an induction programme and a rolling </a:t>
            </a:r>
            <a:r>
              <a:rPr lang="en-GB" sz="1200" dirty="0">
                <a:solidFill>
                  <a:schemeClr val="tx1"/>
                </a:solidFill>
                <a:cs typeface="Calibri"/>
              </a:rPr>
              <a:t>programme</a:t>
            </a:r>
            <a:r>
              <a:rPr lang="en-US" sz="1200" dirty="0">
                <a:solidFill>
                  <a:schemeClr val="tx1"/>
                </a:solidFill>
                <a:cs typeface="Calibri"/>
              </a:rPr>
              <a:t> of training to upskill staff</a:t>
            </a:r>
          </a:p>
          <a:p>
            <a:pPr marL="285750" indent="-285750" algn="just">
              <a:buFont typeface="Arial"/>
              <a:buChar char="•"/>
            </a:pPr>
            <a:r>
              <a:rPr lang="en-US" sz="1200" dirty="0">
                <a:solidFill>
                  <a:schemeClr val="tx1"/>
                </a:solidFill>
                <a:cs typeface="Calibri"/>
              </a:rPr>
              <a:t>Advocated for restorative supervision from 0-19 </a:t>
            </a:r>
            <a:r>
              <a:rPr lang="en-US" sz="1200">
                <a:solidFill>
                  <a:schemeClr val="tx1"/>
                </a:solidFill>
                <a:cs typeface="Calibri"/>
              </a:rPr>
              <a:t>Professional nurse advocate</a:t>
            </a:r>
            <a:endParaRPr lang="en-US" sz="1200">
              <a:solidFill>
                <a:schemeClr val="tx1"/>
              </a:solidFill>
              <a:ea typeface="Calibri"/>
              <a:cs typeface="Calibri"/>
            </a:endParaRPr>
          </a:p>
          <a:p>
            <a:pPr marL="285750" indent="-285750" algn="just">
              <a:buFont typeface="Arial"/>
              <a:buChar char="•"/>
            </a:pPr>
            <a:r>
              <a:rPr lang="en-US" sz="1200" dirty="0">
                <a:solidFill>
                  <a:schemeClr val="tx1"/>
                </a:solidFill>
                <a:cs typeface="Calibri"/>
              </a:rPr>
              <a:t>Collaborative leadership development of pathways and processes, </a:t>
            </a:r>
            <a:r>
              <a:rPr lang="en-GB" sz="1200" dirty="0">
                <a:solidFill>
                  <a:schemeClr val="tx1"/>
                </a:solidFill>
                <a:cs typeface="Calibri"/>
              </a:rPr>
              <a:t>utilising</a:t>
            </a:r>
            <a:r>
              <a:rPr lang="en-US" sz="1200" dirty="0">
                <a:solidFill>
                  <a:schemeClr val="tx1"/>
                </a:solidFill>
                <a:cs typeface="Calibri"/>
              </a:rPr>
              <a:t> evidence based best practice guidance, ensuring that children receive the right help at the right time, by the right practitioner. </a:t>
            </a:r>
          </a:p>
          <a:p>
            <a:pPr marL="285750" indent="-285750" algn="just">
              <a:buFont typeface="Arial"/>
              <a:buChar char="•"/>
            </a:pPr>
            <a:r>
              <a:rPr lang="en-US" sz="1200" dirty="0">
                <a:solidFill>
                  <a:schemeClr val="tx1"/>
                </a:solidFill>
                <a:cs typeface="Calibri"/>
              </a:rPr>
              <a:t>Listened to and engaged staff with changes through working groups, including digital, record keeping and flexible working groups. </a:t>
            </a:r>
          </a:p>
          <a:p>
            <a:pPr marL="285750" indent="-285750" algn="just">
              <a:buFont typeface="Arial"/>
              <a:buChar char="•"/>
            </a:pPr>
            <a:r>
              <a:rPr lang="en-US" sz="1200" dirty="0">
                <a:solidFill>
                  <a:schemeClr val="tx1"/>
                </a:solidFill>
                <a:cs typeface="Calibri"/>
              </a:rPr>
              <a:t>Introduced a staff committee, ensuring staff have a voice in service developments. </a:t>
            </a:r>
          </a:p>
          <a:p>
            <a:pPr marL="285750" indent="-285750" algn="just">
              <a:buFont typeface="Arial"/>
              <a:buChar char="•"/>
            </a:pPr>
            <a:r>
              <a:rPr lang="en-US" sz="1200" dirty="0">
                <a:solidFill>
                  <a:schemeClr val="tx1"/>
                </a:solidFill>
                <a:cs typeface="Calibri"/>
              </a:rPr>
              <a:t>Introduced monthly service meetings so all staff are engaged with processes.</a:t>
            </a:r>
          </a:p>
          <a:p>
            <a:pPr marL="285750" indent="-285750" algn="just">
              <a:buFont typeface="Arial"/>
              <a:buChar char="•"/>
            </a:pPr>
            <a:r>
              <a:rPr lang="en-US" sz="1200" dirty="0">
                <a:solidFill>
                  <a:schemeClr val="tx1"/>
                </a:solidFill>
                <a:cs typeface="Calibri"/>
              </a:rPr>
              <a:t>Introduced focus groups with parents and are planning focus groups with children, to ensure their voice is heard with service improvements. </a:t>
            </a:r>
          </a:p>
          <a:p>
            <a:pPr marL="285750" indent="-285750" algn="just">
              <a:buFont typeface="Arial"/>
              <a:buChar char="•"/>
            </a:pPr>
            <a:r>
              <a:rPr lang="en-US" sz="1200" dirty="0">
                <a:solidFill>
                  <a:schemeClr val="tx1"/>
                </a:solidFill>
                <a:cs typeface="Calibri"/>
              </a:rPr>
              <a:t>Introduced celebrations into service for high quality care</a:t>
            </a:r>
            <a:endParaRPr lang="en-US" sz="1200" dirty="0">
              <a:solidFill>
                <a:schemeClr val="tx1"/>
              </a:solidFill>
              <a:ea typeface="Calibri"/>
              <a:cs typeface="Calibri"/>
            </a:endParaRPr>
          </a:p>
          <a:p>
            <a:pPr marL="285750" indent="-285750" algn="just">
              <a:buFont typeface="Arial"/>
              <a:buChar char="•"/>
            </a:pPr>
            <a:endParaRPr lang="en-US" sz="1200" dirty="0">
              <a:solidFill>
                <a:schemeClr val="tx1"/>
              </a:solidFill>
              <a:cs typeface="Calibri"/>
            </a:endParaRPr>
          </a:p>
          <a:p>
            <a:pPr marL="285750" indent="-285750" algn="just">
              <a:buFont typeface="Arial"/>
              <a:buChar char="•"/>
            </a:pPr>
            <a:endParaRPr lang="en-US" sz="1200" b="1" dirty="0">
              <a:solidFill>
                <a:schemeClr val="tx1"/>
              </a:solidFill>
              <a:cs typeface="Calibri"/>
            </a:endParaRPr>
          </a:p>
        </p:txBody>
      </p:sp>
      <p:sp>
        <p:nvSpPr>
          <p:cNvPr id="11" name="Rectangle: Rounded Corners 10">
            <a:extLst>
              <a:ext uri="{FF2B5EF4-FFF2-40B4-BE49-F238E27FC236}">
                <a16:creationId xmlns:a16="http://schemas.microsoft.com/office/drawing/2014/main" id="{C3557762-BDAF-C60D-0F2A-0A4B431F818E}"/>
              </a:ext>
            </a:extLst>
          </p:cNvPr>
          <p:cNvSpPr/>
          <p:nvPr/>
        </p:nvSpPr>
        <p:spPr>
          <a:xfrm>
            <a:off x="95153" y="7816993"/>
            <a:ext cx="3723896" cy="5289339"/>
          </a:xfrm>
          <a:prstGeom prst="roundRect">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b="1" dirty="0">
              <a:solidFill>
                <a:schemeClr val="tx1"/>
              </a:solidFill>
              <a:cs typeface="Calibri"/>
            </a:endParaRPr>
          </a:p>
          <a:p>
            <a:pPr algn="ctr"/>
            <a:endParaRPr lang="en-US" b="1" dirty="0">
              <a:solidFill>
                <a:schemeClr val="tx1"/>
              </a:solidFill>
              <a:cs typeface="Calibri"/>
            </a:endParaRPr>
          </a:p>
          <a:p>
            <a:pPr algn="ctr"/>
            <a:endParaRPr lang="en-US" b="1" dirty="0">
              <a:solidFill>
                <a:schemeClr val="tx1"/>
              </a:solidFill>
              <a:cs typeface="Calibri"/>
            </a:endParaRPr>
          </a:p>
          <a:p>
            <a:pPr algn="ctr"/>
            <a:r>
              <a:rPr lang="en-US" b="1" dirty="0">
                <a:solidFill>
                  <a:schemeClr val="tx1"/>
                </a:solidFill>
                <a:cs typeface="Calibri"/>
              </a:rPr>
              <a:t>What have we achieved ?</a:t>
            </a:r>
            <a:endParaRPr lang="en-US" dirty="0">
              <a:solidFill>
                <a:schemeClr val="tx1"/>
              </a:solidFill>
              <a:ea typeface="Calibri"/>
              <a:cs typeface="Calibri"/>
            </a:endParaRPr>
          </a:p>
          <a:p>
            <a:pPr algn="ctr"/>
            <a:endParaRPr lang="en-US" sz="1200" dirty="0">
              <a:solidFill>
                <a:schemeClr val="tx1"/>
              </a:solidFill>
              <a:ea typeface="Calibri"/>
              <a:cs typeface="Calibri"/>
            </a:endParaRPr>
          </a:p>
          <a:p>
            <a:pPr marL="171450" indent="-171450" algn="just">
              <a:buFont typeface="Arial"/>
              <a:buChar char="•"/>
            </a:pPr>
            <a:r>
              <a:rPr lang="en-US" sz="1200" dirty="0">
                <a:solidFill>
                  <a:schemeClr val="tx1"/>
                </a:solidFill>
                <a:ea typeface="Calibri"/>
                <a:cs typeface="Calibri"/>
              </a:rPr>
              <a:t>100%compliance with appraisals</a:t>
            </a:r>
          </a:p>
          <a:p>
            <a:pPr marL="171450" indent="-171450" algn="just">
              <a:buFont typeface="Arial"/>
              <a:buChar char="•"/>
            </a:pPr>
            <a:r>
              <a:rPr lang="en-US" sz="1200" dirty="0">
                <a:solidFill>
                  <a:schemeClr val="tx1"/>
                </a:solidFill>
                <a:ea typeface="Calibri"/>
                <a:cs typeface="Calibri"/>
              </a:rPr>
              <a:t>96% compliance mandatory training</a:t>
            </a:r>
          </a:p>
          <a:p>
            <a:pPr marL="171450" indent="-171450" algn="just">
              <a:buFont typeface="Arial"/>
              <a:buChar char="•"/>
            </a:pPr>
            <a:r>
              <a:rPr lang="en-US" sz="1200" dirty="0">
                <a:solidFill>
                  <a:schemeClr val="tx1"/>
                </a:solidFill>
                <a:ea typeface="Calibri"/>
                <a:cs typeface="Calibri"/>
              </a:rPr>
              <a:t>Reintroducing all universal mandated contacts as per healthy child </a:t>
            </a:r>
            <a:r>
              <a:rPr lang="en-GB" sz="1200" dirty="0">
                <a:solidFill>
                  <a:schemeClr val="tx1"/>
                </a:solidFill>
                <a:ea typeface="Calibri" panose="020F0502020204030204"/>
                <a:cs typeface="Calibri"/>
              </a:rPr>
              <a:t>programme</a:t>
            </a:r>
            <a:r>
              <a:rPr lang="en-US" sz="1200" dirty="0">
                <a:solidFill>
                  <a:schemeClr val="tx1"/>
                </a:solidFill>
                <a:ea typeface="Calibri" panose="020F0502020204030204"/>
                <a:cs typeface="Calibri"/>
              </a:rPr>
              <a:t>, significant increase in uptake</a:t>
            </a:r>
          </a:p>
          <a:p>
            <a:pPr marL="171450" indent="-171450" algn="just">
              <a:buFont typeface="Arial"/>
              <a:buChar char="•"/>
            </a:pPr>
            <a:r>
              <a:rPr lang="en-US" sz="1200" dirty="0">
                <a:solidFill>
                  <a:schemeClr val="tx1"/>
                </a:solidFill>
                <a:ea typeface="Calibri" panose="020F0502020204030204"/>
                <a:cs typeface="Calibri"/>
              </a:rPr>
              <a:t>34% increase in new referrals for targeted or specialist support </a:t>
            </a:r>
          </a:p>
          <a:p>
            <a:pPr marL="171450" indent="-171450" algn="just">
              <a:buFont typeface="Arial"/>
              <a:buChar char="•"/>
            </a:pPr>
            <a:r>
              <a:rPr lang="en-GB" sz="1200" dirty="0">
                <a:solidFill>
                  <a:schemeClr val="tx1"/>
                </a:solidFill>
                <a:ea typeface="Calibri" panose="020F0502020204030204"/>
                <a:cs typeface="Calibri"/>
              </a:rPr>
              <a:t>Stabilising</a:t>
            </a:r>
            <a:r>
              <a:rPr lang="en-US" sz="1200" dirty="0">
                <a:solidFill>
                  <a:schemeClr val="tx1"/>
                </a:solidFill>
                <a:ea typeface="Calibri" panose="020F0502020204030204"/>
                <a:cs typeface="Calibri"/>
              </a:rPr>
              <a:t> in recruitment and retention</a:t>
            </a:r>
            <a:endParaRPr lang="en-US">
              <a:solidFill>
                <a:schemeClr val="tx1"/>
              </a:solidFill>
            </a:endParaRPr>
          </a:p>
          <a:p>
            <a:pPr marL="171450" indent="-171450" algn="just">
              <a:buFont typeface="Arial"/>
              <a:buChar char="•"/>
            </a:pPr>
            <a:r>
              <a:rPr lang="en-US" sz="1200" dirty="0">
                <a:solidFill>
                  <a:schemeClr val="tx1"/>
                </a:solidFill>
                <a:ea typeface="Calibri" panose="020F0502020204030204"/>
                <a:cs typeface="Calibri"/>
              </a:rPr>
              <a:t>Six International Nurses Day Star Awards</a:t>
            </a:r>
          </a:p>
          <a:p>
            <a:pPr marL="171450" indent="-171450" algn="just">
              <a:buFont typeface="Arial"/>
              <a:buChar char="•"/>
            </a:pPr>
            <a:r>
              <a:rPr lang="en-US" sz="1200" dirty="0">
                <a:solidFill>
                  <a:schemeClr val="tx1"/>
                </a:solidFill>
                <a:ea typeface="Calibri" panose="020F0502020204030204"/>
                <a:cs typeface="Calibri"/>
              </a:rPr>
              <a:t>Three Cavell awards</a:t>
            </a:r>
          </a:p>
          <a:p>
            <a:pPr marL="171450" indent="-171450" algn="just">
              <a:buFont typeface="Arial"/>
              <a:buChar char="•"/>
            </a:pPr>
            <a:r>
              <a:rPr lang="en-US" sz="1200" dirty="0">
                <a:solidFill>
                  <a:schemeClr val="tx1"/>
                </a:solidFill>
                <a:ea typeface="Calibri" panose="020F0502020204030204"/>
                <a:cs typeface="Calibri"/>
              </a:rPr>
              <a:t>One Trust Unsung Hero Award</a:t>
            </a:r>
          </a:p>
          <a:p>
            <a:pPr marL="171450" indent="-171450" algn="just">
              <a:buFont typeface="Arial"/>
              <a:buChar char="•"/>
            </a:pPr>
            <a:r>
              <a:rPr lang="en-US" sz="1200" dirty="0">
                <a:solidFill>
                  <a:schemeClr val="tx1"/>
                </a:solidFill>
                <a:ea typeface="Calibri" panose="020F0502020204030204"/>
                <a:cs typeface="Calibri"/>
              </a:rPr>
              <a:t>Multiple Quality Stars</a:t>
            </a:r>
          </a:p>
          <a:p>
            <a:pPr marL="171450" indent="-171450" algn="just">
              <a:buFont typeface="Arial"/>
              <a:buChar char="•"/>
            </a:pPr>
            <a:r>
              <a:rPr lang="en-US" sz="1200" dirty="0">
                <a:solidFill>
                  <a:schemeClr val="tx1"/>
                </a:solidFill>
                <a:ea typeface="Calibri" panose="020F0502020204030204"/>
                <a:cs typeface="Calibri"/>
              </a:rPr>
              <a:t>A very positive Healthwatch Report for our teenage pregnancy team- feedback opposite</a:t>
            </a:r>
          </a:p>
          <a:p>
            <a:pPr marL="171450" indent="-171450" algn="just">
              <a:buFont typeface="Arial"/>
              <a:buChar char="•"/>
            </a:pPr>
            <a:r>
              <a:rPr lang="en-US" sz="1200" dirty="0">
                <a:solidFill>
                  <a:schemeClr val="tx1"/>
                </a:solidFill>
                <a:ea typeface="Calibri" panose="020F0502020204030204"/>
                <a:cs typeface="Calibri"/>
              </a:rPr>
              <a:t>An increase in service user feedback by 84% with 100% positive feedback</a:t>
            </a:r>
          </a:p>
          <a:p>
            <a:pPr marL="171450" indent="-171450" algn="just">
              <a:buFont typeface="Arial"/>
              <a:buChar char="•"/>
            </a:pPr>
            <a:r>
              <a:rPr lang="en-US" sz="1200" dirty="0">
                <a:solidFill>
                  <a:schemeClr val="tx1"/>
                </a:solidFill>
                <a:ea typeface="Calibri" panose="020F0502020204030204"/>
                <a:cs typeface="Calibri"/>
              </a:rPr>
              <a:t>Staff engagement with quality improvement processes has increased</a:t>
            </a:r>
          </a:p>
          <a:p>
            <a:pPr marL="171450" indent="-171450" algn="just">
              <a:buFont typeface="Arial"/>
              <a:buChar char="•"/>
            </a:pPr>
            <a:r>
              <a:rPr lang="en-US" sz="1200" dirty="0">
                <a:solidFill>
                  <a:schemeClr val="tx1"/>
                </a:solidFill>
                <a:ea typeface="Calibri" panose="020F0502020204030204"/>
                <a:cs typeface="Calibri"/>
              </a:rPr>
              <a:t>The introduction of a baby bank for vulnerable families</a:t>
            </a:r>
          </a:p>
          <a:p>
            <a:pPr marL="171450" indent="-171450" algn="just">
              <a:buFont typeface="Arial"/>
              <a:buChar char="•"/>
            </a:pPr>
            <a:r>
              <a:rPr lang="en-US" sz="1200" dirty="0">
                <a:solidFill>
                  <a:schemeClr val="tx1"/>
                </a:solidFill>
                <a:ea typeface="Calibri" panose="020F0502020204030204"/>
                <a:cs typeface="Calibri"/>
              </a:rPr>
              <a:t>16 new SOPS implemented</a:t>
            </a:r>
          </a:p>
          <a:p>
            <a:pPr marL="171450" indent="-171450" algn="just">
              <a:buFont typeface="Arial"/>
              <a:buChar char="•"/>
            </a:pPr>
            <a:r>
              <a:rPr lang="en-US" sz="1200" dirty="0">
                <a:solidFill>
                  <a:schemeClr val="tx1"/>
                </a:solidFill>
                <a:ea typeface="Calibri" panose="020F0502020204030204"/>
                <a:cs typeface="Calibri"/>
              </a:rPr>
              <a:t>Presentation to trust board about our service development and improvements</a:t>
            </a:r>
          </a:p>
          <a:p>
            <a:pPr marL="171450" indent="-171450" algn="just">
              <a:buFont typeface="Arial"/>
              <a:buChar char="•"/>
            </a:pPr>
            <a:r>
              <a:rPr lang="en-US" sz="1200" dirty="0">
                <a:solidFill>
                  <a:schemeClr val="tx1"/>
                </a:solidFill>
                <a:ea typeface="Calibri" panose="020F0502020204030204"/>
                <a:cs typeface="Calibri"/>
              </a:rPr>
              <a:t>Presentation to NHS England and Institute of Health Visiting (IHV) about restorative supervision within service</a:t>
            </a:r>
          </a:p>
          <a:p>
            <a:pPr marL="171450" indent="-171450" algn="just">
              <a:buFont typeface="Arial"/>
              <a:buChar char="•"/>
            </a:pPr>
            <a:endParaRPr lang="en-US" sz="1200" dirty="0">
              <a:solidFill>
                <a:schemeClr val="tx1"/>
              </a:solidFill>
              <a:ea typeface="Calibri" panose="020F0502020204030204"/>
              <a:cs typeface="Calibri"/>
            </a:endParaRPr>
          </a:p>
          <a:p>
            <a:pPr marL="171450" indent="-171450" algn="just">
              <a:buFont typeface="Arial"/>
              <a:buChar char="•"/>
            </a:pPr>
            <a:endParaRPr lang="en-US" sz="1200" b="1" dirty="0">
              <a:solidFill>
                <a:schemeClr val="tx1"/>
              </a:solidFill>
              <a:ea typeface="Calibri" panose="020F0502020204030204"/>
              <a:cs typeface="Calibri"/>
            </a:endParaRPr>
          </a:p>
          <a:p>
            <a:pPr algn="ctr"/>
            <a:endParaRPr lang="en-US" b="1" dirty="0">
              <a:solidFill>
                <a:schemeClr val="tx1"/>
              </a:solidFill>
              <a:ea typeface="Calibri" panose="020F0502020204030204"/>
              <a:cs typeface="Calibri"/>
            </a:endParaRPr>
          </a:p>
          <a:p>
            <a:pPr algn="ctr"/>
            <a:endParaRPr lang="en-US" b="1" dirty="0">
              <a:solidFill>
                <a:schemeClr val="tx1"/>
              </a:solidFill>
              <a:ea typeface="Calibri" panose="020F0502020204030204"/>
              <a:cs typeface="Calibri"/>
            </a:endParaRPr>
          </a:p>
        </p:txBody>
      </p:sp>
      <p:pic>
        <p:nvPicPr>
          <p:cNvPr id="4" name="Picture 3">
            <a:extLst>
              <a:ext uri="{FF2B5EF4-FFF2-40B4-BE49-F238E27FC236}">
                <a16:creationId xmlns:a16="http://schemas.microsoft.com/office/drawing/2014/main" id="{A3C3EC8F-CAAA-042F-3AF9-65EE925DCD61}"/>
              </a:ext>
            </a:extLst>
          </p:cNvPr>
          <p:cNvPicPr>
            <a:picLocks noChangeAspect="1"/>
          </p:cNvPicPr>
          <p:nvPr/>
        </p:nvPicPr>
        <p:blipFill>
          <a:blip r:embed="rId5"/>
          <a:stretch>
            <a:fillRect/>
          </a:stretch>
        </p:blipFill>
        <p:spPr>
          <a:xfrm>
            <a:off x="6276851" y="11916609"/>
            <a:ext cx="2003873" cy="1237276"/>
          </a:xfrm>
          <a:prstGeom prst="rect">
            <a:avLst/>
          </a:prstGeom>
        </p:spPr>
      </p:pic>
      <p:pic>
        <p:nvPicPr>
          <p:cNvPr id="12" name="Picture 11" descr="A graph of a referral program">
            <a:extLst>
              <a:ext uri="{FF2B5EF4-FFF2-40B4-BE49-F238E27FC236}">
                <a16:creationId xmlns:a16="http://schemas.microsoft.com/office/drawing/2014/main" id="{2B898E66-F96F-AF7E-CF95-DFC87780E5DA}"/>
              </a:ext>
            </a:extLst>
          </p:cNvPr>
          <p:cNvPicPr>
            <a:picLocks noChangeAspect="1"/>
          </p:cNvPicPr>
          <p:nvPr/>
        </p:nvPicPr>
        <p:blipFill>
          <a:blip r:embed="rId6"/>
          <a:stretch>
            <a:fillRect/>
          </a:stretch>
        </p:blipFill>
        <p:spPr>
          <a:xfrm>
            <a:off x="8395535" y="11915935"/>
            <a:ext cx="2205498" cy="1237276"/>
          </a:xfrm>
          <a:prstGeom prst="rect">
            <a:avLst/>
          </a:prstGeom>
        </p:spPr>
      </p:pic>
      <p:sp>
        <p:nvSpPr>
          <p:cNvPr id="13" name="Rectangle: Rounded Corners 12">
            <a:extLst>
              <a:ext uri="{FF2B5EF4-FFF2-40B4-BE49-F238E27FC236}">
                <a16:creationId xmlns:a16="http://schemas.microsoft.com/office/drawing/2014/main" id="{3AD49661-FC83-21B5-7788-365284C13B1A}"/>
              </a:ext>
            </a:extLst>
          </p:cNvPr>
          <p:cNvSpPr/>
          <p:nvPr/>
        </p:nvSpPr>
        <p:spPr>
          <a:xfrm>
            <a:off x="3903367" y="7924816"/>
            <a:ext cx="2239726" cy="2562452"/>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tx1"/>
                </a:solidFill>
              </a:rPr>
              <a:t>Healthwatch feedback</a:t>
            </a:r>
          </a:p>
          <a:p>
            <a:pPr algn="ctr"/>
            <a:r>
              <a:rPr lang="en-US" sz="1200" dirty="0">
                <a:solidFill>
                  <a:schemeClr val="tx1"/>
                </a:solidFill>
              </a:rPr>
              <a:t>The participants said the courses provided a ‘calming atmosphere’ which enhanced concentration, performance and attitude, together with reduced anxiety and anger. The atmosphere was said to strengthen friendships and increase confidence. The course participants had a more direct approach to learning and aspirations.</a:t>
            </a:r>
            <a:endParaRPr lang="en-US" sz="1200">
              <a:solidFill>
                <a:schemeClr val="tx1"/>
              </a:solidFill>
              <a:ea typeface="Calibri"/>
              <a:cs typeface="Calibri"/>
            </a:endParaRPr>
          </a:p>
        </p:txBody>
      </p:sp>
      <p:pic>
        <p:nvPicPr>
          <p:cNvPr id="14" name="Picture 13" descr="A group of women holding certificates&#10;&#10;Description automatically generated">
            <a:extLst>
              <a:ext uri="{FF2B5EF4-FFF2-40B4-BE49-F238E27FC236}">
                <a16:creationId xmlns:a16="http://schemas.microsoft.com/office/drawing/2014/main" id="{BB29C7F1-7A02-86BB-04EB-B58CC7929386}"/>
              </a:ext>
            </a:extLst>
          </p:cNvPr>
          <p:cNvPicPr>
            <a:picLocks noChangeAspect="1"/>
          </p:cNvPicPr>
          <p:nvPr/>
        </p:nvPicPr>
        <p:blipFill>
          <a:blip r:embed="rId7"/>
          <a:stretch>
            <a:fillRect/>
          </a:stretch>
        </p:blipFill>
        <p:spPr>
          <a:xfrm>
            <a:off x="3996989" y="10587455"/>
            <a:ext cx="2142957" cy="2513632"/>
          </a:xfrm>
          <a:prstGeom prst="rect">
            <a:avLst/>
          </a:prstGeom>
        </p:spPr>
      </p:pic>
      <p:sp>
        <p:nvSpPr>
          <p:cNvPr id="16" name="Rectangle: Rounded Corners 15">
            <a:extLst>
              <a:ext uri="{FF2B5EF4-FFF2-40B4-BE49-F238E27FC236}">
                <a16:creationId xmlns:a16="http://schemas.microsoft.com/office/drawing/2014/main" id="{ED6878D3-DDB9-44C3-AE5C-B04B32A67053}"/>
              </a:ext>
            </a:extLst>
          </p:cNvPr>
          <p:cNvSpPr/>
          <p:nvPr/>
        </p:nvSpPr>
        <p:spPr>
          <a:xfrm>
            <a:off x="-161" y="13249257"/>
            <a:ext cx="2675276" cy="1619267"/>
          </a:xfrm>
          <a:prstGeom prst="roundRect">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ea typeface="Calibri"/>
                <a:cs typeface="Calibri"/>
              </a:rPr>
              <a:t>Challenges </a:t>
            </a:r>
            <a:endParaRPr lang="en-US" b="1">
              <a:solidFill>
                <a:schemeClr val="tx1"/>
              </a:solidFill>
              <a:ea typeface="Calibri"/>
              <a:cs typeface="Calibri"/>
            </a:endParaRPr>
          </a:p>
          <a:p>
            <a:pPr marL="285750" indent="-285750" algn="just">
              <a:buFont typeface="Arial"/>
              <a:buChar char="•"/>
            </a:pPr>
            <a:r>
              <a:rPr lang="en-US" sz="1200" dirty="0">
                <a:solidFill>
                  <a:schemeClr val="tx1"/>
                </a:solidFill>
                <a:ea typeface="Calibri"/>
                <a:cs typeface="Calibri"/>
              </a:rPr>
              <a:t>Increased referrals, rise in child protection concerns and increased inequalities in family health with Walsall</a:t>
            </a:r>
          </a:p>
          <a:p>
            <a:pPr marL="285750" indent="-285750" algn="just">
              <a:buFont typeface="Arial"/>
              <a:buChar char="•"/>
            </a:pPr>
            <a:r>
              <a:rPr lang="en-US" sz="1200" dirty="0">
                <a:solidFill>
                  <a:schemeClr val="tx1"/>
                </a:solidFill>
                <a:ea typeface="Calibri"/>
                <a:cs typeface="Calibri"/>
              </a:rPr>
              <a:t>National shortage in Specialist Community Public Health Nurses</a:t>
            </a:r>
          </a:p>
        </p:txBody>
      </p:sp>
      <p:sp>
        <p:nvSpPr>
          <p:cNvPr id="17" name="Rectangle: Rounded Corners 16">
            <a:extLst>
              <a:ext uri="{FF2B5EF4-FFF2-40B4-BE49-F238E27FC236}">
                <a16:creationId xmlns:a16="http://schemas.microsoft.com/office/drawing/2014/main" id="{4D989BA4-C40D-88C0-407A-594F4E3F570F}"/>
              </a:ext>
            </a:extLst>
          </p:cNvPr>
          <p:cNvSpPr/>
          <p:nvPr/>
        </p:nvSpPr>
        <p:spPr>
          <a:xfrm>
            <a:off x="2789137" y="13249258"/>
            <a:ext cx="3352964" cy="1619264"/>
          </a:xfrm>
          <a:prstGeom prst="roundRect">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ea typeface="Calibri"/>
                <a:cs typeface="Calibri"/>
              </a:rPr>
              <a:t>Next Steps</a:t>
            </a:r>
          </a:p>
          <a:p>
            <a:pPr marL="285750" indent="-285750" algn="just">
              <a:buFont typeface="Arial"/>
              <a:buChar char="•"/>
            </a:pPr>
            <a:r>
              <a:rPr lang="en-US" sz="1200" dirty="0">
                <a:solidFill>
                  <a:schemeClr val="tx1"/>
                </a:solidFill>
                <a:ea typeface="Calibri"/>
                <a:cs typeface="Calibri"/>
              </a:rPr>
              <a:t>Review team capacity to manage workload</a:t>
            </a:r>
          </a:p>
          <a:p>
            <a:pPr marL="285750" indent="-285750" algn="just">
              <a:buFont typeface="Arial"/>
              <a:buChar char="•"/>
            </a:pPr>
            <a:r>
              <a:rPr lang="en-US" sz="1200" dirty="0">
                <a:solidFill>
                  <a:schemeClr val="tx1"/>
                </a:solidFill>
                <a:ea typeface="Calibri"/>
                <a:cs typeface="Calibri"/>
              </a:rPr>
              <a:t>Continue to engage with IHV, SAPHNA and NHS England to learn from others about new pathways</a:t>
            </a:r>
          </a:p>
          <a:p>
            <a:pPr marL="285750" indent="-285750" algn="just">
              <a:buFont typeface="Arial"/>
              <a:buChar char="•"/>
            </a:pPr>
            <a:r>
              <a:rPr lang="en-US" sz="1200" dirty="0">
                <a:solidFill>
                  <a:schemeClr val="tx1"/>
                </a:solidFill>
                <a:ea typeface="Calibri"/>
                <a:cs typeface="Calibri"/>
              </a:rPr>
              <a:t>Roll out staff development </a:t>
            </a:r>
            <a:r>
              <a:rPr lang="en-US" sz="1200" dirty="0" err="1">
                <a:solidFill>
                  <a:schemeClr val="tx1"/>
                </a:solidFill>
                <a:ea typeface="Calibri"/>
                <a:cs typeface="Calibri"/>
              </a:rPr>
              <a:t>programme</a:t>
            </a:r>
          </a:p>
          <a:p>
            <a:pPr marL="285750" indent="-285750" algn="just">
              <a:buFont typeface="Arial"/>
              <a:buChar char="•"/>
            </a:pPr>
            <a:r>
              <a:rPr lang="en-US" sz="1200" dirty="0">
                <a:solidFill>
                  <a:schemeClr val="tx1"/>
                </a:solidFill>
                <a:ea typeface="Calibri"/>
                <a:cs typeface="Calibri"/>
              </a:rPr>
              <a:t>Recruit student Specialist Community Public Health Nurses </a:t>
            </a:r>
          </a:p>
        </p:txBody>
      </p:sp>
      <p:sp>
        <p:nvSpPr>
          <p:cNvPr id="18" name="Rectangle: Rounded Corners 17">
            <a:extLst>
              <a:ext uri="{FF2B5EF4-FFF2-40B4-BE49-F238E27FC236}">
                <a16:creationId xmlns:a16="http://schemas.microsoft.com/office/drawing/2014/main" id="{FBB0D26F-CA76-D598-91F0-22B3289A7029}"/>
              </a:ext>
              <a:ext uri="{C183D7F6-B498-43B3-948B-1728B52AA6E4}">
                <adec:decorative xmlns:adec="http://schemas.microsoft.com/office/drawing/2017/decorative" val="1"/>
              </a:ext>
            </a:extLst>
          </p:cNvPr>
          <p:cNvSpPr/>
          <p:nvPr/>
        </p:nvSpPr>
        <p:spPr>
          <a:xfrm>
            <a:off x="6179091" y="13247674"/>
            <a:ext cx="4429967" cy="587028"/>
          </a:xfrm>
          <a:prstGeom prst="roundRect">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ea typeface="Calibri"/>
                <a:cs typeface="Calibri"/>
              </a:rPr>
              <a:t>NB: Dip in figures in 23 were as a result of a service </a:t>
            </a:r>
            <a:r>
              <a:rPr lang="en-US" sz="800" dirty="0" err="1">
                <a:solidFill>
                  <a:schemeClr val="tx1"/>
                </a:solidFill>
                <a:ea typeface="Calibri"/>
                <a:cs typeface="Calibri"/>
              </a:rPr>
              <a:t>prioritisation</a:t>
            </a:r>
            <a:r>
              <a:rPr lang="en-US" sz="800" dirty="0">
                <a:solidFill>
                  <a:schemeClr val="tx1"/>
                </a:solidFill>
                <a:ea typeface="Calibri"/>
                <a:cs typeface="Calibri"/>
              </a:rPr>
              <a:t> plan, however these charts demonstrates that over the 3 years, the service is now achieving more since before </a:t>
            </a:r>
            <a:r>
              <a:rPr lang="en-US" sz="800" dirty="0" err="1">
                <a:solidFill>
                  <a:schemeClr val="tx1"/>
                </a:solidFill>
                <a:ea typeface="Calibri"/>
                <a:cs typeface="Calibri"/>
              </a:rPr>
              <a:t>prioritisation</a:t>
            </a:r>
            <a:r>
              <a:rPr lang="en-US" sz="800" dirty="0">
                <a:solidFill>
                  <a:schemeClr val="tx1"/>
                </a:solidFill>
                <a:ea typeface="Calibri"/>
                <a:cs typeface="Calibri"/>
              </a:rPr>
              <a:t> plan in addition to a 34% increase in Specialist or Targeted contacts</a:t>
            </a:r>
          </a:p>
        </p:txBody>
      </p:sp>
      <p:sp>
        <p:nvSpPr>
          <p:cNvPr id="2" name="TextBox 1">
            <a:extLst>
              <a:ext uri="{FF2B5EF4-FFF2-40B4-BE49-F238E27FC236}">
                <a16:creationId xmlns:a16="http://schemas.microsoft.com/office/drawing/2014/main" id="{58D785C9-DBE1-063E-C491-9398F1703695}"/>
              </a:ext>
            </a:extLst>
          </p:cNvPr>
          <p:cNvSpPr txBox="1"/>
          <p:nvPr/>
        </p:nvSpPr>
        <p:spPr>
          <a:xfrm>
            <a:off x="143803" y="116708"/>
            <a:ext cx="1475447" cy="461665"/>
          </a:xfrm>
          <a:prstGeom prst="rect">
            <a:avLst/>
          </a:prstGeom>
          <a:noFill/>
        </p:spPr>
        <p:txBody>
          <a:bodyPr wrap="square" rtlCol="0">
            <a:spAutoFit/>
          </a:bodyPr>
          <a:lstStyle/>
          <a:p>
            <a:r>
              <a:rPr lang="en-GB" sz="2400" b="1" dirty="0">
                <a:solidFill>
                  <a:schemeClr val="bg1"/>
                </a:solidFill>
              </a:rPr>
              <a:t>A24-082</a:t>
            </a:r>
          </a:p>
        </p:txBody>
      </p:sp>
    </p:spTree>
    <p:extLst>
      <p:ext uri="{BB962C8B-B14F-4D97-AF65-F5344CB8AC3E}">
        <p14:creationId xmlns:p14="http://schemas.microsoft.com/office/powerpoint/2010/main" val="14391289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B70272C-0520-4B96-993D-8F893ABD742F}">
  <ds:schemaRefs>
    <ds:schemaRef ds:uri="http://schemas.microsoft.com/sharepoint/v3/contenttype/forms"/>
  </ds:schemaRefs>
</ds:datastoreItem>
</file>

<file path=customXml/itemProps2.xml><?xml version="1.0" encoding="utf-8"?>
<ds:datastoreItem xmlns:ds="http://schemas.openxmlformats.org/officeDocument/2006/customXml" ds:itemID="{130ADDAD-6A19-4E1A-85AA-BE52EF3A34DF}">
  <ds:schemaRefs>
    <ds:schemaRef ds:uri="http://schemas.microsoft.com/sharepoint/v3"/>
    <ds:schemaRef ds:uri="http://purl.org/dc/terms/"/>
    <ds:schemaRef ds:uri="b1d9df04-9b8d-4886-96c6-6484f0dc8e88"/>
    <ds:schemaRef ds:uri="http://schemas.microsoft.com/office/2006/documentManagement/types"/>
    <ds:schemaRef ds:uri="http://schemas.microsoft.com/office/infopath/2007/PartnerControls"/>
    <ds:schemaRef ds:uri="cdef7ab9-3519-4273-a22c-7105e88b5b86"/>
    <ds:schemaRef ds:uri="http://purl.org/dc/elements/1.1/"/>
    <ds:schemaRef ds:uri="http://schemas.microsoft.com/office/2006/metadata/propertie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DCCAF085-9EA5-4D55-8B0D-7DB958374BED}">
  <ds:schemaRefs>
    <ds:schemaRef ds:uri="b1d9df04-9b8d-4886-96c6-6484f0dc8e88"/>
    <ds:schemaRef ds:uri="cdef7ab9-3519-4273-a22c-7105e88b5b8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emplate>Office Theme</Template>
  <TotalTime>3</TotalTime>
  <Words>866</Words>
  <Application>Microsoft Office PowerPoint</Application>
  <PresentationFormat>Custom</PresentationFormat>
  <Paragraphs>62</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lastModifiedBy>BRADLEY, Joyce (WALSALL HEALTHCARE NHS TRUST)</cp:lastModifiedBy>
  <cp:revision>522</cp:revision>
  <dcterms:created xsi:type="dcterms:W3CDTF">2020-12-07T15:24:36Z</dcterms:created>
  <dcterms:modified xsi:type="dcterms:W3CDTF">2024-06-19T15:25:44Z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y fmtid="{D5CDD505-2E9C-101B-9397-08002B2CF9AE}" pid="3" name="MediaServiceImageTags">
    <vt:lpwstr/>
  </property>
</Properties>
</file>