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2.xml" ContentType="application/vnd.openxmlformats-officedocument.drawingml.chart+xml"/>
  <Override PartName="/ppt/diagrams/colors1.xml" ContentType="application/vnd.openxmlformats-officedocument.drawingml.diagramColors+xml"/>
  <Override PartName="/ppt/diagrams/drawing1.xml" ContentType="application/vnd.ms-office.drawingml.diagramDrawing+xml"/>
  <Override PartName="/ppt/diagrams/quickStyle1.xml" ContentType="application/vnd.openxmlformats-officedocument.drawingml.diagramStyle+xml"/>
  <Override PartName="/ppt/charts/chart1.xml" ContentType="application/vnd.openxmlformats-officedocument.drawingml.chart+xml"/>
  <Override PartName="/ppt/diagrams/layout1.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2">
          <p15:clr>
            <a:srgbClr val="A4A3A4"/>
          </p15:clr>
        </p15:guide>
        <p15:guide id="2" pos="33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329"/>
    <p:restoredTop sz="96405"/>
  </p:normalViewPr>
  <p:slideViewPr>
    <p:cSldViewPr snapToGrid="0" snapToObjects="1">
      <p:cViewPr varScale="1">
        <p:scale>
          <a:sx n="29" d="100"/>
          <a:sy n="29" d="100"/>
        </p:scale>
        <p:origin x="1628" y="100"/>
      </p:cViewPr>
      <p:guideLst>
        <p:guide orient="horz" pos="4762"/>
        <p:guide pos="33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CER\Downloads\summary%20for%20QI%20poster.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CER\Downloads\summary%20for%20QI%20poste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'[summary for QI poster.xlsx]Sheet1'!$B$50</c:f>
              <c:strCache>
                <c:ptCount val="1"/>
                <c:pt idx="0">
                  <c:v>Loose Filing Boxes Scanned</c:v>
                </c:pt>
              </c:strCache>
            </c:strRef>
          </c:tx>
          <c:invertIfNegative val="0"/>
          <c:dLbls>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'[summary for QI poster.xlsx]Sheet1'!$A$51:$A$54</c:f>
              <c:strCache>
                <c:ptCount val="4"/>
                <c:pt idx="0">
                  <c:v>February</c:v>
                </c:pt>
                <c:pt idx="1">
                  <c:v>March</c:v>
                </c:pt>
                <c:pt idx="2">
                  <c:v>April</c:v>
                </c:pt>
                <c:pt idx="3">
                  <c:v>May</c:v>
                </c:pt>
              </c:strCache>
            </c:strRef>
          </c:cat>
          <c:val>
            <c:numRef>
              <c:f>'[summary for QI poster.xlsx]Sheet1'!$B$51:$B$54</c:f>
              <c:numCache>
                <c:formatCode>General</c:formatCode>
                <c:ptCount val="4"/>
                <c:pt idx="0">
                  <c:v>54</c:v>
                </c:pt>
                <c:pt idx="1">
                  <c:v>67</c:v>
                </c:pt>
                <c:pt idx="2">
                  <c:v>59</c:v>
                </c:pt>
                <c:pt idx="3">
                  <c:v>59</c:v>
                </c:pt>
              </c:numCache>
            </c:numRef>
          </c:val>
          <c:extLst>
            <c:ext xmlns:c16="http://schemas.microsoft.com/office/drawing/2014/chart" uri="{C3380CC4-5D6E-409C-BE32-E72D297353CC}">
              <c16:uniqueId val="{00000000-159A-4EFD-AA56-C1B4D792652B}"/>
            </c:ext>
          </c:extLst>
        </c:ser>
        <c:dLbls>
          <c:showLegendKey val="0"/>
          <c:showVal val="0"/>
          <c:showCatName val="0"/>
          <c:showSerName val="0"/>
          <c:showPercent val="0"/>
          <c:showBubbleSize val="0"/>
        </c:dLbls>
        <c:gapWidth val="150"/>
        <c:shape val="box"/>
        <c:axId val="110141440"/>
        <c:axId val="40338560"/>
        <c:axId val="0"/>
      </c:bar3DChart>
      <c:catAx>
        <c:axId val="110141440"/>
        <c:scaling>
          <c:orientation val="minMax"/>
        </c:scaling>
        <c:delete val="0"/>
        <c:axPos val="b"/>
        <c:numFmt formatCode="General" sourceLinked="0"/>
        <c:majorTickMark val="out"/>
        <c:minorTickMark val="none"/>
        <c:tickLblPos val="nextTo"/>
        <c:crossAx val="40338560"/>
        <c:crosses val="autoZero"/>
        <c:auto val="1"/>
        <c:lblAlgn val="ctr"/>
        <c:lblOffset val="100"/>
        <c:noMultiLvlLbl val="0"/>
      </c:catAx>
      <c:valAx>
        <c:axId val="40338560"/>
        <c:scaling>
          <c:orientation val="minMax"/>
        </c:scaling>
        <c:delete val="0"/>
        <c:axPos val="l"/>
        <c:majorGridlines/>
        <c:numFmt formatCode="General" sourceLinked="1"/>
        <c:majorTickMark val="out"/>
        <c:minorTickMark val="none"/>
        <c:tickLblPos val="nextTo"/>
        <c:crossAx val="110141440"/>
        <c:crosses val="autoZero"/>
        <c:crossBetween val="between"/>
      </c:valAx>
    </c:plotArea>
    <c:legend>
      <c:legendPos val="r"/>
      <c:overlay val="0"/>
    </c:legend>
    <c:plotVisOnly val="1"/>
    <c:dispBlanksAs val="gap"/>
    <c:showDLblsOverMax val="0"/>
  </c:chart>
  <c:spPr>
    <a:ln w="12700">
      <a:solidFill>
        <a:schemeClr val="accent1"/>
      </a:solid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648729446935725"/>
          <c:y val="0"/>
        </c:manualLayout>
      </c:layout>
      <c:overlay val="0"/>
    </c:title>
    <c:autoTitleDeleted val="0"/>
    <c:view3D>
      <c:rotX val="30"/>
      <c:rotY val="0"/>
      <c:rAngAx val="0"/>
    </c:view3D>
    <c:floor>
      <c:thickness val="0"/>
    </c:floor>
    <c:sideWall>
      <c:thickness val="0"/>
    </c:sideWall>
    <c:backWall>
      <c:thickness val="0"/>
    </c:backWall>
    <c:plotArea>
      <c:layout>
        <c:manualLayout>
          <c:layoutTarget val="inner"/>
          <c:xMode val="edge"/>
          <c:yMode val="edge"/>
          <c:x val="1.4947683109118087E-3"/>
          <c:y val="7.0492080241592189E-2"/>
          <c:w val="0.82029248025611134"/>
          <c:h val="0.90907935230140979"/>
        </c:manualLayout>
      </c:layout>
      <c:pie3DChart>
        <c:varyColors val="1"/>
        <c:ser>
          <c:idx val="0"/>
          <c:order val="0"/>
          <c:tx>
            <c:strRef>
              <c:f>'[summary for QI poster.xlsx]Sheet1'!$B$68</c:f>
              <c:strCache>
                <c:ptCount val="1"/>
                <c:pt idx="0">
                  <c:v>Boxes of Loose Filing Scanned (per area)</c:v>
                </c:pt>
              </c:strCache>
            </c:strRef>
          </c:tx>
          <c:dLbls>
            <c:dLbl>
              <c:idx val="0"/>
              <c:tx>
                <c:rich>
                  <a:bodyPr/>
                  <a:lstStyle/>
                  <a:p>
                    <a:r>
                      <a:rPr lang="en-US"/>
                      <a:t>253</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35F-40F5-8B69-5330B13AC7DC}"/>
                </c:ext>
              </c:extLst>
            </c:dLbl>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'[summary for QI poster.xlsx]Sheet1'!$A$69:$A$72</c:f>
              <c:strCache>
                <c:ptCount val="4"/>
                <c:pt idx="0">
                  <c:v>Health Records</c:v>
                </c:pt>
                <c:pt idx="1">
                  <c:v>AMU</c:v>
                </c:pt>
                <c:pt idx="2">
                  <c:v>Ward 3</c:v>
                </c:pt>
                <c:pt idx="3">
                  <c:v>SACU</c:v>
                </c:pt>
              </c:strCache>
            </c:strRef>
          </c:cat>
          <c:val>
            <c:numRef>
              <c:f>'[summary for QI poster.xlsx]Sheet1'!$B$69:$B$72</c:f>
              <c:numCache>
                <c:formatCode>General</c:formatCode>
                <c:ptCount val="4"/>
                <c:pt idx="0">
                  <c:v>233</c:v>
                </c:pt>
                <c:pt idx="1">
                  <c:v>6</c:v>
                </c:pt>
                <c:pt idx="2">
                  <c:v>16</c:v>
                </c:pt>
                <c:pt idx="3">
                  <c:v>6</c:v>
                </c:pt>
              </c:numCache>
            </c:numRef>
          </c:val>
          <c:extLst>
            <c:ext xmlns:c16="http://schemas.microsoft.com/office/drawing/2014/chart" uri="{C3380CC4-5D6E-409C-BE32-E72D297353CC}">
              <c16:uniqueId val="{00000000-F56F-426B-8073-F8D8C2A8D41F}"/>
            </c:ext>
          </c:extLst>
        </c:ser>
        <c:dLbls>
          <c:showLegendKey val="0"/>
          <c:showVal val="0"/>
          <c:showCatName val="0"/>
          <c:showSerName val="0"/>
          <c:showPercent val="0"/>
          <c:showBubbleSize val="0"/>
          <c:showLeaderLines val="1"/>
        </c:dLbls>
      </c:pie3DChart>
    </c:plotArea>
    <c:legend>
      <c:legendPos val="r"/>
      <c:layout>
        <c:manualLayout>
          <c:xMode val="edge"/>
          <c:yMode val="edge"/>
          <c:x val="0.81441796518238896"/>
          <c:y val="0.3117718005485246"/>
          <c:w val="0.18220752901018028"/>
          <c:h val="0.54914119551928109"/>
        </c:manualLayout>
      </c:layout>
      <c:overlay val="0"/>
    </c:legend>
    <c:plotVisOnly val="1"/>
    <c:dispBlanksAs val="gap"/>
    <c:showDLblsOverMax val="0"/>
  </c:chart>
  <c:spPr>
    <a:ln>
      <a:solidFill>
        <a:schemeClr val="accent1"/>
      </a:solidFill>
    </a:ln>
  </c:sp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image" Target="../media/image3.jpg"/></Relationships>
</file>

<file path=ppt/diagrams/_rels/drawing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image" Target="../media/image3.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64774D-21BF-4B37-B10B-717F185F51B7}" type="doc">
      <dgm:prSet loTypeId="urn:microsoft.com/office/officeart/2005/8/layout/vList4" loCatId="list" qsTypeId="urn:microsoft.com/office/officeart/2005/8/quickstyle/simple1" qsCatId="simple" csTypeId="urn:microsoft.com/office/officeart/2005/8/colors/accent1_2" csCatId="accent1" phldr="1"/>
      <dgm:spPr/>
    </dgm:pt>
    <dgm:pt modelId="{15238EF8-98C2-4113-99BC-9E70B6D7A751}">
      <dgm:prSet phldrT="[Текст]"/>
      <dgm:spPr/>
      <dgm:t>
        <a:bodyPr/>
        <a:lstStyle/>
        <a:p>
          <a:r>
            <a:rPr lang="en-GB"/>
            <a:t>AMU</a:t>
          </a:r>
        </a:p>
      </dgm:t>
    </dgm:pt>
    <dgm:pt modelId="{A5DCFD94-776A-4CE3-A323-AEC08A484289}" type="parTrans" cxnId="{3FFE2C84-FC2E-4B10-8116-9986399FBFD2}">
      <dgm:prSet/>
      <dgm:spPr/>
      <dgm:t>
        <a:bodyPr/>
        <a:lstStyle/>
        <a:p>
          <a:endParaRPr lang="en-GB"/>
        </a:p>
      </dgm:t>
    </dgm:pt>
    <dgm:pt modelId="{92822C05-05F2-4662-B335-925277E930EB}" type="sibTrans" cxnId="{3FFE2C84-FC2E-4B10-8116-9986399FBFD2}">
      <dgm:prSet/>
      <dgm:spPr/>
      <dgm:t>
        <a:bodyPr/>
        <a:lstStyle/>
        <a:p>
          <a:endParaRPr lang="en-GB"/>
        </a:p>
      </dgm:t>
    </dgm:pt>
    <dgm:pt modelId="{DB3DA8C9-D928-4D0B-B8D0-EA892D1CDD90}">
      <dgm:prSet phldrT="[Текст]"/>
      <dgm:spPr/>
      <dgm:t>
        <a:bodyPr/>
        <a:lstStyle/>
        <a:p>
          <a:r>
            <a:rPr lang="en-GB" dirty="0"/>
            <a:t>WARD 3</a:t>
          </a:r>
        </a:p>
      </dgm:t>
    </dgm:pt>
    <dgm:pt modelId="{6C01B133-7467-4A03-9B61-475019021C52}" type="parTrans" cxnId="{5099FA57-37CC-465F-A05C-F22B463EA691}">
      <dgm:prSet/>
      <dgm:spPr/>
      <dgm:t>
        <a:bodyPr/>
        <a:lstStyle/>
        <a:p>
          <a:endParaRPr lang="en-GB"/>
        </a:p>
      </dgm:t>
    </dgm:pt>
    <dgm:pt modelId="{D677DE80-C413-4D73-B961-1D4AB1D7D27A}" type="sibTrans" cxnId="{5099FA57-37CC-465F-A05C-F22B463EA691}">
      <dgm:prSet/>
      <dgm:spPr/>
      <dgm:t>
        <a:bodyPr/>
        <a:lstStyle/>
        <a:p>
          <a:endParaRPr lang="en-GB"/>
        </a:p>
      </dgm:t>
    </dgm:pt>
    <dgm:pt modelId="{FEEB9823-ED46-4ADA-AE3F-A9DA41461A6E}">
      <dgm:prSet phldrT="[Текст]"/>
      <dgm:spPr/>
      <dgm:t>
        <a:bodyPr/>
        <a:lstStyle/>
        <a:p>
          <a:r>
            <a:rPr lang="en-GB"/>
            <a:t>SACU</a:t>
          </a:r>
        </a:p>
      </dgm:t>
    </dgm:pt>
    <dgm:pt modelId="{81FAF048-E68F-4DFC-821B-077348849A30}" type="parTrans" cxnId="{EDA9A303-CA38-4E16-90BE-0694A2066A88}">
      <dgm:prSet/>
      <dgm:spPr/>
      <dgm:t>
        <a:bodyPr/>
        <a:lstStyle/>
        <a:p>
          <a:endParaRPr lang="en-GB"/>
        </a:p>
      </dgm:t>
    </dgm:pt>
    <dgm:pt modelId="{A516A783-6416-40E8-81FF-2B634900B71A}" type="sibTrans" cxnId="{EDA9A303-CA38-4E16-90BE-0694A2066A88}">
      <dgm:prSet/>
      <dgm:spPr/>
      <dgm:t>
        <a:bodyPr/>
        <a:lstStyle/>
        <a:p>
          <a:endParaRPr lang="en-GB"/>
        </a:p>
      </dgm:t>
    </dgm:pt>
    <dgm:pt modelId="{459BAD39-BBA7-440D-ABBA-1A5A6DC7BB88}" type="pres">
      <dgm:prSet presAssocID="{3864774D-21BF-4B37-B10B-717F185F51B7}" presName="linear" presStyleCnt="0">
        <dgm:presLayoutVars>
          <dgm:dir/>
          <dgm:resizeHandles val="exact"/>
        </dgm:presLayoutVars>
      </dgm:prSet>
      <dgm:spPr/>
    </dgm:pt>
    <dgm:pt modelId="{03DED7EE-E7A0-473C-A4E5-15A641FC3723}" type="pres">
      <dgm:prSet presAssocID="{15238EF8-98C2-4113-99BC-9E70B6D7A751}" presName="comp" presStyleCnt="0"/>
      <dgm:spPr/>
    </dgm:pt>
    <dgm:pt modelId="{684B0433-6454-4638-8EDE-9CF419F3D36E}" type="pres">
      <dgm:prSet presAssocID="{15238EF8-98C2-4113-99BC-9E70B6D7A751}" presName="box" presStyleLbl="node1" presStyleIdx="0" presStyleCnt="3"/>
      <dgm:spPr/>
    </dgm:pt>
    <dgm:pt modelId="{1FADECAD-FF5D-46D7-8DFF-B030C8939099}" type="pres">
      <dgm:prSet presAssocID="{15238EF8-98C2-4113-99BC-9E70B6D7A751}"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3570C11D-CEC5-45ED-A9EC-D8935AA8A257}" type="pres">
      <dgm:prSet presAssocID="{15238EF8-98C2-4113-99BC-9E70B6D7A751}" presName="text" presStyleLbl="node1" presStyleIdx="0" presStyleCnt="3">
        <dgm:presLayoutVars>
          <dgm:bulletEnabled val="1"/>
        </dgm:presLayoutVars>
      </dgm:prSet>
      <dgm:spPr/>
    </dgm:pt>
    <dgm:pt modelId="{97009956-F7C6-4446-8072-7E47156CA00C}" type="pres">
      <dgm:prSet presAssocID="{92822C05-05F2-4662-B335-925277E930EB}" presName="spacer" presStyleCnt="0"/>
      <dgm:spPr/>
    </dgm:pt>
    <dgm:pt modelId="{7A5096CE-69AF-48E0-9718-663FDA88E819}" type="pres">
      <dgm:prSet presAssocID="{DB3DA8C9-D928-4D0B-B8D0-EA892D1CDD90}" presName="comp" presStyleCnt="0"/>
      <dgm:spPr/>
    </dgm:pt>
    <dgm:pt modelId="{6158E892-CD5A-4E29-BE67-474B022AD67F}" type="pres">
      <dgm:prSet presAssocID="{DB3DA8C9-D928-4D0B-B8D0-EA892D1CDD90}" presName="box" presStyleLbl="node1" presStyleIdx="1" presStyleCnt="3"/>
      <dgm:spPr/>
    </dgm:pt>
    <dgm:pt modelId="{65B37F3F-71C0-49CD-87F5-FBD8935C6F29}" type="pres">
      <dgm:prSet presAssocID="{DB3DA8C9-D928-4D0B-B8D0-EA892D1CDD90}"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50000" r="-50000"/>
          </a:stretch>
        </a:blipFill>
      </dgm:spPr>
    </dgm:pt>
    <dgm:pt modelId="{E552645B-C5DE-4CCF-9F27-A606A27D1A4C}" type="pres">
      <dgm:prSet presAssocID="{DB3DA8C9-D928-4D0B-B8D0-EA892D1CDD90}" presName="text" presStyleLbl="node1" presStyleIdx="1" presStyleCnt="3">
        <dgm:presLayoutVars>
          <dgm:bulletEnabled val="1"/>
        </dgm:presLayoutVars>
      </dgm:prSet>
      <dgm:spPr/>
    </dgm:pt>
    <dgm:pt modelId="{FB507BEF-BD6B-4601-AA6A-2891A03FD578}" type="pres">
      <dgm:prSet presAssocID="{D677DE80-C413-4D73-B961-1D4AB1D7D27A}" presName="spacer" presStyleCnt="0"/>
      <dgm:spPr/>
    </dgm:pt>
    <dgm:pt modelId="{6916136A-FDA1-4185-864C-22FFA3201A4C}" type="pres">
      <dgm:prSet presAssocID="{FEEB9823-ED46-4ADA-AE3F-A9DA41461A6E}" presName="comp" presStyleCnt="0"/>
      <dgm:spPr/>
    </dgm:pt>
    <dgm:pt modelId="{F2DE1766-C196-4561-98F2-508F8F5390F2}" type="pres">
      <dgm:prSet presAssocID="{FEEB9823-ED46-4ADA-AE3F-A9DA41461A6E}" presName="box" presStyleLbl="node1" presStyleIdx="2" presStyleCnt="3"/>
      <dgm:spPr/>
    </dgm:pt>
    <dgm:pt modelId="{6F5956C3-39EE-4976-A5DD-EFC244D51CC0}" type="pres">
      <dgm:prSet presAssocID="{FEEB9823-ED46-4ADA-AE3F-A9DA41461A6E}"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1000" r="-11000"/>
          </a:stretch>
        </a:blipFill>
      </dgm:spPr>
    </dgm:pt>
    <dgm:pt modelId="{F63AE6CD-7BB5-4CD5-8530-96B2BD8454AC}" type="pres">
      <dgm:prSet presAssocID="{FEEB9823-ED46-4ADA-AE3F-A9DA41461A6E}" presName="text" presStyleLbl="node1" presStyleIdx="2" presStyleCnt="3">
        <dgm:presLayoutVars>
          <dgm:bulletEnabled val="1"/>
        </dgm:presLayoutVars>
      </dgm:prSet>
      <dgm:spPr/>
    </dgm:pt>
  </dgm:ptLst>
  <dgm:cxnLst>
    <dgm:cxn modelId="{EDA9A303-CA38-4E16-90BE-0694A2066A88}" srcId="{3864774D-21BF-4B37-B10B-717F185F51B7}" destId="{FEEB9823-ED46-4ADA-AE3F-A9DA41461A6E}" srcOrd="2" destOrd="0" parTransId="{81FAF048-E68F-4DFC-821B-077348849A30}" sibTransId="{A516A783-6416-40E8-81FF-2B634900B71A}"/>
    <dgm:cxn modelId="{BB6D2C0F-FD66-4439-BE20-AC8707594C20}" type="presOf" srcId="{15238EF8-98C2-4113-99BC-9E70B6D7A751}" destId="{3570C11D-CEC5-45ED-A9EC-D8935AA8A257}" srcOrd="1" destOrd="0" presId="urn:microsoft.com/office/officeart/2005/8/layout/vList4"/>
    <dgm:cxn modelId="{54A5BF4E-8ADC-431E-A817-FADABE4C9E0F}" type="presOf" srcId="{FEEB9823-ED46-4ADA-AE3F-A9DA41461A6E}" destId="{F2DE1766-C196-4561-98F2-508F8F5390F2}" srcOrd="0" destOrd="0" presId="urn:microsoft.com/office/officeart/2005/8/layout/vList4"/>
    <dgm:cxn modelId="{5099FA57-37CC-465F-A05C-F22B463EA691}" srcId="{3864774D-21BF-4B37-B10B-717F185F51B7}" destId="{DB3DA8C9-D928-4D0B-B8D0-EA892D1CDD90}" srcOrd="1" destOrd="0" parTransId="{6C01B133-7467-4A03-9B61-475019021C52}" sibTransId="{D677DE80-C413-4D73-B961-1D4AB1D7D27A}"/>
    <dgm:cxn modelId="{3FFE2C84-FC2E-4B10-8116-9986399FBFD2}" srcId="{3864774D-21BF-4B37-B10B-717F185F51B7}" destId="{15238EF8-98C2-4113-99BC-9E70B6D7A751}" srcOrd="0" destOrd="0" parTransId="{A5DCFD94-776A-4CE3-A323-AEC08A484289}" sibTransId="{92822C05-05F2-4662-B335-925277E930EB}"/>
    <dgm:cxn modelId="{DFA701A6-0C71-417C-8A6B-6EFF81074888}" type="presOf" srcId="{3864774D-21BF-4B37-B10B-717F185F51B7}" destId="{459BAD39-BBA7-440D-ABBA-1A5A6DC7BB88}" srcOrd="0" destOrd="0" presId="urn:microsoft.com/office/officeart/2005/8/layout/vList4"/>
    <dgm:cxn modelId="{54ED08A6-AE07-472E-ACEE-9D14B513655A}" type="presOf" srcId="{FEEB9823-ED46-4ADA-AE3F-A9DA41461A6E}" destId="{F63AE6CD-7BB5-4CD5-8530-96B2BD8454AC}" srcOrd="1" destOrd="0" presId="urn:microsoft.com/office/officeart/2005/8/layout/vList4"/>
    <dgm:cxn modelId="{4DBABDB9-D7CD-447B-96B3-FB262B233727}" type="presOf" srcId="{DB3DA8C9-D928-4D0B-B8D0-EA892D1CDD90}" destId="{6158E892-CD5A-4E29-BE67-474B022AD67F}" srcOrd="0" destOrd="0" presId="urn:microsoft.com/office/officeart/2005/8/layout/vList4"/>
    <dgm:cxn modelId="{414974C4-F4D2-4EA5-9F9C-22F0F8BF8B8B}" type="presOf" srcId="{DB3DA8C9-D928-4D0B-B8D0-EA892D1CDD90}" destId="{E552645B-C5DE-4CCF-9F27-A606A27D1A4C}" srcOrd="1" destOrd="0" presId="urn:microsoft.com/office/officeart/2005/8/layout/vList4"/>
    <dgm:cxn modelId="{1A6E51C6-7550-4E90-8878-CE1B638A00CA}" type="presOf" srcId="{15238EF8-98C2-4113-99BC-9E70B6D7A751}" destId="{684B0433-6454-4638-8EDE-9CF419F3D36E}" srcOrd="0" destOrd="0" presId="urn:microsoft.com/office/officeart/2005/8/layout/vList4"/>
    <dgm:cxn modelId="{981F84BB-598B-4CDF-8D47-E01921619B40}" type="presParOf" srcId="{459BAD39-BBA7-440D-ABBA-1A5A6DC7BB88}" destId="{03DED7EE-E7A0-473C-A4E5-15A641FC3723}" srcOrd="0" destOrd="0" presId="urn:microsoft.com/office/officeart/2005/8/layout/vList4"/>
    <dgm:cxn modelId="{62339118-DFDC-49C0-9332-7C35CB287053}" type="presParOf" srcId="{03DED7EE-E7A0-473C-A4E5-15A641FC3723}" destId="{684B0433-6454-4638-8EDE-9CF419F3D36E}" srcOrd="0" destOrd="0" presId="urn:microsoft.com/office/officeart/2005/8/layout/vList4"/>
    <dgm:cxn modelId="{F18899AC-BF6D-4832-9450-F23C30D9ACE0}" type="presParOf" srcId="{03DED7EE-E7A0-473C-A4E5-15A641FC3723}" destId="{1FADECAD-FF5D-46D7-8DFF-B030C8939099}" srcOrd="1" destOrd="0" presId="urn:microsoft.com/office/officeart/2005/8/layout/vList4"/>
    <dgm:cxn modelId="{8A0AB629-AD77-449F-A2F4-518941F73523}" type="presParOf" srcId="{03DED7EE-E7A0-473C-A4E5-15A641FC3723}" destId="{3570C11D-CEC5-45ED-A9EC-D8935AA8A257}" srcOrd="2" destOrd="0" presId="urn:microsoft.com/office/officeart/2005/8/layout/vList4"/>
    <dgm:cxn modelId="{A857ED55-7FCF-49A0-82E8-B70A050767DD}" type="presParOf" srcId="{459BAD39-BBA7-440D-ABBA-1A5A6DC7BB88}" destId="{97009956-F7C6-4446-8072-7E47156CA00C}" srcOrd="1" destOrd="0" presId="urn:microsoft.com/office/officeart/2005/8/layout/vList4"/>
    <dgm:cxn modelId="{98A6D5F5-E0D5-4527-B461-AAE0AA53B7C8}" type="presParOf" srcId="{459BAD39-BBA7-440D-ABBA-1A5A6DC7BB88}" destId="{7A5096CE-69AF-48E0-9718-663FDA88E819}" srcOrd="2" destOrd="0" presId="urn:microsoft.com/office/officeart/2005/8/layout/vList4"/>
    <dgm:cxn modelId="{0AB4A78F-9C73-4629-BB73-9CE4CBF81623}" type="presParOf" srcId="{7A5096CE-69AF-48E0-9718-663FDA88E819}" destId="{6158E892-CD5A-4E29-BE67-474B022AD67F}" srcOrd="0" destOrd="0" presId="urn:microsoft.com/office/officeart/2005/8/layout/vList4"/>
    <dgm:cxn modelId="{B077CA0F-676D-45EF-97BB-FBA395B85F21}" type="presParOf" srcId="{7A5096CE-69AF-48E0-9718-663FDA88E819}" destId="{65B37F3F-71C0-49CD-87F5-FBD8935C6F29}" srcOrd="1" destOrd="0" presId="urn:microsoft.com/office/officeart/2005/8/layout/vList4"/>
    <dgm:cxn modelId="{227B3EF4-F209-4D4F-93EE-9FA7B0F8657A}" type="presParOf" srcId="{7A5096CE-69AF-48E0-9718-663FDA88E819}" destId="{E552645B-C5DE-4CCF-9F27-A606A27D1A4C}" srcOrd="2" destOrd="0" presId="urn:microsoft.com/office/officeart/2005/8/layout/vList4"/>
    <dgm:cxn modelId="{4608BEDF-B951-4BF3-8354-AF5EC02CD8D5}" type="presParOf" srcId="{459BAD39-BBA7-440D-ABBA-1A5A6DC7BB88}" destId="{FB507BEF-BD6B-4601-AA6A-2891A03FD578}" srcOrd="3" destOrd="0" presId="urn:microsoft.com/office/officeart/2005/8/layout/vList4"/>
    <dgm:cxn modelId="{9161A778-0A31-40F4-9B82-306B31F5344A}" type="presParOf" srcId="{459BAD39-BBA7-440D-ABBA-1A5A6DC7BB88}" destId="{6916136A-FDA1-4185-864C-22FFA3201A4C}" srcOrd="4" destOrd="0" presId="urn:microsoft.com/office/officeart/2005/8/layout/vList4"/>
    <dgm:cxn modelId="{83A3F05C-DBE2-4F61-ADD9-835E699BA7DA}" type="presParOf" srcId="{6916136A-FDA1-4185-864C-22FFA3201A4C}" destId="{F2DE1766-C196-4561-98F2-508F8F5390F2}" srcOrd="0" destOrd="0" presId="urn:microsoft.com/office/officeart/2005/8/layout/vList4"/>
    <dgm:cxn modelId="{BB55590B-C0BD-496A-AA04-8ABAD6AE016F}" type="presParOf" srcId="{6916136A-FDA1-4185-864C-22FFA3201A4C}" destId="{6F5956C3-39EE-4976-A5DD-EFC244D51CC0}" srcOrd="1" destOrd="0" presId="urn:microsoft.com/office/officeart/2005/8/layout/vList4"/>
    <dgm:cxn modelId="{9D346113-1E69-47B7-89D3-7770DF0461C0}" type="presParOf" srcId="{6916136A-FDA1-4185-864C-22FFA3201A4C}" destId="{F63AE6CD-7BB5-4CD5-8530-96B2BD8454AC}"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4B0433-6454-4638-8EDE-9CF419F3D36E}">
      <dsp:nvSpPr>
        <dsp:cNvPr id="0" name=""/>
        <dsp:cNvSpPr/>
      </dsp:nvSpPr>
      <dsp:spPr>
        <a:xfrm>
          <a:off x="0" y="0"/>
          <a:ext cx="4219575" cy="9852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kern="1200"/>
            <a:t>AMU</a:t>
          </a:r>
        </a:p>
      </dsp:txBody>
      <dsp:txXfrm>
        <a:off x="942439" y="0"/>
        <a:ext cx="3277135" cy="985241"/>
      </dsp:txXfrm>
    </dsp:sp>
    <dsp:sp modelId="{1FADECAD-FF5D-46D7-8DFF-B030C8939099}">
      <dsp:nvSpPr>
        <dsp:cNvPr id="0" name=""/>
        <dsp:cNvSpPr/>
      </dsp:nvSpPr>
      <dsp:spPr>
        <a:xfrm>
          <a:off x="98524" y="98524"/>
          <a:ext cx="843915" cy="78819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58E892-CD5A-4E29-BE67-474B022AD67F}">
      <dsp:nvSpPr>
        <dsp:cNvPr id="0" name=""/>
        <dsp:cNvSpPr/>
      </dsp:nvSpPr>
      <dsp:spPr>
        <a:xfrm>
          <a:off x="0" y="1083766"/>
          <a:ext cx="4219575" cy="9852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kern="1200" dirty="0"/>
            <a:t>WARD 3</a:t>
          </a:r>
        </a:p>
      </dsp:txBody>
      <dsp:txXfrm>
        <a:off x="942439" y="1083766"/>
        <a:ext cx="3277135" cy="985241"/>
      </dsp:txXfrm>
    </dsp:sp>
    <dsp:sp modelId="{65B37F3F-71C0-49CD-87F5-FBD8935C6F29}">
      <dsp:nvSpPr>
        <dsp:cNvPr id="0" name=""/>
        <dsp:cNvSpPr/>
      </dsp:nvSpPr>
      <dsp:spPr>
        <a:xfrm>
          <a:off x="98524" y="1182290"/>
          <a:ext cx="843915" cy="788193"/>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0000" r="-5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DE1766-C196-4561-98F2-508F8F5390F2}">
      <dsp:nvSpPr>
        <dsp:cNvPr id="0" name=""/>
        <dsp:cNvSpPr/>
      </dsp:nvSpPr>
      <dsp:spPr>
        <a:xfrm>
          <a:off x="0" y="2167532"/>
          <a:ext cx="4219575" cy="9852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kern="1200"/>
            <a:t>SACU</a:t>
          </a:r>
        </a:p>
      </dsp:txBody>
      <dsp:txXfrm>
        <a:off x="942439" y="2167532"/>
        <a:ext cx="3277135" cy="985241"/>
      </dsp:txXfrm>
    </dsp:sp>
    <dsp:sp modelId="{6F5956C3-39EE-4976-A5DD-EFC244D51CC0}">
      <dsp:nvSpPr>
        <dsp:cNvPr id="0" name=""/>
        <dsp:cNvSpPr/>
      </dsp:nvSpPr>
      <dsp:spPr>
        <a:xfrm>
          <a:off x="98524" y="2266056"/>
          <a:ext cx="843915" cy="78819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6/17/2024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17/06/2024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17/06/2024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17/06/2024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17/06/2024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17/06/2024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17/06/2024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17/06/2024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chart" Target="../charts/chart1.xml"/><Relationship Id="rId7" Type="http://schemas.openxmlformats.org/officeDocument/2006/relationships/diagramQuickStyle" Target="../diagrams/quickStyle1.xm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6.png"/><Relationship Id="rId4" Type="http://schemas.openxmlformats.org/officeDocument/2006/relationships/chart" Target="../charts/chart2.xml"/><Relationship Id="rId9" Type="http://schemas.microsoft.com/office/2007/relationships/diagramDrawing" Target="../diagrams/drawin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0980" y="8969444"/>
            <a:ext cx="2176019" cy="744473"/>
          </a:xfrm>
          <a:prstGeom prst="rect">
            <a:avLst/>
          </a:prstGeom>
        </p:spPr>
      </p:pic>
      <p:sp>
        <p:nvSpPr>
          <p:cNvPr id="9" name="TextBox 8">
            <a:extLst>
              <a:ext uri="{FF2B5EF4-FFF2-40B4-BE49-F238E27FC236}">
                <a16:creationId xmlns:a16="http://schemas.microsoft.com/office/drawing/2014/main" id="{7968EE91-BD68-8146-B4F1-F84513CD0E29}"/>
              </a:ext>
            </a:extLst>
          </p:cNvPr>
          <p:cNvSpPr txBox="1"/>
          <p:nvPr/>
        </p:nvSpPr>
        <p:spPr>
          <a:xfrm>
            <a:off x="342034" y="779065"/>
            <a:ext cx="6163541"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Loose Filing Scanning Project </a:t>
            </a:r>
          </a:p>
        </p:txBody>
      </p:sp>
      <p:sp>
        <p:nvSpPr>
          <p:cNvPr id="10" name="TextBox 9">
            <a:extLst>
              <a:ext uri="{FF2B5EF4-FFF2-40B4-BE49-F238E27FC236}">
                <a16:creationId xmlns:a16="http://schemas.microsoft.com/office/drawing/2014/main" id="{B58AD6FE-F3F4-8946-838E-E4A51B087E8E}"/>
              </a:ext>
            </a:extLst>
          </p:cNvPr>
          <p:cNvSpPr txBox="1"/>
          <p:nvPr/>
        </p:nvSpPr>
        <p:spPr>
          <a:xfrm>
            <a:off x="382020" y="1436565"/>
            <a:ext cx="6483097" cy="830997"/>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Diana </a:t>
            </a:r>
            <a:r>
              <a:rPr lang="en-US" sz="2400" b="1" dirty="0" err="1">
                <a:solidFill>
                  <a:schemeClr val="bg1"/>
                </a:solidFill>
                <a:latin typeface="Arial" panose="020B0604020202020204" pitchFamily="34" charset="0"/>
                <a:cs typeface="Arial" panose="020B0604020202020204" pitchFamily="34" charset="0"/>
              </a:rPr>
              <a:t>Spalve</a:t>
            </a:r>
            <a:r>
              <a:rPr lang="en-US" sz="2400" dirty="0">
                <a:solidFill>
                  <a:schemeClr val="bg1"/>
                </a:solidFill>
                <a:latin typeface="Arial" panose="020B0604020202020204" pitchFamily="34" charset="0"/>
                <a:cs typeface="Arial" panose="020B0604020202020204" pitchFamily="34" charset="0"/>
              </a:rPr>
              <a:t> / Health Records Team Leader </a:t>
            </a:r>
          </a:p>
          <a:p>
            <a:r>
              <a:rPr lang="en-US" sz="2400" b="1" dirty="0">
                <a:solidFill>
                  <a:schemeClr val="bg1"/>
                </a:solidFill>
                <a:latin typeface="Arial" panose="020B0604020202020204" pitchFamily="34" charset="0"/>
                <a:cs typeface="Arial" panose="020B0604020202020204" pitchFamily="34" charset="0"/>
              </a:rPr>
              <a:t>Elizabeth Miller</a:t>
            </a:r>
            <a:r>
              <a:rPr lang="en-US" sz="2400" dirty="0">
                <a:solidFill>
                  <a:schemeClr val="bg1"/>
                </a:solidFill>
                <a:latin typeface="Arial" panose="020B0604020202020204" pitchFamily="34" charset="0"/>
                <a:cs typeface="Arial" panose="020B0604020202020204" pitchFamily="34" charset="0"/>
              </a:rPr>
              <a:t> / Health Records Manager</a:t>
            </a:r>
          </a:p>
        </p:txBody>
      </p:sp>
      <p:sp>
        <p:nvSpPr>
          <p:cNvPr id="40" name="TextBox 39">
            <a:extLst>
              <a:ext uri="{FF2B5EF4-FFF2-40B4-BE49-F238E27FC236}">
                <a16:creationId xmlns:a16="http://schemas.microsoft.com/office/drawing/2014/main" id="{C4003466-EC32-AF2D-2683-9755391BECDF}"/>
              </a:ext>
            </a:extLst>
          </p:cNvPr>
          <p:cNvSpPr txBox="1"/>
          <p:nvPr/>
        </p:nvSpPr>
        <p:spPr>
          <a:xfrm>
            <a:off x="229621" y="5984011"/>
            <a:ext cx="10080172" cy="2462213"/>
          </a:xfrm>
          <a:prstGeom prst="rect">
            <a:avLst/>
          </a:prstGeom>
          <a:noFill/>
        </p:spPr>
        <p:txBody>
          <a:bodyPr wrap="square" rtlCol="0">
            <a:spAutoFit/>
          </a:bodyPr>
          <a:lstStyle/>
          <a:p>
            <a:r>
              <a:rPr lang="en-US" sz="1400" kern="1200" dirty="0">
                <a:solidFill>
                  <a:srgbClr val="000000"/>
                </a:solidFill>
                <a:effectLst/>
                <a:latin typeface="Arial" panose="020B0604020202020204" pitchFamily="34" charset="0"/>
                <a:ea typeface="Times New Roman" panose="02020603050405020304" pitchFamily="18" charset="0"/>
              </a:rPr>
              <a:t>Health Records Loose Filing scanning project in collaboration with Digital Services.</a:t>
            </a:r>
            <a:endParaRPr lang="en-GB" sz="1400" dirty="0">
              <a:effectLst/>
              <a:latin typeface="Times New Roman" panose="02020603050405020304" pitchFamily="18" charset="0"/>
              <a:ea typeface="Times New Roman" panose="02020603050405020304" pitchFamily="18" charset="0"/>
            </a:endParaRPr>
          </a:p>
          <a:p>
            <a:r>
              <a:rPr lang="en-US" sz="1400" kern="1200" dirty="0">
                <a:solidFill>
                  <a:srgbClr val="000000"/>
                </a:solidFill>
                <a:effectLst/>
                <a:latin typeface="Arial" panose="020B0604020202020204" pitchFamily="34" charset="0"/>
                <a:ea typeface="Times New Roman" panose="02020603050405020304" pitchFamily="18" charset="0"/>
              </a:rPr>
              <a:t>The Trust currently has a corporate risk (2325) around incomplete records, this means when a patient attends the Trust the main paper record used to make treatment decisions may not be the entire record. Loose filing/temporary files before April 24 (prior to the new tracking solution implementation) were not tracked or logged that they existed therefore no knowledge of existence or where they were. We started with 366 boxes in the library and a forecast of a further 300 across the Trust. This project aims to reduce the volume of the loose filing backlog and will make areas responsible for ensuring all records are filed within the paper health records going forwards. Filing is being prepared by the project team and scanned via our offsite scanning provider </a:t>
            </a:r>
            <a:r>
              <a:rPr lang="en-US" sz="1400" kern="1200" dirty="0" err="1">
                <a:solidFill>
                  <a:srgbClr val="000000"/>
                </a:solidFill>
                <a:effectLst/>
                <a:latin typeface="Arial" panose="020B0604020202020204" pitchFamily="34" charset="0"/>
                <a:ea typeface="Times New Roman" panose="02020603050405020304" pitchFamily="18" charset="0"/>
              </a:rPr>
              <a:t>Storafile</a:t>
            </a:r>
            <a:r>
              <a:rPr lang="en-US" sz="1400" kern="1200" dirty="0">
                <a:solidFill>
                  <a:srgbClr val="000000"/>
                </a:solidFill>
                <a:effectLst/>
                <a:latin typeface="Arial" panose="020B0604020202020204" pitchFamily="34" charset="0"/>
                <a:ea typeface="Times New Roman" panose="02020603050405020304" pitchFamily="18" charset="0"/>
              </a:rPr>
              <a:t> (plans for the team to scan directly onsite in the coming months) into a system called </a:t>
            </a:r>
            <a:r>
              <a:rPr lang="en-US" sz="1400" kern="1200" dirty="0" err="1">
                <a:solidFill>
                  <a:srgbClr val="000000"/>
                </a:solidFill>
                <a:effectLst/>
                <a:latin typeface="Arial" panose="020B0604020202020204" pitchFamily="34" charset="0"/>
                <a:ea typeface="Times New Roman" panose="02020603050405020304" pitchFamily="18" charset="0"/>
              </a:rPr>
              <a:t>MediViewer</a:t>
            </a:r>
            <a:r>
              <a:rPr lang="en-US" sz="1400" kern="1200" dirty="0">
                <a:solidFill>
                  <a:srgbClr val="000000"/>
                </a:solidFill>
                <a:effectLst/>
                <a:latin typeface="Arial" panose="020B0604020202020204" pitchFamily="34" charset="0"/>
                <a:ea typeface="Times New Roman" panose="02020603050405020304" pitchFamily="18" charset="0"/>
              </a:rPr>
              <a:t> (digital platform for scanned records) which can already be viewed Trust wide by appropriate staff.  </a:t>
            </a:r>
            <a:endParaRPr lang="en-GB" sz="1400" dirty="0">
              <a:effectLst/>
              <a:latin typeface="Times New Roman" panose="02020603050405020304" pitchFamily="18" charset="0"/>
              <a:ea typeface="Times New Roman" panose="02020603050405020304" pitchFamily="18" charset="0"/>
            </a:endParaRPr>
          </a:p>
          <a:p>
            <a:r>
              <a:rPr lang="en-US" sz="1400" kern="1200" dirty="0">
                <a:solidFill>
                  <a:srgbClr val="000000"/>
                </a:solidFill>
                <a:effectLst/>
                <a:latin typeface="Arial" panose="020B0604020202020204" pitchFamily="34" charset="0"/>
                <a:ea typeface="Times New Roman" panose="02020603050405020304" pitchFamily="18" charset="0"/>
              </a:rPr>
              <a:t>The project team commenced in February and the management team are meeting with wards/admin areas ensuring processes are being followed and planning the scanning of there backlog with our project team. </a:t>
            </a:r>
            <a:endParaRPr lang="en-GB" sz="1400" dirty="0">
              <a:effectLst/>
              <a:latin typeface="Times New Roman" panose="02020603050405020304" pitchFamily="18" charset="0"/>
              <a:ea typeface="Times New Roman" panose="02020603050405020304" pitchFamily="18" charset="0"/>
            </a:endParaRPr>
          </a:p>
        </p:txBody>
      </p:sp>
      <p:sp>
        <p:nvSpPr>
          <p:cNvPr id="41" name="TextBox 40">
            <a:extLst>
              <a:ext uri="{FF2B5EF4-FFF2-40B4-BE49-F238E27FC236}">
                <a16:creationId xmlns:a16="http://schemas.microsoft.com/office/drawing/2014/main" id="{03099D31-F39A-8C97-2372-22597D55BEA9}"/>
              </a:ext>
            </a:extLst>
          </p:cNvPr>
          <p:cNvSpPr txBox="1"/>
          <p:nvPr/>
        </p:nvSpPr>
        <p:spPr>
          <a:xfrm>
            <a:off x="229619" y="5460791"/>
            <a:ext cx="4270499" cy="461665"/>
          </a:xfrm>
          <a:prstGeom prst="rect">
            <a:avLst/>
          </a:prstGeom>
          <a:noFill/>
        </p:spPr>
        <p:txBody>
          <a:bodyPr wrap="square" rtlCol="0">
            <a:spAutoFit/>
          </a:bodyPr>
          <a:lstStyle/>
          <a:p>
            <a:r>
              <a:rPr lang="en-US" sz="2400" b="1" dirty="0">
                <a:solidFill>
                  <a:schemeClr val="tx2">
                    <a:lumMod val="75000"/>
                  </a:schemeClr>
                </a:solidFill>
              </a:rPr>
              <a:t>About the project</a:t>
            </a:r>
          </a:p>
        </p:txBody>
      </p:sp>
      <p:sp>
        <p:nvSpPr>
          <p:cNvPr id="42" name="TextBox 41">
            <a:extLst>
              <a:ext uri="{FF2B5EF4-FFF2-40B4-BE49-F238E27FC236}">
                <a16:creationId xmlns:a16="http://schemas.microsoft.com/office/drawing/2014/main" id="{A99DA042-3803-6612-7550-6161586B84AF}"/>
              </a:ext>
            </a:extLst>
          </p:cNvPr>
          <p:cNvSpPr txBox="1"/>
          <p:nvPr/>
        </p:nvSpPr>
        <p:spPr>
          <a:xfrm>
            <a:off x="229621" y="8433842"/>
            <a:ext cx="4270499" cy="461665"/>
          </a:xfrm>
          <a:prstGeom prst="rect">
            <a:avLst/>
          </a:prstGeom>
          <a:noFill/>
        </p:spPr>
        <p:txBody>
          <a:bodyPr wrap="square" rtlCol="0">
            <a:spAutoFit/>
          </a:bodyPr>
          <a:lstStyle/>
          <a:p>
            <a:r>
              <a:rPr lang="en-US" sz="2400" b="1" dirty="0">
                <a:solidFill>
                  <a:schemeClr val="tx2">
                    <a:lumMod val="75000"/>
                  </a:schemeClr>
                </a:solidFill>
              </a:rPr>
              <a:t>Results</a:t>
            </a:r>
          </a:p>
        </p:txBody>
      </p:sp>
      <p:sp>
        <p:nvSpPr>
          <p:cNvPr id="52" name="TextBox 51">
            <a:extLst>
              <a:ext uri="{FF2B5EF4-FFF2-40B4-BE49-F238E27FC236}">
                <a16:creationId xmlns:a16="http://schemas.microsoft.com/office/drawing/2014/main" id="{17577F6A-AE6A-364A-943F-A7B35162AEC1}"/>
              </a:ext>
            </a:extLst>
          </p:cNvPr>
          <p:cNvSpPr txBox="1"/>
          <p:nvPr/>
        </p:nvSpPr>
        <p:spPr>
          <a:xfrm>
            <a:off x="342033" y="8883124"/>
            <a:ext cx="5430951" cy="4647426"/>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 far..</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A total of 288 boxes have been scanned of which 253 from the library and are now viewable on the </a:t>
            </a:r>
            <a:r>
              <a:rPr lang="en-US" sz="1400" dirty="0" err="1">
                <a:latin typeface="Arial" panose="020B0604020202020204" pitchFamily="34" charset="0"/>
                <a:cs typeface="Arial" panose="020B0604020202020204" pitchFamily="34" charset="0"/>
              </a:rPr>
              <a:t>MediViewer</a:t>
            </a:r>
            <a:r>
              <a:rPr lang="en-US" sz="1400" dirty="0">
                <a:latin typeface="Arial" panose="020B0604020202020204" pitchFamily="34" charset="0"/>
                <a:cs typeface="Arial" panose="020B0604020202020204" pitchFamily="34" charset="0"/>
              </a:rPr>
              <a:t> system;</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The first wards to become free of loose filing are – AMU, Ward 3 and SACU;</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Improved H&amp;S in the department and ward areas;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Regained storage space;</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Improved the accessibility of the records as the records are available online (</a:t>
            </a:r>
            <a:r>
              <a:rPr lang="en-US" sz="1400" dirty="0" err="1">
                <a:latin typeface="Arial" panose="020B0604020202020204" pitchFamily="34" charset="0"/>
                <a:cs typeface="Arial" panose="020B0604020202020204" pitchFamily="34" charset="0"/>
              </a:rPr>
              <a:t>MediViewer</a:t>
            </a:r>
            <a:r>
              <a:rPr lang="en-US" sz="1400" dirty="0">
                <a:latin typeface="Arial" panose="020B0604020202020204" pitchFamily="34" charset="0"/>
                <a:cs typeface="Arial" panose="020B0604020202020204" pitchFamily="34" charset="0"/>
              </a:rPr>
              <a:t>) 24/7 once scanned;</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Corporate risk will over time reduce once backlog is cleared;</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Patient risk reduced due to a complete record being available for any episode of care;</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Reduce potential complaints and litigation;</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Improve ability to code the records increasing income;</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Improve patient experience.</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MAKING THE FIRST STEPS IN DIGITAL TRANSFORMATION JOURNEY!</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068A2C5-60FF-0AFB-DCF7-644EEA0D5B15}"/>
              </a:ext>
            </a:extLst>
          </p:cNvPr>
          <p:cNvSpPr txBox="1"/>
          <p:nvPr/>
        </p:nvSpPr>
        <p:spPr>
          <a:xfrm>
            <a:off x="215444" y="13221931"/>
            <a:ext cx="4821351"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Summary</a:t>
            </a:r>
          </a:p>
        </p:txBody>
      </p:sp>
      <p:sp>
        <p:nvSpPr>
          <p:cNvPr id="3" name="TextBox 2">
            <a:extLst>
              <a:ext uri="{FF2B5EF4-FFF2-40B4-BE49-F238E27FC236}">
                <a16:creationId xmlns:a16="http://schemas.microsoft.com/office/drawing/2014/main" id="{4BF6BBC3-9735-8611-B372-97A18C26020A}"/>
              </a:ext>
            </a:extLst>
          </p:cNvPr>
          <p:cNvSpPr txBox="1"/>
          <p:nvPr/>
        </p:nvSpPr>
        <p:spPr>
          <a:xfrm>
            <a:off x="342034" y="13801676"/>
            <a:ext cx="5430951" cy="1169551"/>
          </a:xfrm>
          <a:prstGeom prst="rect">
            <a:avLst/>
          </a:prstGeom>
          <a:noFill/>
        </p:spPr>
        <p:txBody>
          <a:bodyPr wrap="square" rtlCol="0">
            <a:spAutoFit/>
          </a:bodyPr>
          <a:lstStyle/>
          <a:p>
            <a:r>
              <a:rPr lang="en-US" sz="1400" kern="1200" dirty="0">
                <a:solidFill>
                  <a:schemeClr val="bg1"/>
                </a:solidFill>
                <a:effectLst/>
                <a:latin typeface="Arial" panose="020B0604020202020204" pitchFamily="34" charset="0"/>
                <a:ea typeface="Times New Roman" panose="02020603050405020304" pitchFamily="18" charset="0"/>
              </a:rPr>
              <a:t>Progress is being made to reduce loose filing and temporary files, more than 60% completed from the Library and ward areas are now in progress. The scanned electronic record is now increasing on </a:t>
            </a:r>
            <a:r>
              <a:rPr lang="en-US" sz="1400" kern="1200" dirty="0" err="1">
                <a:solidFill>
                  <a:schemeClr val="bg1"/>
                </a:solidFill>
                <a:effectLst/>
                <a:latin typeface="Arial" panose="020B0604020202020204" pitchFamily="34" charset="0"/>
                <a:ea typeface="Times New Roman" panose="02020603050405020304" pitchFamily="18" charset="0"/>
              </a:rPr>
              <a:t>Mediviewer</a:t>
            </a:r>
            <a:r>
              <a:rPr lang="en-US" sz="1400" kern="1200" dirty="0">
                <a:solidFill>
                  <a:schemeClr val="bg1"/>
                </a:solidFill>
                <a:effectLst/>
                <a:latin typeface="Arial" panose="020B0604020202020204" pitchFamily="34" charset="0"/>
                <a:ea typeface="Times New Roman" panose="02020603050405020304" pitchFamily="18" charset="0"/>
              </a:rPr>
              <a:t> and together with the paper record will form a complete patient record. </a:t>
            </a:r>
            <a:endParaRPr lang="en-GB" sz="1400" dirty="0">
              <a:solidFill>
                <a:schemeClr val="bg1"/>
              </a:solidFill>
              <a:effectLst/>
              <a:latin typeface="Times New Roman" panose="02020603050405020304" pitchFamily="18" charset="0"/>
              <a:ea typeface="Times New Roman" panose="02020603050405020304" pitchFamily="18" charset="0"/>
            </a:endParaRPr>
          </a:p>
        </p:txBody>
      </p:sp>
      <p:graphicFrame>
        <p:nvGraphicFramePr>
          <p:cNvPr id="19" name="Диаграмма 18"/>
          <p:cNvGraphicFramePr>
            <a:graphicFrameLocks/>
          </p:cNvGraphicFramePr>
          <p:nvPr>
            <p:extLst>
              <p:ext uri="{D42A27DB-BD31-4B8C-83A1-F6EECF244321}">
                <p14:modId xmlns:p14="http://schemas.microsoft.com/office/powerpoint/2010/main" val="49345532"/>
              </p:ext>
            </p:extLst>
          </p:nvPr>
        </p:nvGraphicFramePr>
        <p:xfrm>
          <a:off x="420970" y="2434490"/>
          <a:ext cx="5048250" cy="30263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Диаграмма 19"/>
          <p:cNvGraphicFramePr>
            <a:graphicFrameLocks/>
          </p:cNvGraphicFramePr>
          <p:nvPr>
            <p:extLst>
              <p:ext uri="{D42A27DB-BD31-4B8C-83A1-F6EECF244321}">
                <p14:modId xmlns:p14="http://schemas.microsoft.com/office/powerpoint/2010/main" val="3755336334"/>
              </p:ext>
            </p:extLst>
          </p:nvPr>
        </p:nvGraphicFramePr>
        <p:xfrm>
          <a:off x="5469219" y="2434491"/>
          <a:ext cx="5004881" cy="30263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Схема 21"/>
          <p:cNvGraphicFramePr/>
          <p:nvPr>
            <p:extLst>
              <p:ext uri="{D42A27DB-BD31-4B8C-83A1-F6EECF244321}">
                <p14:modId xmlns:p14="http://schemas.microsoft.com/office/powerpoint/2010/main" val="2052081894"/>
              </p:ext>
            </p:extLst>
          </p:nvPr>
        </p:nvGraphicFramePr>
        <p:xfrm>
          <a:off x="5990980" y="9950272"/>
          <a:ext cx="4219575" cy="31527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Picture 3" descr="A blue and white medical logo&#10;&#10;Description automatically generated">
            <a:extLst>
              <a:ext uri="{FF2B5EF4-FFF2-40B4-BE49-F238E27FC236}">
                <a16:creationId xmlns:a16="http://schemas.microsoft.com/office/drawing/2014/main" id="{10030E94-16A2-C7FC-5A1A-5A374BD6F304}"/>
              </a:ext>
            </a:extLst>
          </p:cNvPr>
          <p:cNvPicPr>
            <a:picLocks noChangeAspect="1"/>
          </p:cNvPicPr>
          <p:nvPr/>
        </p:nvPicPr>
        <p:blipFill>
          <a:blip r:embed="rId10"/>
          <a:stretch>
            <a:fillRect/>
          </a:stretch>
        </p:blipFill>
        <p:spPr>
          <a:xfrm>
            <a:off x="8353316" y="8969444"/>
            <a:ext cx="2312515" cy="868346"/>
          </a:xfrm>
          <a:prstGeom prst="rect">
            <a:avLst/>
          </a:prstGeom>
        </p:spPr>
      </p:pic>
      <p:sp>
        <p:nvSpPr>
          <p:cNvPr id="6" name="TextBox 5">
            <a:extLst>
              <a:ext uri="{FF2B5EF4-FFF2-40B4-BE49-F238E27FC236}">
                <a16:creationId xmlns:a16="http://schemas.microsoft.com/office/drawing/2014/main" id="{376202CA-B521-2191-BD16-2E08B7A2CA6C}"/>
              </a:ext>
            </a:extLst>
          </p:cNvPr>
          <p:cNvSpPr txBox="1"/>
          <p:nvPr/>
        </p:nvSpPr>
        <p:spPr>
          <a:xfrm>
            <a:off x="342033" y="25012"/>
            <a:ext cx="1865907" cy="461665"/>
          </a:xfrm>
          <a:prstGeom prst="rect">
            <a:avLst/>
          </a:prstGeom>
          <a:noFill/>
        </p:spPr>
        <p:txBody>
          <a:bodyPr wrap="square" rtlCol="0">
            <a:spAutoFit/>
          </a:bodyPr>
          <a:lstStyle/>
          <a:p>
            <a:r>
              <a:rPr lang="en-GB" sz="2400" b="1" dirty="0">
                <a:solidFill>
                  <a:schemeClr val="bg1"/>
                </a:solidFill>
              </a:rPr>
              <a:t>A24-081</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E8772BC8-7428-4734-837B-FA31BFD2075E}"/>
</file>

<file path=customXml/itemProps2.xml><?xml version="1.0" encoding="utf-8"?>
<ds:datastoreItem xmlns:ds="http://schemas.openxmlformats.org/officeDocument/2006/customXml" ds:itemID="{CF240D2A-D4F1-482E-A0E0-A62B57BCA823}"/>
</file>

<file path=customXml/itemProps3.xml><?xml version="1.0" encoding="utf-8"?>
<ds:datastoreItem xmlns:ds="http://schemas.openxmlformats.org/officeDocument/2006/customXml" ds:itemID="{4E69C6F6-A5DB-413E-B6D1-F107FB7EA725}"/>
</file>

<file path=docProps/app.xml><?xml version="1.0" encoding="utf-8"?>
<Properties xmlns="http://schemas.openxmlformats.org/officeDocument/2006/extended-properties" xmlns:vt="http://schemas.openxmlformats.org/officeDocument/2006/docPropsVTypes">
  <Template>Office Theme</Template>
  <TotalTime>1259</TotalTime>
  <Words>446</Words>
  <Application>Microsoft Office PowerPoint</Application>
  <PresentationFormat>Custom</PresentationFormat>
  <Paragraphs>30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30</cp:revision>
  <dcterms:created xsi:type="dcterms:W3CDTF">2020-12-07T15:24:36Z</dcterms:created>
  <dcterms:modified xsi:type="dcterms:W3CDTF">2024-06-17T13:18:18Z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ies>
</file>