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777"/>
    <p:restoredTop sz="96405"/>
  </p:normalViewPr>
  <p:slideViewPr>
    <p:cSldViewPr snapToGrid="0" snapToObjects="1">
      <p:cViewPr varScale="1">
        <p:scale>
          <a:sx n="51" d="100"/>
          <a:sy n="51" d="100"/>
        </p:scale>
        <p:origin x="256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LEY, Joyce (WALSALL HEALTHCARE NHS TRUST)" userId="96e82a6e-5013-471e-a9f4-1a2ef9001ce4" providerId="ADAL" clId="{2A7160CC-C256-4C8E-A442-05AC3DCBABDB}"/>
    <pc:docChg chg="modSld">
      <pc:chgData name="BRADLEY, Joyce (WALSALL HEALTHCARE NHS TRUST)" userId="96e82a6e-5013-471e-a9f4-1a2ef9001ce4" providerId="ADAL" clId="{2A7160CC-C256-4C8E-A442-05AC3DCBABDB}" dt="2024-06-19T15:19:57.857" v="4" actId="120"/>
      <pc:docMkLst>
        <pc:docMk/>
      </pc:docMkLst>
      <pc:sldChg chg="modSp mod">
        <pc:chgData name="BRADLEY, Joyce (WALSALL HEALTHCARE NHS TRUST)" userId="96e82a6e-5013-471e-a9f4-1a2ef9001ce4" providerId="ADAL" clId="{2A7160CC-C256-4C8E-A442-05AC3DCBABDB}" dt="2024-06-19T15:19:57.857" v="4" actId="120"/>
        <pc:sldMkLst>
          <pc:docMk/>
          <pc:sldMk cId="1439128987" sldId="256"/>
        </pc:sldMkLst>
        <pc:spChg chg="mod">
          <ac:chgData name="BRADLEY, Joyce (WALSALL HEALTHCARE NHS TRUST)" userId="96e82a6e-5013-471e-a9f4-1a2ef9001ce4" providerId="ADAL" clId="{2A7160CC-C256-4C8E-A442-05AC3DCBABDB}" dt="2024-06-19T15:19:49.781" v="2" actId="1036"/>
          <ac:spMkLst>
            <pc:docMk/>
            <pc:sldMk cId="1439128987" sldId="256"/>
            <ac:spMk id="2" creationId="{019ADC38-F3CF-E079-7D9A-55D6AD330C62}"/>
          </ac:spMkLst>
        </pc:spChg>
        <pc:spChg chg="mod">
          <ac:chgData name="BRADLEY, Joyce (WALSALL HEALTHCARE NHS TRUST)" userId="96e82a6e-5013-471e-a9f4-1a2ef9001ce4" providerId="ADAL" clId="{2A7160CC-C256-4C8E-A442-05AC3DCBABDB}" dt="2024-06-19T15:19:57.857" v="4" actId="120"/>
          <ac:spMkLst>
            <pc:docMk/>
            <pc:sldMk cId="1439128987" sldId="256"/>
            <ac:spMk id="17" creationId="{0221009E-D3EA-EDFE-40A4-FCD65B828EF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6/19/2024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t>19/06/2024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t>19/06/2024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19/06/2024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19/06/2024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19799" y="458504"/>
            <a:ext cx="6945087" cy="1938992"/>
          </a:xfrm>
          <a:prstGeom prst="rect">
            <a:avLst/>
          </a:prstGeom>
          <a:noFill/>
        </p:spPr>
        <p:txBody>
          <a:bodyPr wrap="square" rtlCol="0">
            <a:spAutoFit/>
          </a:bodyPr>
          <a:lstStyle/>
          <a:p>
            <a:pPr algn="just"/>
            <a:r>
              <a:rPr lang="en-US" sz="2400" b="1" dirty="0">
                <a:solidFill>
                  <a:schemeClr val="bg1"/>
                </a:solidFill>
                <a:latin typeface="Arial" panose="020B0604020202020204" pitchFamily="34" charset="0"/>
                <a:cs typeface="Arial" panose="020B0604020202020204" pitchFamily="34" charset="0"/>
              </a:rPr>
              <a:t>The prevalence of combined Atrial Fibrillation and Obesity in Both Arrhythmias and Bariatric Outpatient Clinics; The Need For Early Implementation of a Weight Loss Management Program</a:t>
            </a:r>
          </a:p>
        </p:txBody>
      </p:sp>
      <p:sp>
        <p:nvSpPr>
          <p:cNvPr id="4" name="TextBox 3">
            <a:extLst>
              <a:ext uri="{FF2B5EF4-FFF2-40B4-BE49-F238E27FC236}">
                <a16:creationId xmlns:a16="http://schemas.microsoft.com/office/drawing/2014/main" id="{25C5E5C7-62BE-8E80-A3B4-6D18192E9275}"/>
              </a:ext>
            </a:extLst>
          </p:cNvPr>
          <p:cNvSpPr txBox="1"/>
          <p:nvPr/>
        </p:nvSpPr>
        <p:spPr>
          <a:xfrm>
            <a:off x="6039293" y="2685288"/>
            <a:ext cx="4270499" cy="1600438"/>
          </a:xfrm>
          <a:prstGeom prst="rect">
            <a:avLst/>
          </a:prstGeom>
          <a:noFill/>
        </p:spPr>
        <p:txBody>
          <a:bodyPr wrap="square" rtlCol="0">
            <a:spAutoFit/>
          </a:bodyPr>
          <a:lstStyle/>
          <a:p>
            <a:pPr algn="just"/>
            <a:r>
              <a:rPr lang="en-US" sz="1400" dirty="0">
                <a:latin typeface="Arial" panose="020B0604020202020204" pitchFamily="34" charset="0"/>
                <a:cs typeface="Arial" panose="020B0604020202020204" pitchFamily="34" charset="0"/>
              </a:rPr>
              <a:t>Atrial fibrillation (AF) is associated with increased mortality and morbidity. It is the most common arrhythmia encountered in the adult population and obesity increases its incidence. </a:t>
            </a:r>
          </a:p>
          <a:p>
            <a:pPr algn="just"/>
            <a:r>
              <a:rPr lang="en-US" sz="1400" dirty="0">
                <a:latin typeface="Arial" panose="020B0604020202020204" pitchFamily="34" charset="0"/>
                <a:cs typeface="Arial" panose="020B0604020202020204" pitchFamily="34" charset="0"/>
              </a:rPr>
              <a:t>Studies have shown that exercise and weight management programs reduce AF burden, improve symptoms and enhance quality of life.</a:t>
            </a:r>
          </a:p>
        </p:txBody>
      </p:sp>
      <p:sp>
        <p:nvSpPr>
          <p:cNvPr id="5" name="TextBox 4">
            <a:extLst>
              <a:ext uri="{FF2B5EF4-FFF2-40B4-BE49-F238E27FC236}">
                <a16:creationId xmlns:a16="http://schemas.microsoft.com/office/drawing/2014/main" id="{1BA4C8B4-2455-A44E-EB63-3E564A8F0AAE}"/>
              </a:ext>
            </a:extLst>
          </p:cNvPr>
          <p:cNvSpPr txBox="1"/>
          <p:nvPr/>
        </p:nvSpPr>
        <p:spPr>
          <a:xfrm>
            <a:off x="6039293" y="2221111"/>
            <a:ext cx="4270499" cy="461665"/>
          </a:xfrm>
          <a:prstGeom prst="rect">
            <a:avLst/>
          </a:prstGeom>
          <a:noFill/>
        </p:spPr>
        <p:txBody>
          <a:bodyPr wrap="square" rtlCol="0">
            <a:spAutoFit/>
          </a:bodyPr>
          <a:lstStyle/>
          <a:p>
            <a:r>
              <a:rPr lang="en-US" sz="2400" b="1" dirty="0">
                <a:solidFill>
                  <a:schemeClr val="tx2">
                    <a:lumMod val="75000"/>
                  </a:schemeClr>
                </a:solidFill>
              </a:rPr>
              <a:t>Abstract</a:t>
            </a:r>
          </a:p>
        </p:txBody>
      </p:sp>
      <p:sp>
        <p:nvSpPr>
          <p:cNvPr id="6" name="TextBox 5">
            <a:extLst>
              <a:ext uri="{FF2B5EF4-FFF2-40B4-BE49-F238E27FC236}">
                <a16:creationId xmlns:a16="http://schemas.microsoft.com/office/drawing/2014/main" id="{65494BCD-135F-7B21-ECD3-90DD4A109739}"/>
              </a:ext>
            </a:extLst>
          </p:cNvPr>
          <p:cNvSpPr txBox="1"/>
          <p:nvPr/>
        </p:nvSpPr>
        <p:spPr>
          <a:xfrm>
            <a:off x="6039293" y="4718605"/>
            <a:ext cx="4270499" cy="2462213"/>
          </a:xfrm>
          <a:prstGeom prst="rect">
            <a:avLst/>
          </a:prstGeom>
          <a:noFill/>
        </p:spPr>
        <p:txBody>
          <a:bodyPr wrap="square" rtlCol="0">
            <a:spAutoFit/>
          </a:bodyPr>
          <a:lstStyle/>
          <a:p>
            <a:pPr algn="just"/>
            <a:r>
              <a:rPr lang="en-US" sz="1400" dirty="0">
                <a:effectLst/>
                <a:latin typeface="Arial" panose="020B0604020202020204" pitchFamily="34" charset="0"/>
              </a:rPr>
              <a:t>We aim to identify the combined prevalence of obesity and atrial fibrillation in our local outpatient</a:t>
            </a:r>
            <a:br>
              <a:rPr lang="en-US" sz="1400" dirty="0"/>
            </a:br>
            <a:r>
              <a:rPr lang="en-US" sz="1400" dirty="0">
                <a:effectLst/>
                <a:latin typeface="Arial" panose="020B0604020202020204" pitchFamily="34" charset="0"/>
              </a:rPr>
              <a:t>population attending two different clinics, arrhythmia and bariatric.</a:t>
            </a:r>
          </a:p>
          <a:p>
            <a:pPr algn="just"/>
            <a:br>
              <a:rPr lang="en-US" sz="1400" dirty="0"/>
            </a:br>
            <a:r>
              <a:rPr lang="en-US" sz="1400" dirty="0">
                <a:effectLst/>
                <a:latin typeface="Arial" panose="020B0604020202020204" pitchFamily="34" charset="0"/>
              </a:rPr>
              <a:t>Retrospective data were collected from electronic case note reviews from all patients attending single</a:t>
            </a:r>
            <a:br>
              <a:rPr lang="en-US" sz="1400" dirty="0"/>
            </a:br>
            <a:r>
              <a:rPr lang="en-US" sz="1400" dirty="0">
                <a:effectLst/>
                <a:latin typeface="Arial" panose="020B0604020202020204" pitchFamily="34" charset="0"/>
              </a:rPr>
              <a:t>provider arrhythmia and bariatric clinic during the year from January 2022 to January 2023. A total of 246patients were identified from the arrhythmia clinic and 200 patients from the bariatric clinic. </a:t>
            </a:r>
            <a:endParaRPr lang="en-US" sz="14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2BFF8A2-886B-3F13-22D4-016D3B5CBB6C}"/>
              </a:ext>
            </a:extLst>
          </p:cNvPr>
          <p:cNvSpPr txBox="1"/>
          <p:nvPr/>
        </p:nvSpPr>
        <p:spPr>
          <a:xfrm>
            <a:off x="6039292" y="4214634"/>
            <a:ext cx="4270499" cy="461665"/>
          </a:xfrm>
          <a:prstGeom prst="rect">
            <a:avLst/>
          </a:prstGeom>
          <a:noFill/>
        </p:spPr>
        <p:txBody>
          <a:bodyPr wrap="square" rtlCol="0">
            <a:spAutoFit/>
          </a:bodyPr>
          <a:lstStyle/>
          <a:p>
            <a:r>
              <a:rPr lang="en-US" sz="2400" b="1" dirty="0">
                <a:solidFill>
                  <a:schemeClr val="tx2">
                    <a:lumMod val="75000"/>
                  </a:schemeClr>
                </a:solidFill>
              </a:rPr>
              <a:t>Objective and Methodology</a:t>
            </a:r>
          </a:p>
        </p:txBody>
      </p:sp>
      <p:sp>
        <p:nvSpPr>
          <p:cNvPr id="16" name="TextBox 15">
            <a:extLst>
              <a:ext uri="{FF2B5EF4-FFF2-40B4-BE49-F238E27FC236}">
                <a16:creationId xmlns:a16="http://schemas.microsoft.com/office/drawing/2014/main" id="{6A4C5C1C-0FD9-D2DD-1160-649D900937C6}"/>
              </a:ext>
            </a:extLst>
          </p:cNvPr>
          <p:cNvSpPr txBox="1"/>
          <p:nvPr/>
        </p:nvSpPr>
        <p:spPr>
          <a:xfrm>
            <a:off x="95694" y="13221931"/>
            <a:ext cx="4821351"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Department of Cardiology</a:t>
            </a:r>
          </a:p>
        </p:txBody>
      </p:sp>
      <p:sp>
        <p:nvSpPr>
          <p:cNvPr id="17" name="TextBox 16">
            <a:extLst>
              <a:ext uri="{FF2B5EF4-FFF2-40B4-BE49-F238E27FC236}">
                <a16:creationId xmlns:a16="http://schemas.microsoft.com/office/drawing/2014/main" id="{0221009E-D3EA-EDFE-40A4-FCD65B828EFF}"/>
              </a:ext>
            </a:extLst>
          </p:cNvPr>
          <p:cNvSpPr txBox="1"/>
          <p:nvPr/>
        </p:nvSpPr>
        <p:spPr>
          <a:xfrm>
            <a:off x="95694" y="13864812"/>
            <a:ext cx="5430951" cy="1015663"/>
          </a:xfrm>
          <a:prstGeom prst="rect">
            <a:avLst/>
          </a:prstGeom>
          <a:noFill/>
        </p:spPr>
        <p:txBody>
          <a:bodyPr wrap="square" rtlCol="0">
            <a:spAutoFit/>
          </a:bodyPr>
          <a:lstStyle/>
          <a:p>
            <a:r>
              <a:rPr lang="en-US" sz="2000" dirty="0">
                <a:solidFill>
                  <a:schemeClr val="bg1"/>
                </a:solidFill>
                <a:latin typeface="Arial" panose="020B0604020202020204" pitchFamily="34" charset="0"/>
                <a:cs typeface="Arial" panose="020B0604020202020204" pitchFamily="34" charset="0"/>
              </a:rPr>
              <a:t>Yi Lung Gan (Cardiology Trainee</a:t>
            </a:r>
            <a:r>
              <a:rPr lang="en-US" sz="2000">
                <a:solidFill>
                  <a:schemeClr val="bg1"/>
                </a:solidFill>
                <a:latin typeface="Arial" panose="020B0604020202020204" pitchFamily="34" charset="0"/>
                <a:cs typeface="Arial" panose="020B0604020202020204" pitchFamily="34" charset="0"/>
              </a:rPr>
              <a:t>), </a:t>
            </a:r>
            <a:br>
              <a:rPr lang="en-US" sz="2000">
                <a:solidFill>
                  <a:schemeClr val="bg1"/>
                </a:solidFill>
                <a:latin typeface="Arial" panose="020B0604020202020204" pitchFamily="34" charset="0"/>
                <a:cs typeface="Arial" panose="020B0604020202020204" pitchFamily="34" charset="0"/>
              </a:rPr>
            </a:br>
            <a:r>
              <a:rPr lang="en-US" sz="2000">
                <a:solidFill>
                  <a:schemeClr val="bg1"/>
                </a:solidFill>
                <a:latin typeface="Arial" panose="020B0604020202020204" pitchFamily="34" charset="0"/>
                <a:cs typeface="Arial" panose="020B0604020202020204" pitchFamily="34" charset="0"/>
              </a:rPr>
              <a:t>Sondos </a:t>
            </a:r>
            <a:r>
              <a:rPr lang="en-US" sz="2000" dirty="0" err="1">
                <a:solidFill>
                  <a:schemeClr val="bg1"/>
                </a:solidFill>
                <a:latin typeface="Arial" panose="020B0604020202020204" pitchFamily="34" charset="0"/>
                <a:cs typeface="Arial" panose="020B0604020202020204" pitchFamily="34" charset="0"/>
              </a:rPr>
              <a:t>Eladawi</a:t>
            </a:r>
            <a:r>
              <a:rPr lang="en-US" sz="2000" dirty="0">
                <a:solidFill>
                  <a:schemeClr val="bg1"/>
                </a:solidFill>
                <a:latin typeface="Arial" panose="020B0604020202020204" pitchFamily="34" charset="0"/>
                <a:cs typeface="Arial" panose="020B0604020202020204" pitchFamily="34" charset="0"/>
              </a:rPr>
              <a:t> (Internal Medicine Trainee), Dr Nadia Sunni (Consultant Cardiologist)</a:t>
            </a:r>
          </a:p>
        </p:txBody>
      </p:sp>
      <p:sp>
        <p:nvSpPr>
          <p:cNvPr id="11" name="TextBox 10">
            <a:extLst>
              <a:ext uri="{FF2B5EF4-FFF2-40B4-BE49-F238E27FC236}">
                <a16:creationId xmlns:a16="http://schemas.microsoft.com/office/drawing/2014/main" id="{951DCA02-26F3-D286-E321-039AFE66563D}"/>
              </a:ext>
            </a:extLst>
          </p:cNvPr>
          <p:cNvSpPr txBox="1"/>
          <p:nvPr/>
        </p:nvSpPr>
        <p:spPr>
          <a:xfrm>
            <a:off x="6039291" y="7111303"/>
            <a:ext cx="4270499" cy="461665"/>
          </a:xfrm>
          <a:prstGeom prst="rect">
            <a:avLst/>
          </a:prstGeom>
          <a:noFill/>
        </p:spPr>
        <p:txBody>
          <a:bodyPr wrap="square" rtlCol="0">
            <a:spAutoFit/>
          </a:bodyPr>
          <a:lstStyle/>
          <a:p>
            <a:r>
              <a:rPr lang="en-US" sz="2400" b="1" dirty="0">
                <a:solidFill>
                  <a:schemeClr val="tx2">
                    <a:lumMod val="75000"/>
                  </a:schemeClr>
                </a:solidFill>
              </a:rPr>
              <a:t>Results</a:t>
            </a:r>
          </a:p>
        </p:txBody>
      </p:sp>
      <p:sp>
        <p:nvSpPr>
          <p:cNvPr id="15" name="TextBox 14">
            <a:extLst>
              <a:ext uri="{FF2B5EF4-FFF2-40B4-BE49-F238E27FC236}">
                <a16:creationId xmlns:a16="http://schemas.microsoft.com/office/drawing/2014/main" id="{1D00DC43-A029-48E6-4E7D-F484176020EA}"/>
              </a:ext>
            </a:extLst>
          </p:cNvPr>
          <p:cNvSpPr txBox="1"/>
          <p:nvPr/>
        </p:nvSpPr>
        <p:spPr>
          <a:xfrm>
            <a:off x="6039293" y="7578937"/>
            <a:ext cx="4270499" cy="5457584"/>
          </a:xfrm>
          <a:prstGeom prst="rect">
            <a:avLst/>
          </a:prstGeom>
          <a:noFill/>
        </p:spPr>
        <p:txBody>
          <a:bodyPr wrap="square">
            <a:spAutoFit/>
          </a:bodyPr>
          <a:lstStyle/>
          <a:p>
            <a:pPr marL="0" marR="0" algn="just">
              <a:lnSpc>
                <a:spcPct val="107000"/>
              </a:lnSpc>
              <a:spcBef>
                <a:spcPts val="0"/>
              </a:spcBef>
              <a:spcAft>
                <a:spcPts val="800"/>
              </a:spcAft>
            </a:pPr>
            <a:r>
              <a:rPr lang="en-US" sz="1400" dirty="0">
                <a:effectLst/>
                <a:latin typeface="Arial" panose="020B0604020202020204" pitchFamily="34" charset="0"/>
                <a:ea typeface="Calibri" panose="020F0502020204030204" pitchFamily="34" charset="0"/>
                <a:cs typeface="Arial" panose="020B0604020202020204" pitchFamily="34" charset="0"/>
              </a:rPr>
              <a:t>A total of 98 out of 246 patients (40%) from the arrhythmia clinic had a diagnosis of AF. AF was the most common arrhythmia seen in the arrhythmia clinic followed by supraventricular tachycardias (SVT) (16.2%) and atrial flutter (7.3%).</a:t>
            </a:r>
          </a:p>
          <a:p>
            <a:pPr marL="0" marR="0" algn="just">
              <a:lnSpc>
                <a:spcPct val="107000"/>
              </a:lnSpc>
              <a:spcBef>
                <a:spcPts val="0"/>
              </a:spcBef>
              <a:spcAft>
                <a:spcPts val="800"/>
              </a:spcAft>
            </a:pPr>
            <a:r>
              <a:rPr lang="en-US" sz="1400" dirty="0">
                <a:effectLst/>
                <a:latin typeface="Arial" panose="020B0604020202020204" pitchFamily="34" charset="0"/>
                <a:ea typeface="Calibri" panose="020F0502020204030204" pitchFamily="34" charset="0"/>
                <a:cs typeface="Arial" panose="020B0604020202020204" pitchFamily="34" charset="0"/>
              </a:rPr>
              <a:t>Of the 98 patients with AF, 38 patients (38.8%) had a BMI between 25-30, 28 patients (28.6%) had a BMI between 30-35, 9 patients (9.2%) had a BMI between 35-40, 8 patients (8.2%) had a BMI between 40-45 and the remaining 15 patients (15.3%) had a BMI of less than 25.</a:t>
            </a:r>
          </a:p>
          <a:p>
            <a:pPr marL="0" marR="0" algn="just">
              <a:lnSpc>
                <a:spcPct val="107000"/>
              </a:lnSpc>
              <a:spcBef>
                <a:spcPts val="0"/>
              </a:spcBef>
              <a:spcAft>
                <a:spcPts val="800"/>
              </a:spcAft>
            </a:pPr>
            <a:r>
              <a:rPr lang="en-US" sz="1400" dirty="0">
                <a:effectLst/>
                <a:latin typeface="Arial" panose="020B0604020202020204" pitchFamily="34" charset="0"/>
                <a:ea typeface="Calibri" panose="020F0502020204030204" pitchFamily="34" charset="0"/>
                <a:cs typeface="Arial" panose="020B0604020202020204" pitchFamily="34" charset="0"/>
              </a:rPr>
              <a:t>The prevalence of AF in obese patients (BMI&gt;30 Kg/m2) attending the arrhythmia clinic was 45.9% while 38.8% of patients were overweight. (BMI&gt;25 kg/m2 but &lt; 30 Kg/m2). This showed that 84.7% of our patient population with AF had BMIs &gt; 25 Kg/m2 with the majority in the obese category.</a:t>
            </a:r>
          </a:p>
          <a:p>
            <a:pPr algn="just"/>
            <a:r>
              <a:rPr lang="en-US" sz="1400" dirty="0">
                <a:effectLst/>
                <a:latin typeface="Arial" panose="020B0604020202020204" pitchFamily="34" charset="0"/>
                <a:ea typeface="Calibri" panose="020F0502020204030204" pitchFamily="34" charset="0"/>
                <a:cs typeface="Arial" panose="020B0604020202020204" pitchFamily="34" charset="0"/>
              </a:rPr>
              <a:t>However, from the bariatric clinic attenders, the prevalence of AF was 7.5% (15/200 patients). Of these, eight had a BMI between 55-65 Kg/m2 and the remaining seven had a BMI between 25-55 Kg/m2</a:t>
            </a:r>
          </a:p>
        </p:txBody>
      </p:sp>
      <p:pic>
        <p:nvPicPr>
          <p:cNvPr id="19" name="Picture 18">
            <a:extLst>
              <a:ext uri="{FF2B5EF4-FFF2-40B4-BE49-F238E27FC236}">
                <a16:creationId xmlns:a16="http://schemas.microsoft.com/office/drawing/2014/main" id="{5EFAC14B-D2C6-26BE-9A30-FD4D94F5D7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693" y="2573881"/>
            <a:ext cx="5943600" cy="4354334"/>
          </a:xfrm>
          <a:prstGeom prst="rect">
            <a:avLst/>
          </a:prstGeom>
        </p:spPr>
      </p:pic>
      <p:sp>
        <p:nvSpPr>
          <p:cNvPr id="20" name="TextBox 19">
            <a:extLst>
              <a:ext uri="{FF2B5EF4-FFF2-40B4-BE49-F238E27FC236}">
                <a16:creationId xmlns:a16="http://schemas.microsoft.com/office/drawing/2014/main" id="{45695D32-44AD-BFAE-1160-27214EBC7A82}"/>
              </a:ext>
            </a:extLst>
          </p:cNvPr>
          <p:cNvSpPr txBox="1"/>
          <p:nvPr/>
        </p:nvSpPr>
        <p:spPr>
          <a:xfrm>
            <a:off x="95693" y="6778718"/>
            <a:ext cx="5891450" cy="800219"/>
          </a:xfrm>
          <a:prstGeom prst="rect">
            <a:avLst/>
          </a:prstGeom>
          <a:noFill/>
        </p:spPr>
        <p:txBody>
          <a:bodyPr wrap="square" rtlCol="0">
            <a:spAutoFit/>
          </a:bodyPr>
          <a:lstStyle/>
          <a:p>
            <a:r>
              <a:rPr lang="en-US" sz="1400" dirty="0">
                <a:effectLst/>
                <a:latin typeface="Arial" panose="020B0604020202020204" pitchFamily="34" charset="0"/>
                <a:ea typeface="Calibri" panose="020F0502020204030204" pitchFamily="34" charset="0"/>
                <a:cs typeface="Arial" panose="020B0604020202020204" pitchFamily="34" charset="0"/>
              </a:rPr>
              <a:t>Figure 1: Data from the arrhythmia Clinic – Types of arrhythmias and its correlation with BMI</a:t>
            </a:r>
          </a:p>
          <a:p>
            <a:endParaRPr lang="en-US" dirty="0"/>
          </a:p>
        </p:txBody>
      </p:sp>
      <p:pic>
        <p:nvPicPr>
          <p:cNvPr id="21" name="Picture 20">
            <a:extLst>
              <a:ext uri="{FF2B5EF4-FFF2-40B4-BE49-F238E27FC236}">
                <a16:creationId xmlns:a16="http://schemas.microsoft.com/office/drawing/2014/main" id="{A787C093-AEF1-E57D-DE77-D0F699119B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94" y="7273301"/>
            <a:ext cx="5891449" cy="2644140"/>
          </a:xfrm>
          <a:prstGeom prst="rect">
            <a:avLst/>
          </a:prstGeom>
        </p:spPr>
      </p:pic>
      <p:sp>
        <p:nvSpPr>
          <p:cNvPr id="22" name="TextBox 21">
            <a:extLst>
              <a:ext uri="{FF2B5EF4-FFF2-40B4-BE49-F238E27FC236}">
                <a16:creationId xmlns:a16="http://schemas.microsoft.com/office/drawing/2014/main" id="{8E6E9625-FE9D-4A07-950A-997E3C4880DF}"/>
              </a:ext>
            </a:extLst>
          </p:cNvPr>
          <p:cNvSpPr txBox="1"/>
          <p:nvPr/>
        </p:nvSpPr>
        <p:spPr>
          <a:xfrm>
            <a:off x="95693" y="10214341"/>
            <a:ext cx="4270499" cy="461665"/>
          </a:xfrm>
          <a:prstGeom prst="rect">
            <a:avLst/>
          </a:prstGeom>
          <a:noFill/>
        </p:spPr>
        <p:txBody>
          <a:bodyPr wrap="square" rtlCol="0">
            <a:spAutoFit/>
          </a:bodyPr>
          <a:lstStyle/>
          <a:p>
            <a:r>
              <a:rPr lang="en-US" sz="2400" b="1" dirty="0">
                <a:solidFill>
                  <a:schemeClr val="tx2">
                    <a:lumMod val="75000"/>
                  </a:schemeClr>
                </a:solidFill>
              </a:rPr>
              <a:t>Conclusion</a:t>
            </a:r>
          </a:p>
        </p:txBody>
      </p:sp>
      <p:sp>
        <p:nvSpPr>
          <p:cNvPr id="23" name="TextBox 22">
            <a:extLst>
              <a:ext uri="{FF2B5EF4-FFF2-40B4-BE49-F238E27FC236}">
                <a16:creationId xmlns:a16="http://schemas.microsoft.com/office/drawing/2014/main" id="{EC4A1946-7D5A-3898-1A95-A184D245FD4B}"/>
              </a:ext>
            </a:extLst>
          </p:cNvPr>
          <p:cNvSpPr txBox="1"/>
          <p:nvPr/>
        </p:nvSpPr>
        <p:spPr>
          <a:xfrm>
            <a:off x="95693" y="10660389"/>
            <a:ext cx="5564878" cy="2246769"/>
          </a:xfrm>
          <a:prstGeom prst="rect">
            <a:avLst/>
          </a:prstGeom>
          <a:noFill/>
        </p:spPr>
        <p:txBody>
          <a:bodyPr wrap="square" rtlCol="0">
            <a:spAutoFit/>
          </a:bodyPr>
          <a:lstStyle/>
          <a:p>
            <a:pPr algn="just"/>
            <a:r>
              <a:rPr lang="en-US" sz="1400" dirty="0">
                <a:effectLst/>
                <a:latin typeface="Arial" panose="020B0604020202020204" pitchFamily="34" charset="0"/>
                <a:ea typeface="Calibri" panose="020F0502020204030204" pitchFamily="34" charset="0"/>
                <a:cs typeface="Arial" panose="020B0604020202020204" pitchFamily="34" charset="0"/>
              </a:rPr>
              <a:t>High BMIs, specifically clinical obesity, have been shown to increase the risk of developing AF. The prevalence of excess weight and obesity in patients with AF attending our arrhythmia clinic was nearly 85%. Despite the marked difference of BMIs between the two cohorts, AF prevalence was only 7.5% in the patients attending the bariatric clinic. This could be an underestimate, as clinical data including routine electrocardiograms and arrhythmia screening were not available. The high prevalence of obesity among AF patients highlights the urgent need for intervention such as diet and exercise in a structured weight management program</a:t>
            </a:r>
            <a:endParaRPr lang="en-US" sz="1400"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8008745B-39EF-BA95-B960-1F0CE14B834B}"/>
              </a:ext>
            </a:extLst>
          </p:cNvPr>
          <p:cNvSpPr txBox="1"/>
          <p:nvPr/>
        </p:nvSpPr>
        <p:spPr>
          <a:xfrm>
            <a:off x="92409" y="9878284"/>
            <a:ext cx="5757523" cy="312650"/>
          </a:xfrm>
          <a:prstGeom prst="rect">
            <a:avLst/>
          </a:prstGeom>
          <a:noFill/>
        </p:spPr>
        <p:txBody>
          <a:bodyPr wrap="square" rtlCol="0">
            <a:spAutoFit/>
          </a:bodyPr>
          <a:lstStyle/>
          <a:p>
            <a:pPr marL="0" marR="0">
              <a:lnSpc>
                <a:spcPct val="107000"/>
              </a:lnSpc>
              <a:spcBef>
                <a:spcPts val="0"/>
              </a:spcBef>
              <a:spcAft>
                <a:spcPts val="800"/>
              </a:spcAft>
            </a:pPr>
            <a:r>
              <a:rPr lang="en-US" sz="1400" dirty="0">
                <a:effectLst/>
                <a:latin typeface="Arial" panose="020B0604020202020204" pitchFamily="34" charset="0"/>
                <a:ea typeface="Calibri" panose="020F0502020204030204" pitchFamily="34" charset="0"/>
                <a:cs typeface="Arial" panose="020B0604020202020204" pitchFamily="34" charset="0"/>
              </a:rPr>
              <a:t>Figure 2: Data from the bariatric Clinic – Atrial Fibrillation and BMI</a:t>
            </a:r>
          </a:p>
        </p:txBody>
      </p:sp>
      <p:sp>
        <p:nvSpPr>
          <p:cNvPr id="2" name="TextBox 1">
            <a:extLst>
              <a:ext uri="{FF2B5EF4-FFF2-40B4-BE49-F238E27FC236}">
                <a16:creationId xmlns:a16="http://schemas.microsoft.com/office/drawing/2014/main" id="{019ADC38-F3CF-E079-7D9A-55D6AD330C62}"/>
              </a:ext>
            </a:extLst>
          </p:cNvPr>
          <p:cNvSpPr txBox="1"/>
          <p:nvPr/>
        </p:nvSpPr>
        <p:spPr>
          <a:xfrm>
            <a:off x="95694" y="38100"/>
            <a:ext cx="1475447" cy="461665"/>
          </a:xfrm>
          <a:prstGeom prst="rect">
            <a:avLst/>
          </a:prstGeom>
          <a:noFill/>
        </p:spPr>
        <p:txBody>
          <a:bodyPr wrap="square" rtlCol="0">
            <a:spAutoFit/>
          </a:bodyPr>
          <a:lstStyle/>
          <a:p>
            <a:r>
              <a:rPr lang="en-GB" sz="2400" b="1" dirty="0">
                <a:solidFill>
                  <a:schemeClr val="bg1"/>
                </a:solidFill>
              </a:rPr>
              <a:t>A24-080</a:t>
            </a: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2FA220C-EB03-441B-AE56-82278B5B633C}">
  <ds:schemaRefs>
    <ds:schemaRef ds:uri="http://schemas.microsoft.com/sharepoint/v3"/>
    <ds:schemaRef ds:uri="http://purl.org/dc/terms/"/>
    <ds:schemaRef ds:uri="b1d9df04-9b8d-4886-96c6-6484f0dc8e88"/>
    <ds:schemaRef ds:uri="http://schemas.microsoft.com/office/2006/documentManagement/types"/>
    <ds:schemaRef ds:uri="http://schemas.microsoft.com/office/infopath/2007/PartnerControls"/>
    <ds:schemaRef ds:uri="cdef7ab9-3519-4273-a22c-7105e88b5b86"/>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561BF587-55E2-4B20-8400-E7E0F8570720}">
  <ds:schemaRefs>
    <ds:schemaRef ds:uri="http://schemas.microsoft.com/sharepoint/v3/contenttype/forms"/>
  </ds:schemaRefs>
</ds:datastoreItem>
</file>

<file path=customXml/itemProps3.xml><?xml version="1.0" encoding="utf-8"?>
<ds:datastoreItem xmlns:ds="http://schemas.openxmlformats.org/officeDocument/2006/customXml" ds:itemID="{652BD8E9-86FC-4273-A619-D3327E4BD5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52</TotalTime>
  <Words>549</Words>
  <Application>Microsoft Office PowerPoint</Application>
  <PresentationFormat>Custom</PresentationFormat>
  <Paragraphs>19</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BRADLEY, Joyce (WALSALL HEALTHCARE NHS TRUST)</cp:lastModifiedBy>
  <cp:revision>19</cp:revision>
  <dcterms:created xsi:type="dcterms:W3CDTF">2020-12-07T15:24:36Z</dcterms:created>
  <dcterms:modified xsi:type="dcterms:W3CDTF">2024-06-19T15:20:02Z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