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7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256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DLEY, Joyce (WALSALL HEALTHCARE NHS TRUST)" userId="96e82a6e-5013-471e-a9f4-1a2ef9001ce4" providerId="ADAL" clId="{3DCB56AB-CCC2-4362-B380-44FAC1216455}"/>
    <pc:docChg chg="modSld">
      <pc:chgData name="BRADLEY, Joyce (WALSALL HEALTHCARE NHS TRUST)" userId="96e82a6e-5013-471e-a9f4-1a2ef9001ce4" providerId="ADAL" clId="{3DCB56AB-CCC2-4362-B380-44FAC1216455}" dt="2024-06-19T15:15:58.881" v="6" actId="1036"/>
      <pc:docMkLst>
        <pc:docMk/>
      </pc:docMkLst>
      <pc:sldChg chg="modSp mod">
        <pc:chgData name="BRADLEY, Joyce (WALSALL HEALTHCARE NHS TRUST)" userId="96e82a6e-5013-471e-a9f4-1a2ef9001ce4" providerId="ADAL" clId="{3DCB56AB-CCC2-4362-B380-44FAC1216455}" dt="2024-06-19T15:15:58.881" v="6" actId="1036"/>
        <pc:sldMkLst>
          <pc:docMk/>
          <pc:sldMk cId="1439128987" sldId="256"/>
        </pc:sldMkLst>
        <pc:spChg chg="mod">
          <ac:chgData name="BRADLEY, Joyce (WALSALL HEALTHCARE NHS TRUST)" userId="96e82a6e-5013-471e-a9f4-1a2ef9001ce4" providerId="ADAL" clId="{3DCB56AB-CCC2-4362-B380-44FAC1216455}" dt="2024-06-19T15:15:58.881" v="6" actId="1036"/>
          <ac:spMkLst>
            <pc:docMk/>
            <pc:sldMk cId="1439128987" sldId="256"/>
            <ac:spMk id="9" creationId="{7968EE91-BD68-8146-B4F1-F84513CD0E2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19/06/2024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19/06/2024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19/06/2024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19/06/2024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19/06/2024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19/06/2024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19/06/2024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0" y="562893"/>
            <a:ext cx="7437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Analysis of the baseline LDL-cholesterol level as a predictor in achieving target level of less than 1.8 mmol/l at 90 days after initiation of </a:t>
            </a:r>
            <a:r>
              <a:rPr 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Inclisiran</a:t>
            </a:r>
            <a:endParaRPr 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C5E5C7-62BE-8E80-A3B4-6D18192E9275}"/>
              </a:ext>
            </a:extLst>
          </p:cNvPr>
          <p:cNvSpPr txBox="1"/>
          <p:nvPr/>
        </p:nvSpPr>
        <p:spPr>
          <a:xfrm>
            <a:off x="5130960" y="2698100"/>
            <a:ext cx="531505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1400" dirty="0" err="1"/>
              <a:t>Inclisiran</a:t>
            </a:r>
            <a:r>
              <a:rPr lang="en-US" sz="1400" dirty="0"/>
              <a:t> provides </a:t>
            </a:r>
            <a:r>
              <a:rPr lang="en-US" sz="1400" baseline="30000" dirty="0"/>
              <a:t> </a:t>
            </a:r>
            <a:r>
              <a:rPr lang="en-US" sz="1400" dirty="0"/>
              <a:t>an alternative for patients on maximal dose of statins or intolerant to statins and not achieving their target LDL-C level.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1400" dirty="0" err="1"/>
              <a:t>Inclisiran</a:t>
            </a:r>
            <a:r>
              <a:rPr lang="en-US" sz="1400" dirty="0"/>
              <a:t> binds to the mRNA of the precursor for proprotein convertase subtilisin-</a:t>
            </a:r>
            <a:r>
              <a:rPr lang="en-US" sz="1400" dirty="0" err="1"/>
              <a:t>kexin</a:t>
            </a:r>
            <a:r>
              <a:rPr lang="en-US" sz="1400" dirty="0"/>
              <a:t> type 9 (PCSK9). The reduction of PCSK9 concentration in turns increases the LDL receptors leading to lower LDL-cholesterol (LDL-C) level.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A4C8B4-2455-A44E-EB63-3E564A8F0AAE}"/>
              </a:ext>
            </a:extLst>
          </p:cNvPr>
          <p:cNvSpPr txBox="1"/>
          <p:nvPr/>
        </p:nvSpPr>
        <p:spPr>
          <a:xfrm>
            <a:off x="5222522" y="2275931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494BCD-135F-7B21-ECD3-90DD4A109739}"/>
              </a:ext>
            </a:extLst>
          </p:cNvPr>
          <p:cNvSpPr txBox="1"/>
          <p:nvPr/>
        </p:nvSpPr>
        <p:spPr>
          <a:xfrm>
            <a:off x="5222522" y="4652900"/>
            <a:ext cx="522349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ea typeface="Open Sans" panose="020B0606030504020204" pitchFamily="34" charset="0"/>
                <a:cs typeface="Open Sans" panose="020B0606030504020204" pitchFamily="34" charset="0"/>
              </a:rPr>
              <a:t>This study aims to determine the baseline LDL-C level as a predictor in determining the percentage of patients achieving LDL-C level less than 1.8 mmol/l at day 90 after the first dose of </a:t>
            </a:r>
            <a:r>
              <a:rPr lang="en-US" sz="1400" dirty="0" err="1">
                <a:ea typeface="Open Sans" panose="020B0606030504020204" pitchFamily="34" charset="0"/>
                <a:cs typeface="Open Sans" panose="020B0606030504020204" pitchFamily="34" charset="0"/>
              </a:rPr>
              <a:t>Inclisiran</a:t>
            </a:r>
            <a:r>
              <a:rPr lang="en-US" sz="1400" dirty="0">
                <a:ea typeface="Open Sans" panose="020B0606030504020204" pitchFamily="34" charset="0"/>
                <a:cs typeface="Open Sans" panose="020B0606030504020204" pitchFamily="34" charset="0"/>
              </a:rPr>
              <a:t> with or without statins</a:t>
            </a:r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This is a retrospective observational study which we collected the data electronically by looking at patients who received </a:t>
            </a:r>
            <a:r>
              <a:rPr lang="en-US" sz="1400" dirty="0" err="1"/>
              <a:t>Inclisiran</a:t>
            </a:r>
            <a:r>
              <a:rPr lang="en-US" sz="1400" dirty="0"/>
              <a:t> as an addon to their usual lipid lowering therapy.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FF8A2-886B-3F13-22D4-016D3B5CBB6C}"/>
              </a:ext>
            </a:extLst>
          </p:cNvPr>
          <p:cNvSpPr txBox="1"/>
          <p:nvPr/>
        </p:nvSpPr>
        <p:spPr>
          <a:xfrm>
            <a:off x="5222521" y="4198339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Aim and Method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68151" y="13227976"/>
            <a:ext cx="5750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Department Of Cardiology / 2: Department of Pathology / 3: Medical School of King’s, Guy’s and St Thomas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1009E-D3EA-EDFE-40A4-FCD65B828EFF}"/>
              </a:ext>
            </a:extLst>
          </p:cNvPr>
          <p:cNvSpPr txBox="1"/>
          <p:nvPr/>
        </p:nvSpPr>
        <p:spPr>
          <a:xfrm>
            <a:off x="71351" y="14129410"/>
            <a:ext cx="60024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 Lung Gan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Anura Kalansooriya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Hannah Tranter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Hana Jaumdally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Andrew Hartland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Rumi Jaumdally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33D26A-7CA5-52B2-39BB-B5EEC997A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" y="2295979"/>
            <a:ext cx="5109536" cy="288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5BFC91-5720-836F-7815-EDD0D346A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" y="8490612"/>
            <a:ext cx="5834149" cy="15181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DEA8FD-BC17-6EC2-F098-19B99B1A82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1" y="5293576"/>
            <a:ext cx="4270499" cy="30862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54E28D8-F448-381A-F91F-51B59528EE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" y="10066677"/>
            <a:ext cx="4204195" cy="297942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4CB9EFA-5857-B758-6B87-782AF57A1A33}"/>
              </a:ext>
            </a:extLst>
          </p:cNvPr>
          <p:cNvSpPr txBox="1"/>
          <p:nvPr/>
        </p:nvSpPr>
        <p:spPr>
          <a:xfrm>
            <a:off x="5222522" y="6167073"/>
            <a:ext cx="2388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Results</a:t>
            </a:r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6B760B-6949-5A27-784C-2B35FA9BB87F}"/>
              </a:ext>
            </a:extLst>
          </p:cNvPr>
          <p:cNvSpPr txBox="1"/>
          <p:nvPr/>
        </p:nvSpPr>
        <p:spPr>
          <a:xfrm>
            <a:off x="5965454" y="6628738"/>
            <a:ext cx="448055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ea typeface="Open Sans" panose="020B0606030504020204" pitchFamily="34" charset="0"/>
                <a:cs typeface="Open Sans" panose="020B0606030504020204" pitchFamily="34" charset="0"/>
              </a:rPr>
              <a:t>A total of 69 patients were included in the study. The greatest percentage achieving the target were those with a baseline between 2-3 mmol/l, which was 74%.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ea typeface="Open Sans" panose="020B0606030504020204" pitchFamily="34" charset="0"/>
                <a:cs typeface="Open Sans" panose="020B0606030504020204" pitchFamily="34" charset="0"/>
              </a:rPr>
              <a:t>Of those between 3-4 mmol/l, the percentage reduction was 44%, with 4-5 mmol/l 23% and with 1-2 mmol/l 71%. None of those above 5 mmol/l achieve the target.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ea typeface="Open Sans" panose="020B0606030504020204" pitchFamily="34" charset="0"/>
                <a:cs typeface="Open Sans" panose="020B0606030504020204" pitchFamily="34" charset="0"/>
              </a:rPr>
              <a:t>In addition, the percentage reduction in LDL-C in these subgroups were also determined. Those with a baseline between 2-3 mmol/l have the highest percentage reduction of 53% ±11 (95% CI), followed by those between 4-5 mmol/l with 50% ±10 (95% CI), between 3-4 mmol/l 44% ±8 (95% CI).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ea typeface="Open Sans" panose="020B0606030504020204" pitchFamily="34" charset="0"/>
                <a:cs typeface="Open Sans" panose="020B0606030504020204" pitchFamily="34" charset="0"/>
              </a:rPr>
              <a:t>In those with level above 5 mmol/l, they had a reduction of 32% ±11 (95% CI). Surprisingly in those with levels between 1-2mmol/l, 3 patients had an increase in LDL-C level of 7%, 117% and 197%</a:t>
            </a:r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2AA91F-0346-5F0F-AD8B-D9353A554965}"/>
              </a:ext>
            </a:extLst>
          </p:cNvPr>
          <p:cNvSpPr txBox="1"/>
          <p:nvPr/>
        </p:nvSpPr>
        <p:spPr>
          <a:xfrm>
            <a:off x="5177687" y="10377381"/>
            <a:ext cx="2388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Conclusion</a:t>
            </a:r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12D3D-19FB-D6A4-6291-D6DDEE99F9F1}"/>
              </a:ext>
            </a:extLst>
          </p:cNvPr>
          <p:cNvSpPr txBox="1"/>
          <p:nvPr/>
        </p:nvSpPr>
        <p:spPr>
          <a:xfrm>
            <a:off x="4895005" y="10825691"/>
            <a:ext cx="55510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Baseline LDL-C level can potentially be used as a predictor to determine if patients may achieve the target of below 1.8 mmol/l following the first dose of </a:t>
            </a:r>
            <a:r>
              <a:rPr lang="en-US" sz="1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Inclisiran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at day 90, with the best baseline level being 2-3mmol/l.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Our study showed that adding </a:t>
            </a:r>
            <a:r>
              <a:rPr lang="en-US" sz="1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Inclisiran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in patients with baseline levels of more than 5 mmol/l did not reach target and the effect can be mitigated in those with low level of 1-2mmol/l, both of which will need further exploration.</a:t>
            </a: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95DF0F-2ACD-8A7D-D66D-AAC145812906}"/>
              </a:ext>
            </a:extLst>
          </p:cNvPr>
          <p:cNvSpPr txBox="1"/>
          <p:nvPr/>
        </p:nvSpPr>
        <p:spPr>
          <a:xfrm>
            <a:off x="143803" y="116708"/>
            <a:ext cx="1475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A24-079</a:t>
            </a: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61BF587-55E2-4B20-8400-E7E0F85707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2BD8E9-86FC-4273-A619-D3327E4BD5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FA220C-EB03-441B-AE56-82278B5B633C}">
  <ds:schemaRefs>
    <ds:schemaRef ds:uri="http://schemas.microsoft.com/sharepoint/v3"/>
    <ds:schemaRef ds:uri="http://purl.org/dc/terms/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cdef7ab9-3519-4273-a22c-7105e88b5b86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488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19</cp:revision>
  <dcterms:created xsi:type="dcterms:W3CDTF">2020-12-07T15:24:36Z</dcterms:created>
  <dcterms:modified xsi:type="dcterms:W3CDTF">2024-06-19T15:16:02Z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