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6"/>
  </p:notesMasterIdLst>
  <p:sldIdLst>
    <p:sldId id="256" r:id="rId5"/>
  </p:sldIdLst>
  <p:sldSz cx="10691813" cy="151193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113" autoAdjust="0"/>
    <p:restoredTop sz="93792" autoAdjust="0"/>
  </p:normalViewPr>
  <p:slideViewPr>
    <p:cSldViewPr snapToGrid="0" snapToObjects="1">
      <p:cViewPr varScale="1">
        <p:scale>
          <a:sx n="51" d="100"/>
          <a:sy n="51" d="100"/>
        </p:scale>
        <p:origin x="357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13AE1F-CF5B-A64D-BC5D-DC7572A71749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E1A7D-7FFD-6845-A916-EF7EB14EF6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724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2474395"/>
            <a:ext cx="9088041" cy="5263774"/>
          </a:xfrm>
        </p:spPr>
        <p:txBody>
          <a:bodyPr anchor="b"/>
          <a:lstStyle>
            <a:lvl1pPr algn="ctr">
              <a:defRPr sz="701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7941160"/>
            <a:ext cx="8018860" cy="3650342"/>
          </a:xfrm>
        </p:spPr>
        <p:txBody>
          <a:bodyPr/>
          <a:lstStyle>
            <a:lvl1pPr marL="0" indent="0" algn="ctr">
              <a:buNone/>
              <a:defRPr sz="2806"/>
            </a:lvl1pPr>
            <a:lvl2pPr marL="534604" indent="0" algn="ctr">
              <a:buNone/>
              <a:defRPr sz="2339"/>
            </a:lvl2pPr>
            <a:lvl3pPr marL="1069208" indent="0" algn="ctr">
              <a:buNone/>
              <a:defRPr sz="2105"/>
            </a:lvl3pPr>
            <a:lvl4pPr marL="1603812" indent="0" algn="ctr">
              <a:buNone/>
              <a:defRPr sz="1871"/>
            </a:lvl4pPr>
            <a:lvl5pPr marL="2138416" indent="0" algn="ctr">
              <a:buNone/>
              <a:defRPr sz="1871"/>
            </a:lvl5pPr>
            <a:lvl6pPr marL="2673020" indent="0" algn="ctr">
              <a:buNone/>
              <a:defRPr sz="1871"/>
            </a:lvl6pPr>
            <a:lvl7pPr marL="3207624" indent="0" algn="ctr">
              <a:buNone/>
              <a:defRPr sz="1871"/>
            </a:lvl7pPr>
            <a:lvl8pPr marL="3742228" indent="0" algn="ctr">
              <a:buNone/>
              <a:defRPr sz="1871"/>
            </a:lvl8pPr>
            <a:lvl9pPr marL="4276832" indent="0" algn="ctr">
              <a:buNone/>
              <a:defRPr sz="1871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8D15B-C69A-C945-99D0-425943BFE0DD}" type="datetime1">
              <a:rPr lang="en-GB" smtClean="0"/>
              <a:t>10/06/2024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398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AA62A-9405-8C4B-91C9-9669FEEBBF1C}" type="datetime1">
              <a:rPr lang="en-GB" smtClean="0"/>
              <a:t>10/06/2024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557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3769342"/>
            <a:ext cx="9221689" cy="6289229"/>
          </a:xfrm>
        </p:spPr>
        <p:txBody>
          <a:bodyPr anchor="b"/>
          <a:lstStyle>
            <a:lvl1pPr>
              <a:defRPr sz="701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10118069"/>
            <a:ext cx="9221689" cy="3307357"/>
          </a:xfrm>
        </p:spPr>
        <p:txBody>
          <a:bodyPr/>
          <a:lstStyle>
            <a:lvl1pPr marL="0" indent="0">
              <a:buNone/>
              <a:defRPr sz="2806">
                <a:solidFill>
                  <a:schemeClr val="tx1"/>
                </a:solidFill>
              </a:defRPr>
            </a:lvl1pPr>
            <a:lvl2pPr marL="534604" indent="0">
              <a:buNone/>
              <a:defRPr sz="2339">
                <a:solidFill>
                  <a:schemeClr val="tx1">
                    <a:tint val="75000"/>
                  </a:schemeClr>
                </a:solidFill>
              </a:defRPr>
            </a:lvl2pPr>
            <a:lvl3pPr marL="1069208" indent="0">
              <a:buNone/>
              <a:defRPr sz="2105">
                <a:solidFill>
                  <a:schemeClr val="tx1">
                    <a:tint val="75000"/>
                  </a:schemeClr>
                </a:solidFill>
              </a:defRPr>
            </a:lvl3pPr>
            <a:lvl4pPr marL="160381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4pPr>
            <a:lvl5pPr marL="2138416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5pPr>
            <a:lvl6pPr marL="2673020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6pPr>
            <a:lvl7pPr marL="3207624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7pPr>
            <a:lvl8pPr marL="3742228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8pPr>
            <a:lvl9pPr marL="427683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8CDC4-FB12-964A-B051-89728A9A40C9}" type="datetime1">
              <a:rPr lang="en-GB" smtClean="0"/>
              <a:t>10/06/2024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834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4024827"/>
            <a:ext cx="4544021" cy="95930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4024827"/>
            <a:ext cx="4544021" cy="95930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CFAE0-DFCF-664C-9113-8E274CE0AFD6}" type="datetime1">
              <a:rPr lang="en-GB" smtClean="0"/>
              <a:t>10/06/2024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135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804969"/>
            <a:ext cx="9221689" cy="292237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3706342"/>
            <a:ext cx="4523137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5522763"/>
            <a:ext cx="4523137" cy="81231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3706342"/>
            <a:ext cx="4545413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5522763"/>
            <a:ext cx="4545413" cy="81231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DC2CE-6F26-054F-B7D3-1A35B360EAB1}" type="datetime1">
              <a:rPr lang="en-GB" smtClean="0"/>
              <a:t>10/06/2024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768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B82F0-3905-A940-8E74-D4361D13ECB1}" type="datetime1">
              <a:rPr lang="en-GB" smtClean="0"/>
              <a:t>10/06/2024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534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C27AF-50B0-2C4D-BD78-32A0F479207A}" type="datetime1">
              <a:rPr lang="en-GB" smtClean="0"/>
              <a:t>10/06/2024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127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2176910"/>
            <a:ext cx="5412730" cy="10744538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2DC3D-7A03-5644-95D6-5F36B5A10ECA}" type="datetime1">
              <a:rPr lang="en-GB" smtClean="0"/>
              <a:t>10/06/2024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638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2176910"/>
            <a:ext cx="5412730" cy="10744538"/>
          </a:xfrm>
        </p:spPr>
        <p:txBody>
          <a:bodyPr anchor="t"/>
          <a:lstStyle>
            <a:lvl1pPr marL="0" indent="0">
              <a:buNone/>
              <a:defRPr sz="3742"/>
            </a:lvl1pPr>
            <a:lvl2pPr marL="534604" indent="0">
              <a:buNone/>
              <a:defRPr sz="3274"/>
            </a:lvl2pPr>
            <a:lvl3pPr marL="1069208" indent="0">
              <a:buNone/>
              <a:defRPr sz="2806"/>
            </a:lvl3pPr>
            <a:lvl4pPr marL="1603812" indent="0">
              <a:buNone/>
              <a:defRPr sz="2339"/>
            </a:lvl4pPr>
            <a:lvl5pPr marL="2138416" indent="0">
              <a:buNone/>
              <a:defRPr sz="2339"/>
            </a:lvl5pPr>
            <a:lvl6pPr marL="2673020" indent="0">
              <a:buNone/>
              <a:defRPr sz="2339"/>
            </a:lvl6pPr>
            <a:lvl7pPr marL="3207624" indent="0">
              <a:buNone/>
              <a:defRPr sz="2339"/>
            </a:lvl7pPr>
            <a:lvl8pPr marL="3742228" indent="0">
              <a:buNone/>
              <a:defRPr sz="2339"/>
            </a:lvl8pPr>
            <a:lvl9pPr marL="4276832" indent="0">
              <a:buNone/>
              <a:defRPr sz="2339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E01CF-5683-CD43-9505-4151FA33088C}" type="datetime1">
              <a:rPr lang="en-GB" smtClean="0"/>
              <a:t>10/06/2024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920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2AD87-DD57-764F-9F68-85A207130292}" type="datetime1">
              <a:rPr lang="en-GB" smtClean="0"/>
              <a:t>10/06/2024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662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804966"/>
            <a:ext cx="2305422" cy="1281295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804966"/>
            <a:ext cx="6782619" cy="1281295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BCA60-DA8F-F348-8431-4D2A57F19BB4}" type="datetime1">
              <a:rPr lang="en-GB" smtClean="0"/>
              <a:t>10/06/2024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850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804969"/>
            <a:ext cx="9221689" cy="292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4024827"/>
            <a:ext cx="9221689" cy="9593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FF44D2-BA93-4C48-98F4-B6E46704D06E}" type="datetime1">
              <a:rPr lang="en-GB" smtClean="0"/>
              <a:t>10/06/2024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113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1069208" rtl="0" eaLnBrk="1" latinLnBrk="0" hangingPunct="1">
        <a:lnSpc>
          <a:spcPct val="90000"/>
        </a:lnSpc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302" indent="-267302" algn="l" defTabSz="1069208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3274" kern="1200">
          <a:solidFill>
            <a:schemeClr val="tx1"/>
          </a:solidFill>
          <a:latin typeface="+mn-lt"/>
          <a:ea typeface="+mn-ea"/>
          <a:cs typeface="+mn-cs"/>
        </a:defRPr>
      </a:lvl1pPr>
      <a:lvl2pPr marL="80190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33651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7111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405718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940322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492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53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13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0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20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81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416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62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22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83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7968EE91-BD68-8146-B4F1-F84513CD0E29}"/>
              </a:ext>
            </a:extLst>
          </p:cNvPr>
          <p:cNvSpPr txBox="1"/>
          <p:nvPr/>
        </p:nvSpPr>
        <p:spPr>
          <a:xfrm>
            <a:off x="143803" y="745972"/>
            <a:ext cx="77915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Information Centre, Walsall Palliative Care Centre.</a:t>
            </a:r>
          </a:p>
          <a:p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Service Improvement and Redesign.</a:t>
            </a:r>
          </a:p>
          <a:p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8AD6FE-F3F4-8946-838E-E4A51B087E8E}"/>
              </a:ext>
            </a:extLst>
          </p:cNvPr>
          <p:cNvSpPr txBox="1"/>
          <p:nvPr/>
        </p:nvSpPr>
        <p:spPr>
          <a:xfrm>
            <a:off x="143803" y="1630190"/>
            <a:ext cx="69458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Raj Mann – Information Centre &amp; Outreach Support Manager.</a:t>
            </a:r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1194951-CAAE-4305-3D9E-3A4BFE015CEC}"/>
              </a:ext>
            </a:extLst>
          </p:cNvPr>
          <p:cNvSpPr txBox="1"/>
          <p:nvPr/>
        </p:nvSpPr>
        <p:spPr>
          <a:xfrm>
            <a:off x="48553" y="5016591"/>
            <a:ext cx="105069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The NHS Information Centre, based at the Walsall Palliative Care Centre, is a dynamic department which offers information and support to people </a:t>
            </a:r>
            <a:r>
              <a:rPr lang="en-GB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living with, at risk of, and affected by a Cancer or a Palliative condition</a:t>
            </a:r>
            <a:r>
              <a:rPr lang="en-GB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</a:p>
          <a:p>
            <a:pPr algn="just"/>
            <a:r>
              <a:rPr lang="en-GB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supply a comprehensive range of leaflets, booklets and various sources that can be provided in alternative languages and different formats such as Easy Read, BSL and Audio.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49EF57F8-F27B-A132-917B-F1B8F5191AA5}"/>
              </a:ext>
            </a:extLst>
          </p:cNvPr>
          <p:cNvSpPr txBox="1"/>
          <p:nvPr/>
        </p:nvSpPr>
        <p:spPr>
          <a:xfrm>
            <a:off x="48553" y="4678194"/>
            <a:ext cx="42704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Background 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D73F14AA-2552-C4E9-AB0C-F0E9832F27BE}"/>
              </a:ext>
            </a:extLst>
          </p:cNvPr>
          <p:cNvSpPr txBox="1"/>
          <p:nvPr/>
        </p:nvSpPr>
        <p:spPr>
          <a:xfrm>
            <a:off x="13628" y="10760637"/>
            <a:ext cx="5268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Comprehensive Electronic Literature Database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645B11-181A-5991-FEC8-12658505944E}"/>
              </a:ext>
            </a:extLst>
          </p:cNvPr>
          <p:cNvSpPr txBox="1"/>
          <p:nvPr/>
        </p:nvSpPr>
        <p:spPr>
          <a:xfrm>
            <a:off x="0" y="13160394"/>
            <a:ext cx="6242490" cy="11464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Community </a:t>
            </a:r>
            <a:r>
              <a:rPr lang="en-GB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Palliative &amp; End of Life Care</a:t>
            </a:r>
          </a:p>
          <a:p>
            <a:endParaRPr lang="en-GB" sz="1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Information Centre &amp; Outreach Support Team</a:t>
            </a:r>
          </a:p>
          <a:p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ECCE74-C243-D8D8-A07B-B26D84BD70F1}"/>
              </a:ext>
            </a:extLst>
          </p:cNvPr>
          <p:cNvSpPr txBox="1"/>
          <p:nvPr/>
        </p:nvSpPr>
        <p:spPr>
          <a:xfrm>
            <a:off x="3471" y="13875920"/>
            <a:ext cx="602513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Linda Hayes – Cervical Cancer Outreach Nurse Specialist </a:t>
            </a:r>
          </a:p>
          <a:p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Penny Elwell – Outreach Support Officer</a:t>
            </a:r>
          </a:p>
          <a:p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Naheed Razzaq – Outreach Support Officer</a:t>
            </a:r>
          </a:p>
          <a:p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Donna Sharpe - Administration Officer</a:t>
            </a:r>
          </a:p>
          <a:p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Caron Gobsill – Administration Officer</a:t>
            </a:r>
          </a:p>
        </p:txBody>
      </p:sp>
      <p:pic>
        <p:nvPicPr>
          <p:cNvPr id="1026" name="311692AF-CF8A-4D74-B025-F004F6B517DD">
            <a:extLst>
              <a:ext uri="{FF2B5EF4-FFF2-40B4-BE49-F238E27FC236}">
                <a16:creationId xmlns:a16="http://schemas.microsoft.com/office/drawing/2014/main" id="{8DB7590A-BB0C-F242-FED4-AA787E55E8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9" r="5837" b="5748"/>
          <a:stretch/>
        </p:blipFill>
        <p:spPr bwMode="auto">
          <a:xfrm>
            <a:off x="143803" y="2689434"/>
            <a:ext cx="2597958" cy="1951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993A4F5-25EC-647B-7B63-A0B46B15AA91}"/>
              </a:ext>
            </a:extLst>
          </p:cNvPr>
          <p:cNvSpPr txBox="1"/>
          <p:nvPr/>
        </p:nvSpPr>
        <p:spPr>
          <a:xfrm>
            <a:off x="48553" y="2381226"/>
            <a:ext cx="2382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Before in 2018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A78346-547C-BE64-29B1-FE1FA2C46B62}"/>
              </a:ext>
            </a:extLst>
          </p:cNvPr>
          <p:cNvSpPr txBox="1"/>
          <p:nvPr/>
        </p:nvSpPr>
        <p:spPr>
          <a:xfrm>
            <a:off x="3243533" y="2403703"/>
            <a:ext cx="2382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Present in 2024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A7996F-984D-ABAE-B5C1-017136A30A6C}"/>
              </a:ext>
            </a:extLst>
          </p:cNvPr>
          <p:cNvSpPr txBox="1"/>
          <p:nvPr/>
        </p:nvSpPr>
        <p:spPr>
          <a:xfrm>
            <a:off x="5667847" y="12531784"/>
            <a:ext cx="49548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Acknowledgements</a:t>
            </a:r>
            <a:endParaRPr lang="en-US" sz="12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GB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Elizabeth Clark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Keith Duckett, Penny Elwell, Caron Gobsill, Linda Hayes, Naheed Razzaq &amp; Sylvia Ryder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B60A87-0AC6-2587-85CF-BC21FDFD7D3C}"/>
              </a:ext>
            </a:extLst>
          </p:cNvPr>
          <p:cNvSpPr txBox="1"/>
          <p:nvPr/>
        </p:nvSpPr>
        <p:spPr>
          <a:xfrm>
            <a:off x="5597580" y="10417436"/>
            <a:ext cx="495791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Environmental Sustainability </a:t>
            </a:r>
          </a:p>
          <a:p>
            <a:pPr algn="r"/>
            <a:r>
              <a:rPr lang="en-GB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With the new literature database, a first of its kind in the Information Centre.  We can now effectively monitor and manage all literature across the </a:t>
            </a:r>
            <a:r>
              <a:rPr lang="en-GB" sz="1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Outpatient Waiting Area, Information </a:t>
            </a:r>
            <a:r>
              <a:rPr lang="en-GB" sz="1400" dirty="0">
                <a:latin typeface="Arial" panose="020B0604020202020204" pitchFamily="34" charset="0"/>
                <a:ea typeface="Calibri" panose="020F0502020204030204" pitchFamily="34" charset="0"/>
              </a:rPr>
              <a:t>Centre and Patient Quiet Room.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GB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This has significantly helped with the </a:t>
            </a:r>
            <a:r>
              <a:rPr lang="en-GB" sz="1400" b="1" i="1" dirty="0">
                <a:solidFill>
                  <a:schemeClr val="accent6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reduction of </a:t>
            </a:r>
            <a:r>
              <a:rPr lang="en-GB" sz="1400" b="1" i="1" dirty="0">
                <a:solidFill>
                  <a:schemeClr val="accent6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excess</a:t>
            </a:r>
            <a:r>
              <a:rPr lang="en-GB" sz="1400" b="1" i="1" dirty="0">
                <a:solidFill>
                  <a:schemeClr val="accent6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stock, over ordering, wastage with expiry dates, storage space and notably reducing the print and postage costs for charities who supply the literature for free</a:t>
            </a:r>
            <a:r>
              <a:rPr lang="en-GB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E473C3A-EF5A-F4CF-568C-E7C297072142}"/>
              </a:ext>
            </a:extLst>
          </p:cNvPr>
          <p:cNvSpPr txBox="1"/>
          <p:nvPr/>
        </p:nvSpPr>
        <p:spPr>
          <a:xfrm>
            <a:off x="48553" y="6282494"/>
            <a:ext cx="42704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Method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62AE838-2CB0-D4DB-BD86-C4DCC532F2C6}"/>
              </a:ext>
            </a:extLst>
          </p:cNvPr>
          <p:cNvSpPr txBox="1"/>
          <p:nvPr/>
        </p:nvSpPr>
        <p:spPr>
          <a:xfrm>
            <a:off x="83351" y="7654187"/>
            <a:ext cx="42704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Aim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6A30E8A-F5DF-303E-9501-568D9A32D4E2}"/>
              </a:ext>
            </a:extLst>
          </p:cNvPr>
          <p:cNvSpPr txBox="1"/>
          <p:nvPr/>
        </p:nvSpPr>
        <p:spPr>
          <a:xfrm>
            <a:off x="5619577" y="7639807"/>
            <a:ext cx="491621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Conclusion</a:t>
            </a:r>
          </a:p>
          <a:p>
            <a:pPr algn="r"/>
            <a:endParaRPr lang="en-US" sz="800" b="1" dirty="0">
              <a:solidFill>
                <a:schemeClr val="tx2">
                  <a:lumMod val="75000"/>
                </a:schemeClr>
              </a:solidFill>
            </a:endParaRPr>
          </a:p>
          <a:p>
            <a:pPr marL="342900" indent="-342900" algn="r">
              <a:buFont typeface="Wingdings" panose="05000000000000000000" pitchFamily="2" charset="2"/>
              <a:buChar char="§"/>
            </a:pPr>
            <a:r>
              <a:rPr lang="en-GB" sz="1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 new database offers ease of access </a:t>
            </a:r>
            <a:r>
              <a:rPr lang="en-GB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to key information/literature when responding to an enquiry.</a:t>
            </a:r>
          </a:p>
          <a:p>
            <a:pPr marL="342900" indent="-342900" algn="r">
              <a:buFont typeface="Wingdings" panose="05000000000000000000" pitchFamily="2" charset="2"/>
              <a:buChar char="§"/>
            </a:pPr>
            <a:r>
              <a:rPr lang="en-GB" sz="1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Staff no longer to need to conduct a physical check of literature when answering a telephone enquiry.</a:t>
            </a:r>
          </a:p>
          <a:p>
            <a:pPr marL="285750" lvl="0" indent="-285750" algn="r">
              <a:buFont typeface="Wingdings" panose="05000000000000000000" pitchFamily="2" charset="2"/>
              <a:buChar char="§"/>
            </a:pPr>
            <a:r>
              <a:rPr lang="en-GB" sz="1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Able to monitor popular themes of literature requested.</a:t>
            </a:r>
          </a:p>
          <a:p>
            <a:pPr marL="285750" lvl="0" indent="-285750" algn="r">
              <a:buFont typeface="Wingdings" panose="05000000000000000000" pitchFamily="2" charset="2"/>
              <a:buChar char="§"/>
            </a:pPr>
            <a:r>
              <a:rPr lang="en-GB" sz="1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Able to highlight gaps on certain literature.</a:t>
            </a:r>
            <a:endParaRPr lang="en-GB" sz="140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 algn="r">
              <a:buFont typeface="Wingdings" panose="05000000000000000000" pitchFamily="2" charset="2"/>
              <a:buChar char="§"/>
            </a:pPr>
            <a:r>
              <a:rPr lang="en-GB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Staff can remove outdated literature in a timely manner.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E99E8EC-959C-9409-0F5E-F45269A0D7E8}"/>
              </a:ext>
            </a:extLst>
          </p:cNvPr>
          <p:cNvSpPr txBox="1"/>
          <p:nvPr/>
        </p:nvSpPr>
        <p:spPr>
          <a:xfrm>
            <a:off x="121100" y="8074457"/>
            <a:ext cx="4951137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GB" sz="1400" dirty="0">
                <a:latin typeface="Arial" panose="020B0604020202020204" pitchFamily="34" charset="0"/>
                <a:ea typeface="Calibri" panose="020F0502020204030204" pitchFamily="34" charset="0"/>
              </a:rPr>
              <a:t>Re-c</a:t>
            </a:r>
            <a:r>
              <a:rPr lang="en-GB" sz="1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heck all the literature across </a:t>
            </a:r>
            <a:r>
              <a:rPr lang="en-GB" sz="14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Outpatient Waiting Area, Information </a:t>
            </a:r>
            <a:r>
              <a:rPr lang="en-GB" sz="1400" b="1" dirty="0">
                <a:latin typeface="Arial" panose="020B0604020202020204" pitchFamily="34" charset="0"/>
                <a:ea typeface="Calibri" panose="020F0502020204030204" pitchFamily="34" charset="0"/>
              </a:rPr>
              <a:t>Centre </a:t>
            </a:r>
            <a:r>
              <a:rPr lang="en-GB" sz="1400" dirty="0">
                <a:latin typeface="Arial" panose="020B0604020202020204" pitchFamily="34" charset="0"/>
                <a:ea typeface="Calibri" panose="020F0502020204030204" pitchFamily="34" charset="0"/>
              </a:rPr>
              <a:t>and</a:t>
            </a:r>
            <a:r>
              <a:rPr lang="en-GB" sz="1400" b="1" dirty="0">
                <a:latin typeface="Arial" panose="020B0604020202020204" pitchFamily="34" charset="0"/>
                <a:ea typeface="Calibri" panose="020F0502020204030204" pitchFamily="34" charset="0"/>
              </a:rPr>
              <a:t> Patient Quiet Room.</a:t>
            </a:r>
            <a:endParaRPr lang="en-GB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Review all publication dates.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GB" sz="1400" dirty="0">
                <a:latin typeface="Arial" panose="020B0604020202020204" pitchFamily="34" charset="0"/>
                <a:ea typeface="Times New Roman" panose="02020603050405020304" pitchFamily="18" charset="0"/>
              </a:rPr>
              <a:t>Remove a</a:t>
            </a:r>
            <a:r>
              <a:rPr lang="en-GB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ll ‘</a:t>
            </a:r>
            <a:r>
              <a:rPr lang="en-GB" sz="1400" dirty="0">
                <a:latin typeface="Arial" panose="020B0604020202020204" pitchFamily="34" charset="0"/>
                <a:ea typeface="Times New Roman" panose="02020603050405020304" pitchFamily="18" charset="0"/>
              </a:rPr>
              <a:t>out of date’ </a:t>
            </a:r>
            <a:r>
              <a:rPr lang="en-GB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literature.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GB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</a:t>
            </a:r>
            <a:r>
              <a:rPr lang="en-GB" sz="1400" dirty="0">
                <a:latin typeface="Arial" panose="020B0604020202020204" pitchFamily="34" charset="0"/>
                <a:ea typeface="Times New Roman" panose="02020603050405020304" pitchFamily="18" charset="0"/>
              </a:rPr>
              <a:t>eorganise literature displays into </a:t>
            </a:r>
            <a:r>
              <a:rPr lang="en-GB" sz="1400" b="1" dirty="0">
                <a:latin typeface="Arial" panose="020B0604020202020204" pitchFamily="34" charset="0"/>
                <a:ea typeface="Times New Roman" panose="02020603050405020304" pitchFamily="18" charset="0"/>
              </a:rPr>
              <a:t>Healthcare, Social Care </a:t>
            </a:r>
            <a:r>
              <a:rPr lang="en-GB" sz="1400" dirty="0">
                <a:latin typeface="Arial" panose="020B0604020202020204" pitchFamily="34" charset="0"/>
                <a:ea typeface="Times New Roman" panose="02020603050405020304" pitchFamily="18" charset="0"/>
              </a:rPr>
              <a:t>and</a:t>
            </a:r>
            <a:r>
              <a:rPr lang="en-GB" sz="1400" b="1" dirty="0">
                <a:latin typeface="Arial" panose="020B0604020202020204" pitchFamily="34" charset="0"/>
                <a:ea typeface="Times New Roman" panose="02020603050405020304" pitchFamily="18" charset="0"/>
              </a:rPr>
              <a:t> Community</a:t>
            </a:r>
            <a:r>
              <a:rPr lang="en-GB" sz="14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GB" sz="1400" b="1" dirty="0">
                <a:latin typeface="Arial" panose="020B0604020202020204" pitchFamily="34" charset="0"/>
                <a:ea typeface="Times New Roman" panose="02020603050405020304" pitchFamily="18" charset="0"/>
              </a:rPr>
              <a:t>Information</a:t>
            </a:r>
            <a:r>
              <a:rPr lang="en-GB" sz="1400" dirty="0">
                <a:latin typeface="Arial" panose="020B0604020202020204" pitchFamily="34" charset="0"/>
                <a:ea typeface="Times New Roman" panose="02020603050405020304" pitchFamily="18" charset="0"/>
              </a:rPr>
              <a:t> related areas.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GB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Redesign </a:t>
            </a:r>
            <a:r>
              <a:rPr lang="en-GB" sz="1400" dirty="0">
                <a:latin typeface="Arial" panose="020B0604020202020204" pitchFamily="34" charset="0"/>
                <a:ea typeface="Times New Roman" panose="02020603050405020304" pitchFamily="18" charset="0"/>
              </a:rPr>
              <a:t>the Patient Quiet Room layout </a:t>
            </a:r>
            <a:r>
              <a:rPr lang="en-GB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to maximise a cohesive space and display more literature.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GB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Create an </a:t>
            </a:r>
            <a:r>
              <a:rPr lang="en-GB" sz="1400" dirty="0">
                <a:latin typeface="Arial" panose="020B0604020202020204" pitchFamily="34" charset="0"/>
                <a:ea typeface="Times New Roman" panose="02020603050405020304" pitchFamily="18" charset="0"/>
              </a:rPr>
              <a:t>electronic inventory style literature d</a:t>
            </a:r>
            <a:r>
              <a:rPr lang="en-GB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atabase.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GB" sz="1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Create a</a:t>
            </a:r>
            <a:r>
              <a:rPr lang="en-GB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database that provides</a:t>
            </a:r>
            <a:r>
              <a:rPr lang="en-GB" sz="1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a prompt and effective </a:t>
            </a:r>
            <a:r>
              <a:rPr lang="en-GB" sz="1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search and find </a:t>
            </a:r>
            <a:r>
              <a:rPr lang="en-GB" sz="1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response </a:t>
            </a:r>
            <a:r>
              <a:rPr lang="en-GB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to immediate requests.</a:t>
            </a:r>
          </a:p>
        </p:txBody>
      </p:sp>
      <p:pic>
        <p:nvPicPr>
          <p:cNvPr id="4" name="2A0F13BF-E42F-480F-A3C8-74BC21F3855A" descr="IMG_2032.jpg">
            <a:extLst>
              <a:ext uri="{FF2B5EF4-FFF2-40B4-BE49-F238E27FC236}">
                <a16:creationId xmlns:a16="http://schemas.microsoft.com/office/drawing/2014/main" id="{16110949-6197-F512-A803-6C7E19A593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" t="18731" r="1" b="5096"/>
          <a:stretch/>
        </p:blipFill>
        <p:spPr bwMode="auto">
          <a:xfrm>
            <a:off x="7766050" y="2709666"/>
            <a:ext cx="2789448" cy="1982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FF97162C-F9BD-4A04-B1D5-C437480C9B6F" descr="IMG_2037.jpg">
            <a:extLst>
              <a:ext uri="{FF2B5EF4-FFF2-40B4-BE49-F238E27FC236}">
                <a16:creationId xmlns:a16="http://schemas.microsoft.com/office/drawing/2014/main" id="{3559845E-261A-0110-A481-F6BD326384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35" t="8665" r="24945" b="25217"/>
          <a:stretch/>
        </p:blipFill>
        <p:spPr bwMode="auto">
          <a:xfrm>
            <a:off x="5953968" y="2703332"/>
            <a:ext cx="1716832" cy="1982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85A9FA35-A5D9-4FBB-A6B7-8BBD2F715B93" descr="IMG_2035.jpg">
            <a:extLst>
              <a:ext uri="{FF2B5EF4-FFF2-40B4-BE49-F238E27FC236}">
                <a16:creationId xmlns:a16="http://schemas.microsoft.com/office/drawing/2014/main" id="{37B247EB-FC9F-42C9-1CAA-33D6E8E711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2" t="9966" r="21652" b="12713"/>
          <a:stretch/>
        </p:blipFill>
        <p:spPr bwMode="auto">
          <a:xfrm>
            <a:off x="3351852" y="2702259"/>
            <a:ext cx="2506866" cy="1995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Arrow: Right 13">
            <a:extLst>
              <a:ext uri="{FF2B5EF4-FFF2-40B4-BE49-F238E27FC236}">
                <a16:creationId xmlns:a16="http://schemas.microsoft.com/office/drawing/2014/main" id="{DABCA6D1-2FC5-2CC1-9C27-0B2611CDA434}"/>
              </a:ext>
            </a:extLst>
          </p:cNvPr>
          <p:cNvSpPr/>
          <p:nvPr/>
        </p:nvSpPr>
        <p:spPr>
          <a:xfrm>
            <a:off x="2767880" y="3694624"/>
            <a:ext cx="557852" cy="221632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660E8BE-BBF2-5126-99D1-73F51F9F238B}"/>
              </a:ext>
            </a:extLst>
          </p:cNvPr>
          <p:cNvSpPr txBox="1"/>
          <p:nvPr/>
        </p:nvSpPr>
        <p:spPr>
          <a:xfrm>
            <a:off x="28843" y="6605817"/>
            <a:ext cx="105069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believe 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trustworthy up to date information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is essential in helping make better decisions on health and wellbeing.  </a:t>
            </a:r>
          </a:p>
          <a:p>
            <a:pPr algn="just"/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Whether you're a member of the general public, a patient, carer for a relative or a healthcare professional.</a:t>
            </a:r>
            <a:r>
              <a:rPr lang="en-GB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A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personally tailored information pack can be produced, taking into account 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social, spiritual, cultural and ethnic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needs.</a:t>
            </a:r>
            <a:endParaRPr lang="en-GB" dirty="0"/>
          </a:p>
        </p:txBody>
      </p:sp>
      <p:sp>
        <p:nvSpPr>
          <p:cNvPr id="18" name="Arrow: Down 17">
            <a:extLst>
              <a:ext uri="{FF2B5EF4-FFF2-40B4-BE49-F238E27FC236}">
                <a16:creationId xmlns:a16="http://schemas.microsoft.com/office/drawing/2014/main" id="{F2AF1021-9F19-D0D8-F55D-1BE095AF2ABB}"/>
              </a:ext>
            </a:extLst>
          </p:cNvPr>
          <p:cNvSpPr/>
          <p:nvPr/>
        </p:nvSpPr>
        <p:spPr>
          <a:xfrm>
            <a:off x="304800" y="5970698"/>
            <a:ext cx="128913" cy="338397"/>
          </a:xfrm>
          <a:prstGeom prst="down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Arrow: Down 18">
            <a:extLst>
              <a:ext uri="{FF2B5EF4-FFF2-40B4-BE49-F238E27FC236}">
                <a16:creationId xmlns:a16="http://schemas.microsoft.com/office/drawing/2014/main" id="{B7C4FE4A-486D-385E-1DF0-F6F7D2712D5C}"/>
              </a:ext>
            </a:extLst>
          </p:cNvPr>
          <p:cNvSpPr/>
          <p:nvPr/>
        </p:nvSpPr>
        <p:spPr>
          <a:xfrm>
            <a:off x="304800" y="7344481"/>
            <a:ext cx="128913" cy="338397"/>
          </a:xfrm>
          <a:prstGeom prst="down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8BC9452-826E-BCE0-7564-DB5445ADC7FE}"/>
              </a:ext>
            </a:extLst>
          </p:cNvPr>
          <p:cNvSpPr txBox="1"/>
          <p:nvPr/>
        </p:nvSpPr>
        <p:spPr>
          <a:xfrm>
            <a:off x="7682071" y="2644874"/>
            <a:ext cx="88998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chemeClr val="bg1"/>
                </a:solidFill>
              </a:rPr>
              <a:t>Quiet Room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31BEACC-3185-4963-DD06-16B902B62F49}"/>
              </a:ext>
            </a:extLst>
          </p:cNvPr>
          <p:cNvSpPr txBox="1"/>
          <p:nvPr/>
        </p:nvSpPr>
        <p:spPr>
          <a:xfrm>
            <a:off x="5878453" y="2654685"/>
            <a:ext cx="130997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chemeClr val="bg1"/>
                </a:solidFill>
              </a:rPr>
              <a:t>Information Centre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83EDC0F-EF12-2D29-4B6E-722D367312B8}"/>
              </a:ext>
            </a:extLst>
          </p:cNvPr>
          <p:cNvSpPr txBox="1"/>
          <p:nvPr/>
        </p:nvSpPr>
        <p:spPr>
          <a:xfrm>
            <a:off x="3295311" y="2644874"/>
            <a:ext cx="130997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chemeClr val="bg1"/>
                </a:solidFill>
              </a:rPr>
              <a:t>Information Centre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43C84C6F-9605-B358-56DD-2DF62EBD956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34680" r="13421" b="17476"/>
          <a:stretch/>
        </p:blipFill>
        <p:spPr>
          <a:xfrm>
            <a:off x="201553" y="11099034"/>
            <a:ext cx="4870685" cy="1895071"/>
          </a:xfrm>
          <a:prstGeom prst="rect">
            <a:avLst/>
          </a:prstGeom>
        </p:spPr>
      </p:pic>
      <p:sp>
        <p:nvSpPr>
          <p:cNvPr id="27" name="Arrow: Down 26">
            <a:extLst>
              <a:ext uri="{FF2B5EF4-FFF2-40B4-BE49-F238E27FC236}">
                <a16:creationId xmlns:a16="http://schemas.microsoft.com/office/drawing/2014/main" id="{BF8A102F-090E-07AF-9268-4CC7208201DA}"/>
              </a:ext>
            </a:extLst>
          </p:cNvPr>
          <p:cNvSpPr/>
          <p:nvPr/>
        </p:nvSpPr>
        <p:spPr>
          <a:xfrm rot="16200000">
            <a:off x="5362592" y="11389966"/>
            <a:ext cx="134850" cy="671567"/>
          </a:xfrm>
          <a:prstGeom prst="down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Arrow: Down 27">
            <a:extLst>
              <a:ext uri="{FF2B5EF4-FFF2-40B4-BE49-F238E27FC236}">
                <a16:creationId xmlns:a16="http://schemas.microsoft.com/office/drawing/2014/main" id="{9B2B9EFC-85BD-F489-25EF-2111A6A1E41A}"/>
              </a:ext>
            </a:extLst>
          </p:cNvPr>
          <p:cNvSpPr/>
          <p:nvPr/>
        </p:nvSpPr>
        <p:spPr>
          <a:xfrm rot="10800000">
            <a:off x="8426033" y="9701911"/>
            <a:ext cx="146025" cy="715526"/>
          </a:xfrm>
          <a:prstGeom prst="down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6517136-09A1-731A-4A1C-8C8E22EEAB05}"/>
              </a:ext>
            </a:extLst>
          </p:cNvPr>
          <p:cNvSpPr txBox="1"/>
          <p:nvPr/>
        </p:nvSpPr>
        <p:spPr>
          <a:xfrm>
            <a:off x="143803" y="116708"/>
            <a:ext cx="14754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</a:rPr>
              <a:t>A24-077</a:t>
            </a:r>
          </a:p>
        </p:txBody>
      </p:sp>
    </p:spTree>
    <p:extLst>
      <p:ext uri="{BB962C8B-B14F-4D97-AF65-F5344CB8AC3E}">
        <p14:creationId xmlns:p14="http://schemas.microsoft.com/office/powerpoint/2010/main" val="14391289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b1d9df04-9b8d-4886-96c6-6484f0dc8e88" xsi:nil="true"/>
    <lcf76f155ced4ddcb4097134ff3c332f xmlns="cdef7ab9-3519-4273-a22c-7105e88b5b86">
      <Terms xmlns="http://schemas.microsoft.com/office/infopath/2007/PartnerControls"/>
    </lcf76f155ced4ddcb4097134ff3c332f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68558D486CC5045A982F0F2438BD9A1" ma:contentTypeVersion="17" ma:contentTypeDescription="Create a new document." ma:contentTypeScope="" ma:versionID="6125e023a77ce2394b05c3574ecd43d8">
  <xsd:schema xmlns:xsd="http://www.w3.org/2001/XMLSchema" xmlns:xs="http://www.w3.org/2001/XMLSchema" xmlns:p="http://schemas.microsoft.com/office/2006/metadata/properties" xmlns:ns1="http://schemas.microsoft.com/sharepoint/v3" xmlns:ns2="cdef7ab9-3519-4273-a22c-7105e88b5b86" xmlns:ns3="b1d9df04-9b8d-4886-96c6-6484f0dc8e88" targetNamespace="http://schemas.microsoft.com/office/2006/metadata/properties" ma:root="true" ma:fieldsID="ce06e6b8a7f8ffefc2737c4f8edab9b3" ns1:_="" ns2:_="" ns3:_="">
    <xsd:import namespace="http://schemas.microsoft.com/sharepoint/v3"/>
    <xsd:import namespace="cdef7ab9-3519-4273-a22c-7105e88b5b86"/>
    <xsd:import namespace="b1d9df04-9b8d-4886-96c6-6484f0dc8e8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  <xsd:element ref="ns2:MediaServiceLocation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9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0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ef7ab9-3519-4273-a22c-7105e88b5b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c8d5fda-b97d-42c6-97e2-f76465e161c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d9df04-9b8d-4886-96c6-6484f0dc8e8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ba22f223-8c2e-4278-a535-175b475a8894}" ma:internalName="TaxCatchAll" ma:showField="CatchAllData" ma:web="b1d9df04-9b8d-4886-96c6-6484f0dc8e8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B70272C-0520-4B96-993D-8F893ABD742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30ADDAD-6A19-4E1A-85AA-BE52EF3A34DF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b1d9df04-9b8d-4886-96c6-6484f0dc8e88"/>
    <ds:schemaRef ds:uri="cdef7ab9-3519-4273-a22c-7105e88b5b86"/>
  </ds:schemaRefs>
</ds:datastoreItem>
</file>

<file path=customXml/itemProps3.xml><?xml version="1.0" encoding="utf-8"?>
<ds:datastoreItem xmlns:ds="http://schemas.openxmlformats.org/officeDocument/2006/customXml" ds:itemID="{DCCAF085-9EA5-4D55-8B0D-7DB958374BE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cdef7ab9-3519-4273-a22c-7105e88b5b86"/>
    <ds:schemaRef ds:uri="b1d9df04-9b8d-4886-96c6-6484f0dc8e8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5947</TotalTime>
  <Words>467</Words>
  <Application>Microsoft Office PowerPoint</Application>
  <PresentationFormat>Custom</PresentationFormat>
  <Paragraphs>44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Lakha Manoj (RBK) Walsall Healthcare NHS Trust</dc:creator>
  <cp:lastModifiedBy>BRADLEY, Joyce (WALSALL HEALTHCARE NHS TRUST)</cp:lastModifiedBy>
  <cp:revision>45</cp:revision>
  <dcterms:created xsi:type="dcterms:W3CDTF">2020-12-07T15:24:36Z</dcterms:created>
  <dcterms:modified xsi:type="dcterms:W3CDTF">2024-06-10T07:56:06Z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0x010100F68558D486CC5045A982F0F2438BD9A1</vt:lpwstr>
  </property>
</Properties>
</file>