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447D"/>
    <a:srgbClr val="0E4F8C"/>
    <a:srgbClr val="1C7CD3"/>
    <a:srgbClr val="195E9A"/>
    <a:srgbClr val="4D8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FEA6B9-F72D-382C-EEA0-B882A438D83E}" v="14" dt="2024-06-12T14:46:47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505"/>
    <p:restoredTop sz="96405"/>
  </p:normalViewPr>
  <p:slideViewPr>
    <p:cSldViewPr snapToGrid="0" snapToObjects="1">
      <p:cViewPr>
        <p:scale>
          <a:sx n="110" d="100"/>
          <a:sy n="110" d="100"/>
        </p:scale>
        <p:origin x="15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9EFEA6B9-F72D-382C-EEA0-B882A438D83E}"/>
    <pc:docChg chg="modSld">
      <pc:chgData name="SARAI, Mandeep (THE ROYAL WOLVERHAMPTON NHS TRUST)" userId="S::mandeep.sarai@nhs.net::ec52dbc3-1e6f-40f0-aa0e-6e47e801b378" providerId="AD" clId="Web-{9EFEA6B9-F72D-382C-EEA0-B882A438D83E}" dt="2024-06-12T14:46:47.654" v="7" actId="1076"/>
      <pc:docMkLst>
        <pc:docMk/>
      </pc:docMkLst>
      <pc:sldChg chg="addSp modSp">
        <pc:chgData name="SARAI, Mandeep (THE ROYAL WOLVERHAMPTON NHS TRUST)" userId="S::mandeep.sarai@nhs.net::ec52dbc3-1e6f-40f0-aa0e-6e47e801b378" providerId="AD" clId="Web-{9EFEA6B9-F72D-382C-EEA0-B882A438D83E}" dt="2024-06-12T14:46:47.654" v="7" actId="1076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9EFEA6B9-F72D-382C-EEA0-B882A438D83E}" dt="2024-06-12T14:46:47.654" v="7" actId="1076"/>
          <ac:spMkLst>
            <pc:docMk/>
            <pc:sldMk cId="1439128987" sldId="256"/>
            <ac:spMk id="2" creationId="{EEF099A5-F058-3A4A-3524-42520C06CC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621085" y="3111478"/>
            <a:ext cx="7491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Adequacy of Surveillance Imaging Following Lung Cancer Surgery – How Can We Optimise Follow Up Care?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237457" y="1637675"/>
            <a:ext cx="6702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Aishah Z Mughal, Ahmed El-Zeki, Ahmed Habib, Ahmed 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Oliemy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Thoracic Surgery Department, The Royal Wolverhampton NHS Trust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54605" y="13178671"/>
            <a:ext cx="5966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in Practice - Conclusion: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2D348C-65F8-0B32-F66E-30B0CEDB2EFA}"/>
              </a:ext>
            </a:extLst>
          </p:cNvPr>
          <p:cNvCxnSpPr>
            <a:cxnSpLocks/>
          </p:cNvCxnSpPr>
          <p:nvPr/>
        </p:nvCxnSpPr>
        <p:spPr>
          <a:xfrm>
            <a:off x="303383" y="1556433"/>
            <a:ext cx="597208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2F7CF5A-CD79-43E2-BF02-7FE79379DE2A}"/>
              </a:ext>
            </a:extLst>
          </p:cNvPr>
          <p:cNvSpPr txBox="1"/>
          <p:nvPr/>
        </p:nvSpPr>
        <p:spPr>
          <a:xfrm>
            <a:off x="215444" y="247308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D8922"/>
                </a:solidFill>
              </a:rPr>
              <a:t>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A785E6-E2C8-9A09-B0ED-877609EBF7BD}"/>
              </a:ext>
            </a:extLst>
          </p:cNvPr>
          <p:cNvSpPr txBox="1"/>
          <p:nvPr/>
        </p:nvSpPr>
        <p:spPr>
          <a:xfrm>
            <a:off x="5328768" y="2473081"/>
            <a:ext cx="4784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4D8922"/>
                </a:solidFill>
              </a:rPr>
              <a:t>ASCO Clinical Guidelines 2020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254FD-CCF6-E300-DFF8-85AE71440EDC}"/>
              </a:ext>
            </a:extLst>
          </p:cNvPr>
          <p:cNvSpPr txBox="1"/>
          <p:nvPr/>
        </p:nvSpPr>
        <p:spPr>
          <a:xfrm>
            <a:off x="265826" y="403021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D8922"/>
                </a:solidFill>
              </a:rPr>
              <a:t>Methods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A4A98A-8262-6175-297C-C090262D238D}"/>
              </a:ext>
            </a:extLst>
          </p:cNvPr>
          <p:cNvSpPr txBox="1"/>
          <p:nvPr/>
        </p:nvSpPr>
        <p:spPr>
          <a:xfrm>
            <a:off x="5480881" y="574551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4D8922"/>
                </a:solidFill>
              </a:rPr>
              <a:t>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F0A8AC-E9E9-53F0-71E1-D2B7862BCFDD}"/>
              </a:ext>
            </a:extLst>
          </p:cNvPr>
          <p:cNvSpPr txBox="1"/>
          <p:nvPr/>
        </p:nvSpPr>
        <p:spPr>
          <a:xfrm>
            <a:off x="229620" y="612438"/>
            <a:ext cx="7491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Optimizing Post-Lung Cancer Resection Surveillance Imaging - ASCO Guidelines in Action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24A61E-9A9A-852F-1526-A98B3A4BB65E}"/>
              </a:ext>
            </a:extLst>
          </p:cNvPr>
          <p:cNvSpPr txBox="1"/>
          <p:nvPr/>
        </p:nvSpPr>
        <p:spPr>
          <a:xfrm>
            <a:off x="229620" y="2934746"/>
            <a:ext cx="4398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41414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Surgical resection with curative intent is offered to patients with</a:t>
            </a:r>
            <a:r>
              <a:rPr lang="en-US" sz="1400" b="1" dirty="0">
                <a:solidFill>
                  <a:srgbClr val="00206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localised lung cancer.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Post-operative surveillance imaging is essential to detect cancer recurrence</a:t>
            </a:r>
            <a:r>
              <a:rPr lang="en-US" sz="1400" dirty="0">
                <a:solidFill>
                  <a:srgbClr val="141414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1640D4-BA59-0C32-0316-63D09ED96DCE}"/>
              </a:ext>
            </a:extLst>
          </p:cNvPr>
          <p:cNvSpPr/>
          <p:nvPr/>
        </p:nvSpPr>
        <p:spPr>
          <a:xfrm>
            <a:off x="4891584" y="2986311"/>
            <a:ext cx="5449094" cy="2639498"/>
          </a:xfrm>
          <a:prstGeom prst="rect">
            <a:avLst/>
          </a:prstGeom>
          <a:solidFill>
            <a:srgbClr val="195E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85B9AF-5DB3-25B4-72C9-1ECD17DC21D2}"/>
              </a:ext>
            </a:extLst>
          </p:cNvPr>
          <p:cNvSpPr txBox="1"/>
          <p:nvPr/>
        </p:nvSpPr>
        <p:spPr>
          <a:xfrm>
            <a:off x="4953971" y="3107050"/>
            <a:ext cx="5249511" cy="2308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Clinical guidelines by the American Society of Clinical Oncologists (ASCO) recommend all patients with curatively treated lung cancer should undergo surveillance imaging </a:t>
            </a:r>
            <a:r>
              <a:rPr lang="en-GB" sz="1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every 6 months for 2 years,</a:t>
            </a:r>
            <a:r>
              <a:rPr lang="en-GB" sz="1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mainly using </a:t>
            </a:r>
            <a:r>
              <a:rPr lang="en-GB" sz="1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CT imaging with contrast</a:t>
            </a:r>
            <a:r>
              <a:rPr lang="en-GB" sz="1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endParaRPr lang="en-GB" sz="14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GB" sz="1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aim to present a QIP to show the impact of implementing ASCO guidelines </a:t>
            </a:r>
            <a:r>
              <a:rPr lang="en-GB" sz="1400" b="1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on </a:t>
            </a:r>
            <a:r>
              <a:rPr lang="en-GB" sz="1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surveillance imaging post lung cancer resection. </a:t>
            </a:r>
            <a:endParaRPr lang="en-GB" sz="14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A graph with blue and orange lines&#10;&#10;Description automatically generated">
            <a:extLst>
              <a:ext uri="{FF2B5EF4-FFF2-40B4-BE49-F238E27FC236}">
                <a16:creationId xmlns:a16="http://schemas.microsoft.com/office/drawing/2014/main" id="{40C64C9E-B311-B55F-5E59-3956E6DE6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584" y="8710519"/>
            <a:ext cx="5710476" cy="41175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AB7D756-46BA-F674-5870-86AD08E6FF92}"/>
              </a:ext>
            </a:extLst>
          </p:cNvPr>
          <p:cNvSpPr txBox="1"/>
          <p:nvPr/>
        </p:nvSpPr>
        <p:spPr>
          <a:xfrm>
            <a:off x="201663" y="4538934"/>
            <a:ext cx="4615112" cy="2236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A QIP was performed on all patients undergoing curative lung resection surgery between </a:t>
            </a:r>
            <a:r>
              <a:rPr lang="en-GB" sz="1400" b="1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22/01/2021 to 30/03/2022.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Data was collected from electronic health records on presence of surveillance imaging at </a:t>
            </a:r>
            <a:r>
              <a:rPr lang="en-GB" sz="1400" b="1" kern="100" dirty="0">
                <a:solidFill>
                  <a:srgbClr val="4D8922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6-, 12-, 18-, and 24-months </a:t>
            </a:r>
            <a:r>
              <a:rPr lang="en-GB" sz="1400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following resection.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Data analysis was performed in respect to patient survival at each of these time points. Analysis was performed using SPSS V.29.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AE4D37-C1F2-E322-06B5-36DB870654CF}"/>
              </a:ext>
            </a:extLst>
          </p:cNvPr>
          <p:cNvSpPr txBox="1"/>
          <p:nvPr/>
        </p:nvSpPr>
        <p:spPr>
          <a:xfrm>
            <a:off x="91544" y="13598124"/>
            <a:ext cx="4835349" cy="145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Implementation of ASCO guidelines has resulted in </a:t>
            </a:r>
            <a:r>
              <a:rPr lang="en-GB" sz="1300" b="1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higher compliance of surveillance imaging following resection.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This has </a:t>
            </a:r>
            <a:r>
              <a:rPr lang="en-GB" sz="1300" kern="1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enabled a</a:t>
            </a:r>
            <a:r>
              <a:rPr lang="en-GB" sz="1300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GB" sz="1300" b="1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greater proportion of lung cancer recurrence detection,</a:t>
            </a:r>
            <a:r>
              <a:rPr lang="en-GB" sz="1300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 offering the patients curative treatment at earlier stage of lung cancer.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BC009C-7393-993F-D268-37560EF73AA6}"/>
              </a:ext>
            </a:extLst>
          </p:cNvPr>
          <p:cNvSpPr txBox="1"/>
          <p:nvPr/>
        </p:nvSpPr>
        <p:spPr>
          <a:xfrm>
            <a:off x="5037012" y="6256306"/>
            <a:ext cx="5439918" cy="260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110 patients undergoing lung cancer resection were included in analysis.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</a:t>
            </a:r>
            <a:r>
              <a:rPr lang="en-GB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edian age of patients at operation was 72 years (IQR 64-77). Most patients had pre-operative tumour staging of T1 (57.3%), N0 (72.7%), M0 (94.5%).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most encountered post-operative histological diagnosis was adenocarcinoma (54.5%) followed by squamous cell carcinoma (26.4%) and small cell lung cancer (1.8%).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en-GB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966E97-2DDB-134A-1F29-0A209A94488A}"/>
              </a:ext>
            </a:extLst>
          </p:cNvPr>
          <p:cNvSpPr/>
          <p:nvPr/>
        </p:nvSpPr>
        <p:spPr>
          <a:xfrm>
            <a:off x="281930" y="6968407"/>
            <a:ext cx="4609654" cy="2142716"/>
          </a:xfrm>
          <a:prstGeom prst="rect">
            <a:avLst/>
          </a:prstGeom>
          <a:solidFill>
            <a:srgbClr val="4D892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AFF363-E04C-7B8C-E774-218ABCA33465}"/>
              </a:ext>
            </a:extLst>
          </p:cNvPr>
          <p:cNvSpPr txBox="1"/>
          <p:nvPr/>
        </p:nvSpPr>
        <p:spPr>
          <a:xfrm>
            <a:off x="433503" y="7133523"/>
            <a:ext cx="4286213" cy="1812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400" b="1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Surveillance imaging was performed in 78.4%, 72,9%, 71.4% and 63% of patients at 6, 12, 18 and 24 months, respectively.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GB" sz="1400" b="1" kern="100" dirty="0">
              <a:solidFill>
                <a:schemeClr val="bg1"/>
              </a:solidFill>
              <a:effectLst/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400" b="1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Primary lung cancer recurrence was most frequently detected at 18-months post-resection (8.8%).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1C23DA-27D2-C3B7-658F-9BB19EA1568C}"/>
              </a:ext>
            </a:extLst>
          </p:cNvPr>
          <p:cNvSpPr txBox="1"/>
          <p:nvPr/>
        </p:nvSpPr>
        <p:spPr>
          <a:xfrm>
            <a:off x="347320" y="9354410"/>
            <a:ext cx="4107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4D8922"/>
                </a:solidFill>
              </a:rPr>
              <a:t>Primary Lung Recurrence Detection Rate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9B4853-6D0A-0B2D-112E-BE7D8215769F}"/>
              </a:ext>
            </a:extLst>
          </p:cNvPr>
          <p:cNvSpPr txBox="1"/>
          <p:nvPr/>
        </p:nvSpPr>
        <p:spPr>
          <a:xfrm>
            <a:off x="6182139" y="12799818"/>
            <a:ext cx="42590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GB" sz="1200" b="1" kern="100" dirty="0">
                <a:solidFill>
                  <a:srgbClr val="195E9A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Compliance of CT with Contrast Imaging Before vs After Guideline Implementation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EF23AB9-392F-58EA-E85E-764484190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73929"/>
              </p:ext>
            </p:extLst>
          </p:nvPr>
        </p:nvGraphicFramePr>
        <p:xfrm>
          <a:off x="173084" y="10294533"/>
          <a:ext cx="4546632" cy="212018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73316">
                  <a:extLst>
                    <a:ext uri="{9D8B030D-6E8A-4147-A177-3AD203B41FA5}">
                      <a16:colId xmlns:a16="http://schemas.microsoft.com/office/drawing/2014/main" val="3593800418"/>
                    </a:ext>
                  </a:extLst>
                </a:gridCol>
                <a:gridCol w="2273316">
                  <a:extLst>
                    <a:ext uri="{9D8B030D-6E8A-4147-A177-3AD203B41FA5}">
                      <a16:colId xmlns:a16="http://schemas.microsoft.com/office/drawing/2014/main" val="834568914"/>
                    </a:ext>
                  </a:extLst>
                </a:gridCol>
              </a:tblGrid>
              <a:tr h="65708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Lung cancer recurrence detected</a:t>
                      </a:r>
                      <a:endParaRPr lang="en-GB" sz="1200" b="1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47D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Number (%) of patients</a:t>
                      </a:r>
                      <a:endParaRPr lang="en-GB" sz="1200" b="1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47D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955439"/>
                  </a:ext>
                </a:extLst>
              </a:tr>
              <a:tr h="36577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6 months</a:t>
                      </a:r>
                      <a:endParaRPr lang="en-GB" sz="12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6 (5.9%)</a:t>
                      </a:r>
                      <a:endParaRPr lang="en-GB" sz="12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672314"/>
                  </a:ext>
                </a:extLst>
              </a:tr>
              <a:tr h="365774"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12 months</a:t>
                      </a:r>
                      <a:endParaRPr lang="en-GB" sz="12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4 (4.2%)</a:t>
                      </a:r>
                      <a:endParaRPr lang="en-GB" sz="12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932879"/>
                  </a:ext>
                </a:extLst>
              </a:tr>
              <a:tr h="365774"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18 months</a:t>
                      </a:r>
                      <a:endParaRPr lang="en-GB" sz="12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8 (8.8%)</a:t>
                      </a:r>
                      <a:endParaRPr lang="en-GB" sz="12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893349"/>
                  </a:ext>
                </a:extLst>
              </a:tr>
              <a:tr h="36577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24 months</a:t>
                      </a:r>
                      <a:endParaRPr lang="en-GB" sz="12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 (1.1%)</a:t>
                      </a:r>
                      <a:endParaRPr lang="en-GB" sz="12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182796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C75CD4D9-06E9-AAA6-F1DF-82BE586C7576}"/>
              </a:ext>
            </a:extLst>
          </p:cNvPr>
          <p:cNvSpPr txBox="1"/>
          <p:nvPr/>
        </p:nvSpPr>
        <p:spPr>
          <a:xfrm>
            <a:off x="141573" y="12523840"/>
            <a:ext cx="4609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200" b="1" kern="100" dirty="0">
                <a:solidFill>
                  <a:srgbClr val="195E9A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Primary Lung Recurrence – Detection of primary lung recurrence following implementation of ASCO Guidelines</a:t>
            </a:r>
          </a:p>
        </p:txBody>
      </p:sp>
      <p:pic>
        <p:nvPicPr>
          <p:cNvPr id="38" name="Picture 3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0365FD66-AB40-ED83-43F3-5224A3E952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8" t="2993" r="2648" b="2384"/>
          <a:stretch/>
        </p:blipFill>
        <p:spPr>
          <a:xfrm>
            <a:off x="5027748" y="13724963"/>
            <a:ext cx="1254107" cy="127113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F991A16-7F4A-911C-C837-8AC388ABDC37}"/>
              </a:ext>
            </a:extLst>
          </p:cNvPr>
          <p:cNvSpPr txBox="1"/>
          <p:nvPr/>
        </p:nvSpPr>
        <p:spPr>
          <a:xfrm>
            <a:off x="5224193" y="13447976"/>
            <a:ext cx="10512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kern="100" dirty="0">
                <a:solidFill>
                  <a:schemeClr val="bg1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References</a:t>
            </a:r>
            <a:endParaRPr lang="en-US" sz="1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F099A5-F058-3A4A-3524-42520C06CC71}"/>
              </a:ext>
            </a:extLst>
          </p:cNvPr>
          <p:cNvSpPr txBox="1"/>
          <p:nvPr/>
        </p:nvSpPr>
        <p:spPr>
          <a:xfrm>
            <a:off x="-86653" y="15512"/>
            <a:ext cx="266249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cs typeface="Calibri"/>
              </a:rPr>
              <a:t>A24-076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7184D-4A62-47C6-8E6F-5DB388DF58B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1d9df04-9b8d-4886-96c6-6484f0dc8e88"/>
    <ds:schemaRef ds:uri="cdef7ab9-3519-4273-a22c-7105e88b5b86"/>
  </ds:schemaRefs>
</ds:datastoreItem>
</file>

<file path=customXml/itemProps2.xml><?xml version="1.0" encoding="utf-8"?>
<ds:datastoreItem xmlns:ds="http://schemas.openxmlformats.org/officeDocument/2006/customXml" ds:itemID="{EC304CC2-9201-4F2E-8E10-F6B377AA34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3FD84A-6BD3-4C36-8625-FF0FDEB74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5442</TotalTime>
  <Words>426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Aishah Mughal (Medicine Clinical)</cp:lastModifiedBy>
  <cp:revision>34</cp:revision>
  <dcterms:created xsi:type="dcterms:W3CDTF">2020-12-07T15:24:36Z</dcterms:created>
  <dcterms:modified xsi:type="dcterms:W3CDTF">2024-06-12T14:46:49Z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