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0134"/>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14221B-E167-B95F-89D0-D884FA7409BB}" v="13" dt="2024-06-12T14:45:17.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74" autoAdjust="0"/>
    <p:restoredTop sz="96405"/>
  </p:normalViewPr>
  <p:slideViewPr>
    <p:cSldViewPr snapToGrid="0" snapToObjects="1">
      <p:cViewPr varScale="1">
        <p:scale>
          <a:sx n="52" d="100"/>
          <a:sy n="52" d="100"/>
        </p:scale>
        <p:origin x="360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9D14221B-E167-B95F-89D0-D884FA7409BB}"/>
    <pc:docChg chg="modSld">
      <pc:chgData name="SARAI, Mandeep (THE ROYAL WOLVERHAMPTON NHS TRUST)" userId="S::mandeep.sarai@nhs.net::ec52dbc3-1e6f-40f0-aa0e-6e47e801b378" providerId="AD" clId="Web-{9D14221B-E167-B95F-89D0-D884FA7409BB}" dt="2024-06-12T14:45:15.515" v="6" actId="20577"/>
      <pc:docMkLst>
        <pc:docMk/>
      </pc:docMkLst>
      <pc:sldChg chg="addSp modSp">
        <pc:chgData name="SARAI, Mandeep (THE ROYAL WOLVERHAMPTON NHS TRUST)" userId="S::mandeep.sarai@nhs.net::ec52dbc3-1e6f-40f0-aa0e-6e47e801b378" providerId="AD" clId="Web-{9D14221B-E167-B95F-89D0-D884FA7409BB}" dt="2024-06-12T14:45:15.515" v="6" actId="20577"/>
        <pc:sldMkLst>
          <pc:docMk/>
          <pc:sldMk cId="1439128987" sldId="256"/>
        </pc:sldMkLst>
        <pc:spChg chg="add mod">
          <ac:chgData name="SARAI, Mandeep (THE ROYAL WOLVERHAMPTON NHS TRUST)" userId="S::mandeep.sarai@nhs.net::ec52dbc3-1e6f-40f0-aa0e-6e47e801b378" providerId="AD" clId="Web-{9D14221B-E167-B95F-89D0-D884FA7409BB}" dt="2024-06-12T14:45:15.515" v="6" actId="20577"/>
          <ac:spMkLst>
            <pc:docMk/>
            <pc:sldMk cId="1439128987" sldId="256"/>
            <ac:spMk id="12" creationId="{39F7369B-1441-7478-9ECC-8DC5105008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57328" y="544711"/>
            <a:ext cx="9342704" cy="492443"/>
          </a:xfrm>
          <a:prstGeom prst="rect">
            <a:avLst/>
          </a:prstGeom>
          <a:noFill/>
        </p:spPr>
        <p:txBody>
          <a:bodyPr wrap="square" rtlCol="0">
            <a:spAutoFit/>
          </a:bodyPr>
          <a:lstStyle/>
          <a:p>
            <a:r>
              <a:rPr lang="en-GB" sz="2600" b="1" dirty="0">
                <a:solidFill>
                  <a:schemeClr val="bg1"/>
                </a:solidFill>
                <a:latin typeface="Arial" panose="020B0604020202020204" pitchFamily="34" charset="0"/>
                <a:cs typeface="Arial" panose="020B0604020202020204" pitchFamily="34" charset="0"/>
              </a:rPr>
              <a:t>Staff wellbeing in primary care </a:t>
            </a:r>
            <a:endParaRPr lang="en-US" sz="26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142533" y="1099152"/>
            <a:ext cx="6642315" cy="1169551"/>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Chace Smith – Communications and Engagement Lead</a:t>
            </a:r>
          </a:p>
          <a:p>
            <a:r>
              <a:rPr lang="en-US" sz="1400" b="1" dirty="0">
                <a:solidFill>
                  <a:schemeClr val="bg1"/>
                </a:solidFill>
                <a:latin typeface="Arial" panose="020B0604020202020204" pitchFamily="34" charset="0"/>
                <a:cs typeface="Arial" panose="020B0604020202020204" pitchFamily="34" charset="0"/>
              </a:rPr>
              <a:t>Sarita Jones – Interim Directorate Manager</a:t>
            </a:r>
          </a:p>
          <a:p>
            <a:r>
              <a:rPr lang="en-US" sz="1400" b="1" dirty="0">
                <a:solidFill>
                  <a:schemeClr val="bg1"/>
                </a:solidFill>
                <a:latin typeface="Arial" panose="020B0604020202020204" pitchFamily="34" charset="0"/>
                <a:cs typeface="Arial" panose="020B0604020202020204" pitchFamily="34" charset="0"/>
              </a:rPr>
              <a:t>Dr </a:t>
            </a:r>
            <a:r>
              <a:rPr lang="en-US" sz="1400" b="1" dirty="0" err="1">
                <a:solidFill>
                  <a:schemeClr val="bg1"/>
                </a:solidFill>
                <a:latin typeface="Arial" panose="020B0604020202020204" pitchFamily="34" charset="0"/>
                <a:cs typeface="Arial" panose="020B0604020202020204" pitchFamily="34" charset="0"/>
              </a:rPr>
              <a:t>Olomolaiye</a:t>
            </a:r>
            <a:r>
              <a:rPr lang="en-US" sz="1400" b="1" dirty="0">
                <a:solidFill>
                  <a:schemeClr val="bg1"/>
                </a:solidFill>
                <a:latin typeface="Arial" panose="020B0604020202020204" pitchFamily="34" charset="0"/>
                <a:cs typeface="Arial" panose="020B0604020202020204" pitchFamily="34" charset="0"/>
              </a:rPr>
              <a:t> – GP and Deputy Clinical Director</a:t>
            </a:r>
          </a:p>
          <a:p>
            <a:r>
              <a:rPr lang="en-US" sz="1400" b="1" dirty="0">
                <a:solidFill>
                  <a:schemeClr val="bg1"/>
                </a:solidFill>
                <a:latin typeface="Arial" panose="020B0604020202020204" pitchFamily="34" charset="0"/>
                <a:cs typeface="Arial" panose="020B0604020202020204" pitchFamily="34" charset="0"/>
              </a:rPr>
              <a:t>Baljit </a:t>
            </a:r>
            <a:r>
              <a:rPr lang="en-US" sz="1400" b="1" dirty="0" err="1">
                <a:solidFill>
                  <a:schemeClr val="bg1"/>
                </a:solidFill>
                <a:latin typeface="Arial" panose="020B0604020202020204" pitchFamily="34" charset="0"/>
                <a:cs typeface="Arial" panose="020B0604020202020204" pitchFamily="34" charset="0"/>
              </a:rPr>
              <a:t>Juss</a:t>
            </a:r>
            <a:r>
              <a:rPr lang="en-US" sz="1400" b="1" dirty="0">
                <a:solidFill>
                  <a:schemeClr val="bg1"/>
                </a:solidFill>
                <a:latin typeface="Arial" panose="020B0604020202020204" pitchFamily="34" charset="0"/>
                <a:cs typeface="Arial" panose="020B0604020202020204" pitchFamily="34" charset="0"/>
              </a:rPr>
              <a:t> – Digital Implementation Lead</a:t>
            </a:r>
          </a:p>
          <a:p>
            <a:r>
              <a:rPr lang="en-US" sz="1400" b="1" dirty="0">
                <a:solidFill>
                  <a:schemeClr val="bg1"/>
                </a:solidFill>
                <a:latin typeface="Arial" panose="020B0604020202020204" pitchFamily="34" charset="0"/>
                <a:cs typeface="Arial" panose="020B0604020202020204" pitchFamily="34" charset="0"/>
              </a:rPr>
              <a:t> </a:t>
            </a:r>
            <a:endParaRPr lang="en-US" sz="1400"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86982" y="2716624"/>
            <a:ext cx="10080172" cy="738664"/>
          </a:xfrm>
          <a:prstGeom prst="rect">
            <a:avLst/>
          </a:prstGeom>
          <a:noFill/>
        </p:spPr>
        <p:txBody>
          <a:bodyPr wrap="square" rtlCol="0">
            <a:spAutoFit/>
          </a:bodyPr>
          <a:lstStyle/>
          <a:p>
            <a:r>
              <a:rPr lang="en-GB" sz="1400" dirty="0">
                <a:latin typeface="Arial" panose="020B0604020202020204" pitchFamily="34" charset="0"/>
                <a:ea typeface="MS Mincho" panose="02020609040205080304" pitchFamily="49" charset="-128"/>
                <a:cs typeface="Arial" panose="020B0604020202020204" pitchFamily="34" charset="0"/>
              </a:rPr>
              <a:t>The Quality and Outcomes Framework guidance released in March 2023 introduced a new quality improvement (QI) module, which focused on workforce and wellbeing in 2023/24 which formed part of the QOF activity from April. </a:t>
            </a:r>
            <a:endParaRPr lang="en-GB" sz="1400" dirty="0">
              <a:effectLst/>
              <a:latin typeface="Arial" panose="020B0604020202020204" pitchFamily="34" charset="0"/>
              <a:ea typeface="MS Mincho" panose="02020609040205080304" pitchFamily="49" charset="-128"/>
              <a:cs typeface="Arial" panose="020B0604020202020204" pitchFamily="34" charset="0"/>
            </a:endParaRPr>
          </a:p>
          <a:p>
            <a:endParaRPr lang="en-GB" sz="14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41" name="TextBox 40">
            <a:extLst>
              <a:ext uri="{FF2B5EF4-FFF2-40B4-BE49-F238E27FC236}">
                <a16:creationId xmlns:a16="http://schemas.microsoft.com/office/drawing/2014/main" id="{03099D31-F39A-8C97-2372-22597D55BEA9}"/>
              </a:ext>
            </a:extLst>
          </p:cNvPr>
          <p:cNvSpPr txBox="1"/>
          <p:nvPr/>
        </p:nvSpPr>
        <p:spPr>
          <a:xfrm>
            <a:off x="73443" y="2331856"/>
            <a:ext cx="4270499" cy="391715"/>
          </a:xfrm>
          <a:prstGeom prst="rect">
            <a:avLst/>
          </a:prstGeom>
          <a:noFill/>
        </p:spPr>
        <p:txBody>
          <a:bodyPr wrap="square" rtlCol="0">
            <a:spAutoFit/>
          </a:bodyPr>
          <a:lstStyle/>
          <a:p>
            <a:r>
              <a:rPr lang="en-US" sz="2200" b="1" dirty="0">
                <a:solidFill>
                  <a:schemeClr val="tx2">
                    <a:lumMod val="75000"/>
                  </a:schemeClr>
                </a:solidFill>
                <a:latin typeface="Arial" panose="020B0604020202020204" pitchFamily="34" charset="0"/>
                <a:cs typeface="Arial" panose="020B0604020202020204" pitchFamily="34" charset="0"/>
              </a:rPr>
              <a:t>Background</a:t>
            </a:r>
          </a:p>
        </p:txBody>
      </p:sp>
      <p:sp>
        <p:nvSpPr>
          <p:cNvPr id="42" name="TextBox 41">
            <a:extLst>
              <a:ext uri="{FF2B5EF4-FFF2-40B4-BE49-F238E27FC236}">
                <a16:creationId xmlns:a16="http://schemas.microsoft.com/office/drawing/2014/main" id="{A99DA042-3803-6612-7550-6161586B84AF}"/>
              </a:ext>
            </a:extLst>
          </p:cNvPr>
          <p:cNvSpPr txBox="1"/>
          <p:nvPr/>
        </p:nvSpPr>
        <p:spPr>
          <a:xfrm>
            <a:off x="86982" y="4094970"/>
            <a:ext cx="4069293" cy="430887"/>
          </a:xfrm>
          <a:prstGeom prst="rect">
            <a:avLst/>
          </a:prstGeom>
          <a:noFill/>
        </p:spPr>
        <p:txBody>
          <a:bodyPr wrap="square" rtlCol="0">
            <a:spAutoFit/>
          </a:bodyPr>
          <a:lstStyle/>
          <a:p>
            <a:r>
              <a:rPr lang="en-US" sz="2200" b="1" dirty="0">
                <a:solidFill>
                  <a:schemeClr val="tx2">
                    <a:lumMod val="75000"/>
                  </a:schemeClr>
                </a:solidFill>
                <a:latin typeface="Arial" panose="020B0604020202020204" pitchFamily="34" charset="0"/>
                <a:cs typeface="Arial" panose="020B0604020202020204" pitchFamily="34" charset="0"/>
              </a:rPr>
              <a:t>Objectives and measures</a:t>
            </a:r>
          </a:p>
        </p:txBody>
      </p:sp>
      <p:sp>
        <p:nvSpPr>
          <p:cNvPr id="52" name="TextBox 51">
            <a:extLst>
              <a:ext uri="{FF2B5EF4-FFF2-40B4-BE49-F238E27FC236}">
                <a16:creationId xmlns:a16="http://schemas.microsoft.com/office/drawing/2014/main" id="{17577F6A-AE6A-364A-943F-A7B35162AEC1}"/>
              </a:ext>
            </a:extLst>
          </p:cNvPr>
          <p:cNvSpPr txBox="1"/>
          <p:nvPr/>
        </p:nvSpPr>
        <p:spPr>
          <a:xfrm>
            <a:off x="109246" y="4486701"/>
            <a:ext cx="7441695" cy="2862322"/>
          </a:xfrm>
          <a:prstGeom prst="rect">
            <a:avLst/>
          </a:prstGeom>
          <a:noFill/>
        </p:spPr>
        <p:txBody>
          <a:bodyPr wrap="square" rtlCol="0">
            <a:spAutoFit/>
          </a:bodyPr>
          <a:lstStyle/>
          <a:p>
            <a:r>
              <a:rPr lang="en-GB" sz="1400" dirty="0">
                <a:effectLst/>
                <a:latin typeface="Arial" panose="020B0604020202020204" pitchFamily="34" charset="0"/>
                <a:ea typeface="MS Mincho" panose="02020609040205080304" pitchFamily="49" charset="-128"/>
                <a:cs typeface="Arial" panose="020B0604020202020204" pitchFamily="34" charset="0"/>
              </a:rPr>
              <a:t>Upon surveying our administrative staff we were able to identify the area they felt they required the most support with (in terms of staff wellbeing). </a:t>
            </a:r>
            <a:r>
              <a:rPr lang="en-GB" sz="1400" b="1" dirty="0">
                <a:latin typeface="Arial" panose="020B0604020202020204" pitchFamily="34" charset="0"/>
                <a:ea typeface="MS Mincho" panose="02020609040205080304" pitchFamily="49" charset="-128"/>
                <a:cs typeface="Arial" panose="020B0604020202020204" pitchFamily="34" charset="0"/>
              </a:rPr>
              <a:t>Communication</a:t>
            </a:r>
            <a:r>
              <a:rPr lang="en-GB" sz="1400" dirty="0">
                <a:latin typeface="Arial" panose="020B0604020202020204" pitchFamily="34" charset="0"/>
                <a:ea typeface="MS Mincho" panose="02020609040205080304" pitchFamily="49" charset="-128"/>
                <a:cs typeface="Arial" panose="020B0604020202020204" pitchFamily="34" charset="0"/>
              </a:rPr>
              <a:t> came out on top which is why we focussed on two separate projects relating to communication. </a:t>
            </a:r>
            <a:endParaRPr lang="en-GB" sz="1400" dirty="0">
              <a:effectLst/>
              <a:latin typeface="Arial" panose="020B0604020202020204" pitchFamily="34" charset="0"/>
              <a:ea typeface="MS Mincho" panose="02020609040205080304" pitchFamily="49" charset="-128"/>
              <a:cs typeface="Arial" panose="020B0604020202020204" pitchFamily="34" charset="0"/>
            </a:endParaRPr>
          </a:p>
          <a:p>
            <a:endParaRPr lang="en-GB" sz="1400" b="1" dirty="0">
              <a:latin typeface="Arial" panose="020B0604020202020204" pitchFamily="34" charset="0"/>
              <a:ea typeface="MS Mincho" panose="02020609040205080304" pitchFamily="49" charset="-128"/>
              <a:cs typeface="Arial" panose="020B0604020202020204" pitchFamily="34" charset="0"/>
            </a:endParaRPr>
          </a:p>
          <a:p>
            <a:r>
              <a:rPr lang="en-GB" sz="1400" b="1" dirty="0">
                <a:effectLst/>
                <a:latin typeface="Arial" panose="020B0604020202020204" pitchFamily="34" charset="0"/>
                <a:ea typeface="MS Mincho" panose="02020609040205080304" pitchFamily="49" charset="-128"/>
                <a:cs typeface="Arial" panose="020B0604020202020204" pitchFamily="34" charset="0"/>
              </a:rPr>
              <a:t>The objectives of our staff wellbeing project was:</a:t>
            </a:r>
            <a:endParaRPr lang="en-GB" sz="1400" dirty="0">
              <a:effectLst/>
              <a:latin typeface="Arial" panose="020B0604020202020204" pitchFamily="34" charset="0"/>
              <a:ea typeface="MS Mincho" panose="02020609040205080304" pitchFamily="49" charset="-128"/>
              <a:cs typeface="Arial" panose="020B0604020202020204" pitchFamily="34" charset="0"/>
            </a:endParaRPr>
          </a:p>
          <a:p>
            <a:r>
              <a:rPr lang="en-GB" sz="1400" dirty="0">
                <a:effectLst/>
                <a:latin typeface="Arial" panose="020B0604020202020204" pitchFamily="34" charset="0"/>
                <a:ea typeface="MS Mincho" panose="02020609040205080304" pitchFamily="49" charset="-128"/>
                <a:cs typeface="Times New Roman" panose="02020603050405020304" pitchFamily="18" charset="0"/>
              </a:rPr>
              <a:t>Project 1: To at least double the uptake of one-to-ones for administrative staff within the PCN (from 23% uptake to at least 46% uptake) by end of November 2023.</a:t>
            </a:r>
            <a:endParaRPr lang="en-GB" sz="14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400" dirty="0">
                <a:effectLst/>
                <a:latin typeface="Arial" panose="020B0604020202020204" pitchFamily="34" charset="0"/>
                <a:ea typeface="MS Mincho" panose="02020609040205080304" pitchFamily="49" charset="-128"/>
                <a:cs typeface="Times New Roman" panose="02020603050405020304" pitchFamily="18" charset="0"/>
              </a:rPr>
              <a:t> </a:t>
            </a:r>
            <a:endParaRPr lang="en-GB" sz="14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400" dirty="0">
                <a:effectLst/>
                <a:latin typeface="Arial" panose="020B0604020202020204" pitchFamily="34" charset="0"/>
                <a:ea typeface="MS Mincho" panose="02020609040205080304" pitchFamily="49" charset="-128"/>
                <a:cs typeface="Times New Roman" panose="02020603050405020304" pitchFamily="18" charset="0"/>
              </a:rPr>
              <a:t>Project 2: To ensure 100% of permanent staff have access to headsets and 80% of permanent staff have access to a video camera (which can also be used by bank staff) to attend virtual meetings when required by February 2024 leading to increased inclusion and staff wellbeing.</a:t>
            </a:r>
            <a:endParaRPr lang="en-GB" sz="1400" dirty="0">
              <a:effectLst/>
              <a:latin typeface="Cambria" panose="02040503050406030204" pitchFamily="18" charset="0"/>
              <a:ea typeface="MS Mincho" panose="02020609040205080304" pitchFamily="49" charset="-128"/>
              <a:cs typeface="Times New Roman" panose="02020603050405020304" pitchFamily="18" charset="0"/>
            </a:endParaRPr>
          </a:p>
          <a:p>
            <a:pPr marL="22225" lvl="0">
              <a:tabLst>
                <a:tab pos="457200" algn="l"/>
              </a:tabLst>
            </a:pPr>
            <a:endParaRPr lang="en-GB" sz="11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Box 1">
            <a:extLst>
              <a:ext uri="{FF2B5EF4-FFF2-40B4-BE49-F238E27FC236}">
                <a16:creationId xmlns:a16="http://schemas.microsoft.com/office/drawing/2014/main" id="{D068A2C5-60FF-0AFB-DCF7-644EEA0D5B15}"/>
              </a:ext>
            </a:extLst>
          </p:cNvPr>
          <p:cNvSpPr txBox="1"/>
          <p:nvPr/>
        </p:nvSpPr>
        <p:spPr>
          <a:xfrm>
            <a:off x="0" y="13080424"/>
            <a:ext cx="5483602"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The future state and sustainability</a:t>
            </a:r>
          </a:p>
        </p:txBody>
      </p:sp>
      <p:sp>
        <p:nvSpPr>
          <p:cNvPr id="11" name="TextBox 10">
            <a:extLst>
              <a:ext uri="{FF2B5EF4-FFF2-40B4-BE49-F238E27FC236}">
                <a16:creationId xmlns:a16="http://schemas.microsoft.com/office/drawing/2014/main" id="{7C85DB64-7777-D013-6C8B-17E7655BC86B}"/>
              </a:ext>
            </a:extLst>
          </p:cNvPr>
          <p:cNvSpPr txBox="1"/>
          <p:nvPr/>
        </p:nvSpPr>
        <p:spPr>
          <a:xfrm>
            <a:off x="74691" y="7091348"/>
            <a:ext cx="4270499" cy="430887"/>
          </a:xfrm>
          <a:prstGeom prst="rect">
            <a:avLst/>
          </a:prstGeom>
          <a:noFill/>
        </p:spPr>
        <p:txBody>
          <a:bodyPr wrap="square" rtlCol="0">
            <a:spAutoFit/>
          </a:bodyPr>
          <a:lstStyle/>
          <a:p>
            <a:r>
              <a:rPr lang="en-US" sz="2200" b="1" dirty="0">
                <a:solidFill>
                  <a:schemeClr val="tx2">
                    <a:lumMod val="75000"/>
                  </a:schemeClr>
                </a:solidFill>
                <a:latin typeface="Arial" panose="020B0604020202020204" pitchFamily="34" charset="0"/>
                <a:cs typeface="Arial" panose="020B0604020202020204" pitchFamily="34" charset="0"/>
              </a:rPr>
              <a:t>Activities</a:t>
            </a:r>
          </a:p>
        </p:txBody>
      </p:sp>
      <p:sp>
        <p:nvSpPr>
          <p:cNvPr id="4" name="TextBox 3">
            <a:extLst>
              <a:ext uri="{FF2B5EF4-FFF2-40B4-BE49-F238E27FC236}">
                <a16:creationId xmlns:a16="http://schemas.microsoft.com/office/drawing/2014/main" id="{A741D756-F0D3-A74F-C1D6-C8ACF8512D89}"/>
              </a:ext>
            </a:extLst>
          </p:cNvPr>
          <p:cNvSpPr txBox="1"/>
          <p:nvPr/>
        </p:nvSpPr>
        <p:spPr>
          <a:xfrm>
            <a:off x="142533" y="11730429"/>
            <a:ext cx="4270499" cy="430887"/>
          </a:xfrm>
          <a:prstGeom prst="rect">
            <a:avLst/>
          </a:prstGeom>
          <a:noFill/>
        </p:spPr>
        <p:txBody>
          <a:bodyPr wrap="square" rtlCol="0">
            <a:spAutoFit/>
          </a:bodyPr>
          <a:lstStyle/>
          <a:p>
            <a:r>
              <a:rPr lang="en-US" sz="2200" b="1" dirty="0">
                <a:solidFill>
                  <a:schemeClr val="tx2">
                    <a:lumMod val="75000"/>
                  </a:schemeClr>
                </a:solidFill>
                <a:latin typeface="Arial" panose="020B0604020202020204" pitchFamily="34" charset="0"/>
                <a:cs typeface="Arial" panose="020B0604020202020204" pitchFamily="34" charset="0"/>
              </a:rPr>
              <a:t>Outcome</a:t>
            </a:r>
          </a:p>
        </p:txBody>
      </p:sp>
      <p:pic>
        <p:nvPicPr>
          <p:cNvPr id="3" name="Picture 2">
            <a:extLst>
              <a:ext uri="{FF2B5EF4-FFF2-40B4-BE49-F238E27FC236}">
                <a16:creationId xmlns:a16="http://schemas.microsoft.com/office/drawing/2014/main" id="{70926C2B-23EC-1551-6171-8A3824FA5E52}"/>
              </a:ext>
            </a:extLst>
          </p:cNvPr>
          <p:cNvPicPr>
            <a:picLocks noChangeAspect="1"/>
          </p:cNvPicPr>
          <p:nvPr/>
        </p:nvPicPr>
        <p:blipFill>
          <a:blip r:embed="rId2"/>
          <a:stretch>
            <a:fillRect/>
          </a:stretch>
        </p:blipFill>
        <p:spPr>
          <a:xfrm>
            <a:off x="7848223" y="7040991"/>
            <a:ext cx="2524605" cy="3340926"/>
          </a:xfrm>
          <a:prstGeom prst="rect">
            <a:avLst/>
          </a:prstGeom>
          <a:ln>
            <a:noFill/>
          </a:ln>
          <a:effectLst>
            <a:outerShdw blurRad="292100" dist="139700" dir="2700000" algn="tl" rotWithShape="0">
              <a:srgbClr val="333333">
                <a:alpha val="65000"/>
              </a:srgbClr>
            </a:outerShdw>
          </a:effectLst>
        </p:spPr>
      </p:pic>
      <p:pic>
        <p:nvPicPr>
          <p:cNvPr id="5" name="Content Placeholder 5">
            <a:extLst>
              <a:ext uri="{FF2B5EF4-FFF2-40B4-BE49-F238E27FC236}">
                <a16:creationId xmlns:a16="http://schemas.microsoft.com/office/drawing/2014/main" id="{367F75D8-4CED-B52F-0740-AC9A172BE70E}"/>
              </a:ext>
            </a:extLst>
          </p:cNvPr>
          <p:cNvPicPr>
            <a:picLocks noChangeAspect="1"/>
          </p:cNvPicPr>
          <p:nvPr/>
        </p:nvPicPr>
        <p:blipFill>
          <a:blip r:embed="rId3"/>
          <a:stretch>
            <a:fillRect/>
          </a:stretch>
        </p:blipFill>
        <p:spPr>
          <a:xfrm>
            <a:off x="7853441" y="3472807"/>
            <a:ext cx="2527458" cy="3332221"/>
          </a:xfrm>
          <a:prstGeom prst="rect">
            <a:avLst/>
          </a:prstGeom>
          <a:ln>
            <a:noFill/>
          </a:ln>
          <a:effectLst>
            <a:outerShdw blurRad="292100" dist="139700" dir="2700000" algn="tl" rotWithShape="0">
              <a:srgbClr val="333333">
                <a:alpha val="65000"/>
              </a:srgbClr>
            </a:outerShdw>
          </a:effectLst>
        </p:spPr>
      </p:pic>
      <p:grpSp>
        <p:nvGrpSpPr>
          <p:cNvPr id="6" name="Group 5">
            <a:extLst>
              <a:ext uri="{FF2B5EF4-FFF2-40B4-BE49-F238E27FC236}">
                <a16:creationId xmlns:a16="http://schemas.microsoft.com/office/drawing/2014/main" id="{5B55EBB2-EF61-E97E-32B0-8193E37828BB}"/>
              </a:ext>
            </a:extLst>
          </p:cNvPr>
          <p:cNvGrpSpPr/>
          <p:nvPr/>
        </p:nvGrpSpPr>
        <p:grpSpPr>
          <a:xfrm>
            <a:off x="167453" y="11003744"/>
            <a:ext cx="5778250" cy="1798418"/>
            <a:chOff x="211893" y="3095546"/>
            <a:chExt cx="5778250" cy="1798418"/>
          </a:xfrm>
        </p:grpSpPr>
        <p:pic>
          <p:nvPicPr>
            <p:cNvPr id="7" name="Picture 6">
              <a:extLst>
                <a:ext uri="{FF2B5EF4-FFF2-40B4-BE49-F238E27FC236}">
                  <a16:creationId xmlns:a16="http://schemas.microsoft.com/office/drawing/2014/main" id="{B1EF2693-3461-D540-2455-B3C4B2EF3A74}"/>
                </a:ext>
              </a:extLst>
            </p:cNvPr>
            <p:cNvPicPr>
              <a:picLocks noChangeAspect="1"/>
            </p:cNvPicPr>
            <p:nvPr/>
          </p:nvPicPr>
          <p:blipFill>
            <a:blip r:embed="rId4"/>
            <a:stretch>
              <a:fillRect/>
            </a:stretch>
          </p:blipFill>
          <p:spPr>
            <a:xfrm>
              <a:off x="211893" y="3095546"/>
              <a:ext cx="5778250" cy="1798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BCB6BE54-5A9C-48DE-74FA-89F41AE0BA5A}"/>
                </a:ext>
              </a:extLst>
            </p:cNvPr>
            <p:cNvSpPr txBox="1"/>
            <p:nvPr/>
          </p:nvSpPr>
          <p:spPr>
            <a:xfrm>
              <a:off x="2403206" y="3541443"/>
              <a:ext cx="1153887" cy="1200329"/>
            </a:xfrm>
            <a:prstGeom prst="rect">
              <a:avLst/>
            </a:prstGeom>
            <a:solidFill>
              <a:schemeClr val="bg1"/>
            </a:solidFill>
            <a:ln w="57150">
              <a:solidFill>
                <a:srgbClr val="7030A0"/>
              </a:solidFill>
            </a:ln>
          </p:spPr>
          <p:txBody>
            <a:bodyPr wrap="square" rtlCol="0">
              <a:spAutoFit/>
            </a:bodyPr>
            <a:lstStyle/>
            <a:p>
              <a:r>
                <a:rPr lang="en-GB" sz="1200" dirty="0">
                  <a:latin typeface="Arial" panose="020B0604020202020204" pitchFamily="34" charset="0"/>
                  <a:cs typeface="Arial" panose="020B0604020202020204" pitchFamily="34" charset="0"/>
                </a:rPr>
                <a:t>Increased from 23% of admin staff having one-to-one meetings to 74%. </a:t>
              </a:r>
            </a:p>
          </p:txBody>
        </p:sp>
      </p:grpSp>
      <p:pic>
        <p:nvPicPr>
          <p:cNvPr id="13" name="Picture 12">
            <a:extLst>
              <a:ext uri="{FF2B5EF4-FFF2-40B4-BE49-F238E27FC236}">
                <a16:creationId xmlns:a16="http://schemas.microsoft.com/office/drawing/2014/main" id="{10C14286-38F7-CD82-F2FF-C3C18AAE8286}"/>
              </a:ext>
            </a:extLst>
          </p:cNvPr>
          <p:cNvPicPr>
            <a:picLocks noChangeAspect="1"/>
          </p:cNvPicPr>
          <p:nvPr/>
        </p:nvPicPr>
        <p:blipFill>
          <a:blip r:embed="rId5"/>
          <a:stretch>
            <a:fillRect/>
          </a:stretch>
        </p:blipFill>
        <p:spPr>
          <a:xfrm>
            <a:off x="6137769" y="10717424"/>
            <a:ext cx="4405848" cy="2456895"/>
          </a:xfrm>
          <a:prstGeom prst="rect">
            <a:avLst/>
          </a:prstGeom>
          <a:ln w="38100">
            <a:solidFill>
              <a:schemeClr val="tx1"/>
            </a:solid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77F91638-99FD-1654-930B-468F4B02A9E2}"/>
              </a:ext>
            </a:extLst>
          </p:cNvPr>
          <p:cNvSpPr txBox="1"/>
          <p:nvPr/>
        </p:nvSpPr>
        <p:spPr>
          <a:xfrm>
            <a:off x="109246" y="3204616"/>
            <a:ext cx="7409825" cy="1169551"/>
          </a:xfrm>
          <a:prstGeom prst="rect">
            <a:avLst/>
          </a:prstGeom>
          <a:noFill/>
        </p:spPr>
        <p:txBody>
          <a:bodyPr wrap="square">
            <a:spAutoFit/>
          </a:bodyPr>
          <a:lstStyle/>
          <a:p>
            <a:r>
              <a:rPr lang="en-GB" sz="1400" dirty="0">
                <a:latin typeface="Arial" panose="020B0604020202020204" pitchFamily="34" charset="0"/>
                <a:ea typeface="MS Mincho" panose="02020609040205080304" pitchFamily="49" charset="-128"/>
                <a:cs typeface="Arial" panose="020B0604020202020204" pitchFamily="34" charset="0"/>
              </a:rPr>
              <a:t>In primary care, we decided to utilise this opportunity to collaborate with the QI team to make a difference. We chose our administrative staff as our target audience as we knew that our administrative staff were often the first point of contact for staff and patients, and we understood the pressures and stresses that can often come as part of their role. </a:t>
            </a:r>
          </a:p>
          <a:p>
            <a:r>
              <a:rPr lang="en-GB" sz="1400" dirty="0">
                <a:latin typeface="Arial" panose="020B0604020202020204" pitchFamily="34" charset="0"/>
                <a:ea typeface="MS Mincho" panose="02020609040205080304" pitchFamily="49" charset="-128"/>
                <a:cs typeface="Arial" panose="020B0604020202020204" pitchFamily="34" charset="0"/>
              </a:rPr>
              <a:t> </a:t>
            </a:r>
          </a:p>
        </p:txBody>
      </p:sp>
      <p:sp>
        <p:nvSpPr>
          <p:cNvPr id="17" name="TextBox 16">
            <a:extLst>
              <a:ext uri="{FF2B5EF4-FFF2-40B4-BE49-F238E27FC236}">
                <a16:creationId xmlns:a16="http://schemas.microsoft.com/office/drawing/2014/main" id="{3DC02800-C42E-1AC8-1034-6C6228961CDD}"/>
              </a:ext>
            </a:extLst>
          </p:cNvPr>
          <p:cNvSpPr txBox="1"/>
          <p:nvPr/>
        </p:nvSpPr>
        <p:spPr>
          <a:xfrm>
            <a:off x="110765" y="7466252"/>
            <a:ext cx="7682994" cy="1905650"/>
          </a:xfrm>
          <a:prstGeom prst="rect">
            <a:avLst/>
          </a:prstGeom>
          <a:noFill/>
        </p:spPr>
        <p:txBody>
          <a:bodyPr wrap="square" rtlCol="0">
            <a:spAutoFit/>
          </a:bodyPr>
          <a:lstStyle/>
          <a:p>
            <a:r>
              <a:rPr lang="en-GB" sz="1400" dirty="0">
                <a:latin typeface="Arial" panose="020B0604020202020204" pitchFamily="34" charset="0"/>
                <a:ea typeface="MS Mincho" panose="02020609040205080304" pitchFamily="49" charset="-128"/>
                <a:cs typeface="Times New Roman" panose="02020603050405020304" pitchFamily="18" charset="0"/>
              </a:rPr>
              <a:t>Project 1: Multiple surveys with administrative staff to understand and identify the area they felt they would benefit most from improving. We then developed a bespoke one-to-one meeting template cascaded to all line managers/team leaders and asked them to speak to their staff members and ensure monthly meetings were in the diary. </a:t>
            </a:r>
          </a:p>
          <a:p>
            <a:pPr lvl="0">
              <a:spcBef>
                <a:spcPts val="720"/>
              </a:spcBef>
              <a:tabLst>
                <a:tab pos="1188720" algn="l"/>
              </a:tabLst>
            </a:pPr>
            <a:r>
              <a:rPr lang="en-GB" sz="1400" dirty="0">
                <a:latin typeface="Arial" panose="020B0604020202020204" pitchFamily="34" charset="0"/>
                <a:ea typeface="MS Mincho" panose="02020609040205080304" pitchFamily="49" charset="-128"/>
                <a:cs typeface="Times New Roman" panose="02020603050405020304" pitchFamily="18" charset="0"/>
              </a:rPr>
              <a:t>Project 2: Initial audit of existing equipment staff administrative staff have access to across the PCN. Once data was collected, the project team distributed the relevant equipment to the staff who needed it – bearing in mind any specific accessibility requirements. </a:t>
            </a:r>
          </a:p>
          <a:p>
            <a:endParaRPr lang="en-GB" sz="1400" dirty="0"/>
          </a:p>
        </p:txBody>
      </p:sp>
      <p:sp>
        <p:nvSpPr>
          <p:cNvPr id="20" name="TextBox 19">
            <a:extLst>
              <a:ext uri="{FF2B5EF4-FFF2-40B4-BE49-F238E27FC236}">
                <a16:creationId xmlns:a16="http://schemas.microsoft.com/office/drawing/2014/main" id="{EB989198-36F5-C298-D181-4FE0609807FD}"/>
              </a:ext>
            </a:extLst>
          </p:cNvPr>
          <p:cNvSpPr txBox="1"/>
          <p:nvPr/>
        </p:nvSpPr>
        <p:spPr>
          <a:xfrm>
            <a:off x="111470" y="9526155"/>
            <a:ext cx="7383488" cy="1384995"/>
          </a:xfrm>
          <a:prstGeom prst="rect">
            <a:avLst/>
          </a:prstGeom>
          <a:noFill/>
        </p:spPr>
        <p:txBody>
          <a:bodyPr wrap="square">
            <a:spAutoFit/>
          </a:bodyPr>
          <a:lstStyle/>
          <a:p>
            <a:r>
              <a:rPr lang="en-GB" sz="1400" dirty="0">
                <a:effectLst/>
                <a:latin typeface="Arial" panose="020B0604020202020204" pitchFamily="34" charset="0"/>
                <a:ea typeface="MS Mincho" panose="02020609040205080304" pitchFamily="49" charset="-128"/>
              </a:rPr>
              <a:t>Project 1: Increased administrative staff having one-to-one meetings with their line manager/team leader from 23% to 74%.</a:t>
            </a:r>
          </a:p>
          <a:p>
            <a:endParaRPr lang="en-GB" sz="1400" dirty="0">
              <a:latin typeface="Arial" panose="020B0604020202020204" pitchFamily="34" charset="0"/>
              <a:ea typeface="MS Mincho" panose="02020609040205080304" pitchFamily="49" charset="-128"/>
            </a:endParaRPr>
          </a:p>
          <a:p>
            <a:r>
              <a:rPr lang="en-GB" sz="1400" dirty="0">
                <a:effectLst/>
                <a:latin typeface="Arial" panose="020B0604020202020204" pitchFamily="34" charset="0"/>
                <a:ea typeface="MS Mincho" panose="02020609040205080304" pitchFamily="49" charset="-128"/>
              </a:rPr>
              <a:t>Project 2: Led to a qualitative improvement in staff wellbeing and 41 members of staff who did not have a camera and/or headset were provided with one – also better </a:t>
            </a:r>
          </a:p>
          <a:p>
            <a:r>
              <a:rPr lang="en-GB" sz="1400" dirty="0">
                <a:effectLst/>
                <a:latin typeface="Arial" panose="020B0604020202020204" pitchFamily="34" charset="0"/>
                <a:ea typeface="MS Mincho" panose="02020609040205080304" pitchFamily="49" charset="-128"/>
              </a:rPr>
              <a:t>for the environment with less staff travelling to face-to-face meetings. </a:t>
            </a:r>
            <a:endParaRPr lang="en-GB" sz="1400" dirty="0"/>
          </a:p>
        </p:txBody>
      </p:sp>
      <p:sp>
        <p:nvSpPr>
          <p:cNvPr id="21" name="TextBox 20">
            <a:extLst>
              <a:ext uri="{FF2B5EF4-FFF2-40B4-BE49-F238E27FC236}">
                <a16:creationId xmlns:a16="http://schemas.microsoft.com/office/drawing/2014/main" id="{04433897-D993-B082-4856-3CE12713C84F}"/>
              </a:ext>
            </a:extLst>
          </p:cNvPr>
          <p:cNvSpPr txBox="1"/>
          <p:nvPr/>
        </p:nvSpPr>
        <p:spPr>
          <a:xfrm>
            <a:off x="71924" y="9130476"/>
            <a:ext cx="4270499" cy="430887"/>
          </a:xfrm>
          <a:prstGeom prst="rect">
            <a:avLst/>
          </a:prstGeom>
          <a:noFill/>
        </p:spPr>
        <p:txBody>
          <a:bodyPr wrap="square" rtlCol="0">
            <a:spAutoFit/>
          </a:bodyPr>
          <a:lstStyle/>
          <a:p>
            <a:r>
              <a:rPr lang="en-US" sz="2200" b="1" dirty="0">
                <a:solidFill>
                  <a:schemeClr val="tx2">
                    <a:lumMod val="75000"/>
                  </a:schemeClr>
                </a:solidFill>
                <a:latin typeface="Arial" panose="020B0604020202020204" pitchFamily="34" charset="0"/>
                <a:cs typeface="Arial" panose="020B0604020202020204" pitchFamily="34" charset="0"/>
              </a:rPr>
              <a:t>Outcomes</a:t>
            </a:r>
          </a:p>
        </p:txBody>
      </p:sp>
      <p:sp>
        <p:nvSpPr>
          <p:cNvPr id="24" name="TextBox 23">
            <a:extLst>
              <a:ext uri="{FF2B5EF4-FFF2-40B4-BE49-F238E27FC236}">
                <a16:creationId xmlns:a16="http://schemas.microsoft.com/office/drawing/2014/main" id="{3996AF90-CD15-15D6-C830-8B69EF723293}"/>
              </a:ext>
            </a:extLst>
          </p:cNvPr>
          <p:cNvSpPr txBox="1"/>
          <p:nvPr/>
        </p:nvSpPr>
        <p:spPr>
          <a:xfrm>
            <a:off x="67418" y="13491525"/>
            <a:ext cx="5778250" cy="1569660"/>
          </a:xfrm>
          <a:prstGeom prst="rect">
            <a:avLst/>
          </a:prstGeom>
          <a:noFill/>
        </p:spPr>
        <p:txBody>
          <a:bodyPr wrap="square">
            <a:spAutoFit/>
          </a:bodyPr>
          <a:lstStyle/>
          <a:p>
            <a:r>
              <a:rPr lang="en-GB" sz="2400" dirty="0">
                <a:solidFill>
                  <a:schemeClr val="bg1"/>
                </a:solidFill>
                <a:effectLst/>
                <a:latin typeface="Arial" panose="020B0604020202020204" pitchFamily="34" charset="0"/>
                <a:ea typeface="MS Mincho" panose="02020609040205080304" pitchFamily="49" charset="-128"/>
              </a:rPr>
              <a:t>Project details and successes were shared with the PCN Board who agreed we should aim to roll this staff wellbeing initiative across the whole of the PCN.</a:t>
            </a:r>
            <a:endParaRPr lang="en-GB" sz="2400" dirty="0">
              <a:solidFill>
                <a:schemeClr val="bg1"/>
              </a:solidFill>
            </a:endParaRPr>
          </a:p>
        </p:txBody>
      </p:sp>
      <p:sp>
        <p:nvSpPr>
          <p:cNvPr id="12" name="TextBox 11">
            <a:extLst>
              <a:ext uri="{FF2B5EF4-FFF2-40B4-BE49-F238E27FC236}">
                <a16:creationId xmlns:a16="http://schemas.microsoft.com/office/drawing/2014/main" id="{39F7369B-1441-7478-9ECC-8DC5105008DB}"/>
              </a:ext>
            </a:extLst>
          </p:cNvPr>
          <p:cNvSpPr txBox="1"/>
          <p:nvPr/>
        </p:nvSpPr>
        <p:spPr>
          <a:xfrm>
            <a:off x="73268" y="31400"/>
            <a:ext cx="30249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A24-075</a:t>
            </a:r>
            <a:endParaRPr lang="en-US" dirty="0"/>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50C2FC-8B57-47E8-8266-5B1F16675FBE}">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2.xml><?xml version="1.0" encoding="utf-8"?>
<ds:datastoreItem xmlns:ds="http://schemas.openxmlformats.org/officeDocument/2006/customXml" ds:itemID="{CB74C3FB-9479-4E56-92EB-920524A96C7A}">
  <ds:schemaRefs>
    <ds:schemaRef ds:uri="http://schemas.microsoft.com/sharepoint/v3/contenttype/forms"/>
  </ds:schemaRefs>
</ds:datastoreItem>
</file>

<file path=customXml/itemProps3.xml><?xml version="1.0" encoding="utf-8"?>
<ds:datastoreItem xmlns:ds="http://schemas.openxmlformats.org/officeDocument/2006/customXml" ds:itemID="{2B7373B3-4D11-40D9-9506-FC780710A1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2482</TotalTime>
  <Words>502</Words>
  <Application>Microsoft Office PowerPoint</Application>
  <PresentationFormat>Custom</PresentationFormat>
  <Paragraphs>29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SMITH, Chace (THE ROYAL WOLVERHAMPTON NHS TRUST)</cp:lastModifiedBy>
  <cp:revision>37</cp:revision>
  <dcterms:created xsi:type="dcterms:W3CDTF">2020-12-07T15:24:36Z</dcterms:created>
  <dcterms:modified xsi:type="dcterms:W3CDTF">2024-06-12T14:45:17Z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