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0134"/>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3829E4-9CFE-EA71-A52D-A3CFB13092ED}" v="2" dt="2024-06-19T11:18:49.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S::joyce.bradley@nhs.net::96e82a6e-5013-471e-a9f4-1a2ef9001ce4" providerId="AD" clId="Web-{293829E4-9CFE-EA71-A52D-A3CFB13092ED}"/>
    <pc:docChg chg="modSld">
      <pc:chgData name="BRADLEY, Joyce (WALSALL HEALTHCARE NHS TRUST)" userId="S::joyce.bradley@nhs.net::96e82a6e-5013-471e-a9f4-1a2ef9001ce4" providerId="AD" clId="Web-{293829E4-9CFE-EA71-A52D-A3CFB13092ED}" dt="2024-06-19T11:18:49.032" v="1" actId="1076"/>
      <pc:docMkLst>
        <pc:docMk/>
      </pc:docMkLst>
      <pc:sldChg chg="modSp">
        <pc:chgData name="BRADLEY, Joyce (WALSALL HEALTHCARE NHS TRUST)" userId="S::joyce.bradley@nhs.net::96e82a6e-5013-471e-a9f4-1a2ef9001ce4" providerId="AD" clId="Web-{293829E4-9CFE-EA71-A52D-A3CFB13092ED}" dt="2024-06-19T11:18:49.032" v="1" actId="1076"/>
        <pc:sldMkLst>
          <pc:docMk/>
          <pc:sldMk cId="1439128987" sldId="256"/>
        </pc:sldMkLst>
        <pc:spChg chg="mod">
          <ac:chgData name="BRADLEY, Joyce (WALSALL HEALTHCARE NHS TRUST)" userId="S::joyce.bradley@nhs.net::96e82a6e-5013-471e-a9f4-1a2ef9001ce4" providerId="AD" clId="Web-{293829E4-9CFE-EA71-A52D-A3CFB13092ED}" dt="2024-06-19T11:18:49.032" v="1" actId="1076"/>
          <ac:spMkLst>
            <pc:docMk/>
            <pc:sldMk cId="1439128987" sldId="256"/>
            <ac:spMk id="4" creationId="{E6443F5E-AFC0-3312-0234-A8E3DFEFE608}"/>
          </ac:spMkLst>
        </pc:spChg>
      </pc:sldChg>
    </pc:docChg>
  </pc:docChgLst>
  <pc:docChgLst>
    <pc:chgData name="SARAI, Mandeep (THE ROYAL WOLVERHAMPTON NHS TRUST)" userId="S::mandeep.sarai@nhs.net::ec52dbc3-1e6f-40f0-aa0e-6e47e801b378" providerId="AD" clId="Web-{60FBF995-E869-7AE1-A250-6E27FBFDFC58}"/>
    <pc:docChg chg="modSld">
      <pc:chgData name="SARAI, Mandeep (THE ROYAL WOLVERHAMPTON NHS TRUST)" userId="S::mandeep.sarai@nhs.net::ec52dbc3-1e6f-40f0-aa0e-6e47e801b378" providerId="AD" clId="Web-{60FBF995-E869-7AE1-A250-6E27FBFDFC58}" dt="2024-06-12T14:44:23.457" v="9" actId="1076"/>
      <pc:docMkLst>
        <pc:docMk/>
      </pc:docMkLst>
      <pc:sldChg chg="addSp modSp">
        <pc:chgData name="SARAI, Mandeep (THE ROYAL WOLVERHAMPTON NHS TRUST)" userId="S::mandeep.sarai@nhs.net::ec52dbc3-1e6f-40f0-aa0e-6e47e801b378" providerId="AD" clId="Web-{60FBF995-E869-7AE1-A250-6E27FBFDFC58}" dt="2024-06-12T14:44:23.457" v="9" actId="1076"/>
        <pc:sldMkLst>
          <pc:docMk/>
          <pc:sldMk cId="1439128987" sldId="256"/>
        </pc:sldMkLst>
        <pc:spChg chg="add mod">
          <ac:chgData name="SARAI, Mandeep (THE ROYAL WOLVERHAMPTON NHS TRUST)" userId="S::mandeep.sarai@nhs.net::ec52dbc3-1e6f-40f0-aa0e-6e47e801b378" providerId="AD" clId="Web-{60FBF995-E869-7AE1-A250-6E27FBFDFC58}" dt="2024-06-12T14:44:23.457" v="9" actId="1076"/>
          <ac:spMkLst>
            <pc:docMk/>
            <pc:sldMk cId="1439128987" sldId="256"/>
            <ac:spMk id="4" creationId="{E6443F5E-AFC0-3312-0234-A8E3DFEFE6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6/19/2024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19/06/2024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19/06/2024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19/06/2024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19/06/2024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57328" y="544711"/>
            <a:ext cx="9342704" cy="492443"/>
          </a:xfrm>
          <a:prstGeom prst="rect">
            <a:avLst/>
          </a:prstGeom>
          <a:noFill/>
        </p:spPr>
        <p:txBody>
          <a:bodyPr wrap="square" rtlCol="0">
            <a:spAutoFit/>
          </a:bodyPr>
          <a:lstStyle/>
          <a:p>
            <a:r>
              <a:rPr lang="en-US" sz="2600" b="1">
                <a:solidFill>
                  <a:schemeClr val="bg1"/>
                </a:solidFill>
                <a:latin typeface="Arial" panose="020B0604020202020204" pitchFamily="34" charset="0"/>
                <a:cs typeface="Arial" panose="020B0604020202020204" pitchFamily="34" charset="0"/>
              </a:rPr>
              <a:t>Total Triage: a new patient appointment system</a:t>
            </a:r>
          </a:p>
        </p:txBody>
      </p:sp>
      <p:sp>
        <p:nvSpPr>
          <p:cNvPr id="10" name="TextBox 9">
            <a:extLst>
              <a:ext uri="{FF2B5EF4-FFF2-40B4-BE49-F238E27FC236}">
                <a16:creationId xmlns:a16="http://schemas.microsoft.com/office/drawing/2014/main" id="{B58AD6FE-F3F4-8946-838E-E4A51B087E8E}"/>
              </a:ext>
            </a:extLst>
          </p:cNvPr>
          <p:cNvSpPr txBox="1"/>
          <p:nvPr/>
        </p:nvSpPr>
        <p:spPr>
          <a:xfrm>
            <a:off x="142533" y="1099152"/>
            <a:ext cx="6642315" cy="95410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Dr </a:t>
            </a:r>
            <a:r>
              <a:rPr lang="en-US" sz="1400" b="1" err="1">
                <a:solidFill>
                  <a:schemeClr val="bg1"/>
                </a:solidFill>
                <a:latin typeface="Arial" panose="020B0604020202020204" pitchFamily="34" charset="0"/>
                <a:cs typeface="Arial" panose="020B0604020202020204" pitchFamily="34" charset="0"/>
              </a:rPr>
              <a:t>Olomolaiye</a:t>
            </a:r>
            <a:r>
              <a:rPr lang="en-US" sz="1400" b="1">
                <a:solidFill>
                  <a:schemeClr val="bg1"/>
                </a:solidFill>
                <a:latin typeface="Arial" panose="020B0604020202020204" pitchFamily="34" charset="0"/>
                <a:cs typeface="Arial" panose="020B0604020202020204" pitchFamily="34" charset="0"/>
              </a:rPr>
              <a:t> – GP and Deputy Clinical Director</a:t>
            </a:r>
          </a:p>
          <a:p>
            <a:r>
              <a:rPr lang="en-US" sz="1400" b="1">
                <a:solidFill>
                  <a:schemeClr val="bg1"/>
                </a:solidFill>
                <a:latin typeface="Arial" panose="020B0604020202020204" pitchFamily="34" charset="0"/>
                <a:cs typeface="Arial" panose="020B0604020202020204" pitchFamily="34" charset="0"/>
              </a:rPr>
              <a:t>Baljit Juss – Digital Implementation Lead</a:t>
            </a:r>
          </a:p>
          <a:p>
            <a:r>
              <a:rPr lang="en-US" sz="1400" b="1">
                <a:solidFill>
                  <a:schemeClr val="bg1"/>
                </a:solidFill>
                <a:latin typeface="Arial" panose="020B0604020202020204" pitchFamily="34" charset="0"/>
                <a:cs typeface="Arial" panose="020B0604020202020204" pitchFamily="34" charset="0"/>
              </a:rPr>
              <a:t>Chace Smith – Communications and Engagement Lead</a:t>
            </a:r>
          </a:p>
          <a:p>
            <a:r>
              <a:rPr lang="en-US" sz="1400" b="1">
                <a:solidFill>
                  <a:schemeClr val="bg1"/>
                </a:solidFill>
                <a:latin typeface="Arial" panose="020B0604020202020204" pitchFamily="34" charset="0"/>
                <a:cs typeface="Arial" panose="020B0604020202020204" pitchFamily="34" charset="0"/>
              </a:rPr>
              <a:t>Louise Landucci – Transformation </a:t>
            </a:r>
            <a:r>
              <a:rPr lang="en-US" sz="1400" b="1" err="1">
                <a:solidFill>
                  <a:schemeClr val="bg1"/>
                </a:solidFill>
                <a:latin typeface="Arial" panose="020B0604020202020204" pitchFamily="34" charset="0"/>
                <a:cs typeface="Arial" panose="020B0604020202020204" pitchFamily="34" charset="0"/>
              </a:rPr>
              <a:t>Programme</a:t>
            </a:r>
            <a:r>
              <a:rPr lang="en-US" sz="1400" b="1">
                <a:solidFill>
                  <a:schemeClr val="bg1"/>
                </a:solidFill>
                <a:latin typeface="Arial" panose="020B0604020202020204" pitchFamily="34" charset="0"/>
                <a:cs typeface="Arial" panose="020B0604020202020204" pitchFamily="34" charset="0"/>
              </a:rPr>
              <a:t> Manager – Primary Care </a:t>
            </a:r>
            <a:endParaRPr lang="en-US" sz="1400">
              <a:solidFill>
                <a:schemeClr val="bg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C4003466-EC32-AF2D-2683-9755391BECDF}"/>
              </a:ext>
            </a:extLst>
          </p:cNvPr>
          <p:cNvSpPr txBox="1"/>
          <p:nvPr/>
        </p:nvSpPr>
        <p:spPr>
          <a:xfrm>
            <a:off x="78468" y="5116685"/>
            <a:ext cx="10080172" cy="1169551"/>
          </a:xfrm>
          <a:prstGeom prst="rect">
            <a:avLst/>
          </a:prstGeom>
          <a:noFill/>
        </p:spPr>
        <p:txBody>
          <a:bodyPr wrap="square" rtlCol="0">
            <a:spAutoFit/>
          </a:bodyPr>
          <a:lstStyle/>
          <a:p>
            <a:r>
              <a:rPr lang="en-GB" sz="1400">
                <a:effectLst/>
                <a:latin typeface="Arial" panose="020B0604020202020204" pitchFamily="34" charset="0"/>
                <a:ea typeface="MS Mincho" panose="02020609040205080304" pitchFamily="49" charset="-128"/>
                <a:cs typeface="Arial" panose="020B0604020202020204" pitchFamily="34" charset="0"/>
              </a:rPr>
              <a:t>The demand for appointments has increased significantly in recent years, and General Practice must address the issues of capacity and demand to maintain patient safety and satisfaction. </a:t>
            </a:r>
          </a:p>
          <a:p>
            <a:r>
              <a:rPr lang="en-GB" sz="1400">
                <a:effectLst/>
                <a:latin typeface="Arial" panose="020B0604020202020204" pitchFamily="34" charset="0"/>
                <a:ea typeface="MS Mincho" panose="02020609040205080304" pitchFamily="49" charset="-128"/>
                <a:cs typeface="Arial" panose="020B0604020202020204" pitchFamily="34" charset="0"/>
              </a:rPr>
              <a:t> </a:t>
            </a:r>
          </a:p>
          <a:p>
            <a:r>
              <a:rPr lang="en-GB" sz="1400">
                <a:effectLst/>
                <a:latin typeface="Arial" panose="020B0604020202020204" pitchFamily="34" charset="0"/>
                <a:ea typeface="MS Mincho" panose="02020609040205080304" pitchFamily="49" charset="-128"/>
                <a:cs typeface="Arial" panose="020B0604020202020204" pitchFamily="34" charset="0"/>
              </a:rPr>
              <a:t>Traditionally, patients would book appointments to visit the practice in person or by telephone</a:t>
            </a:r>
            <a:r>
              <a:rPr lang="en-GB" sz="1400">
                <a:latin typeface="Arial" panose="020B0604020202020204" pitchFamily="34" charset="0"/>
                <a:ea typeface="MS Mincho" panose="02020609040205080304" pitchFamily="49" charset="-128"/>
                <a:cs typeface="Arial" panose="020B0604020202020204" pitchFamily="34" charset="0"/>
              </a:rPr>
              <a:t>. B</a:t>
            </a:r>
            <a:r>
              <a:rPr lang="en-GB" sz="1400">
                <a:effectLst/>
                <a:latin typeface="Arial" panose="020B0604020202020204" pitchFamily="34" charset="0"/>
                <a:ea typeface="MS Mincho" panose="02020609040205080304" pitchFamily="49" charset="-128"/>
                <a:cs typeface="Arial" panose="020B0604020202020204" pitchFamily="34" charset="0"/>
              </a:rPr>
              <a:t>y introducing Total Triage the practice will be able to help prioritise patients who need our help most urgently.</a:t>
            </a:r>
          </a:p>
        </p:txBody>
      </p:sp>
      <p:sp>
        <p:nvSpPr>
          <p:cNvPr id="41" name="TextBox 40">
            <a:extLst>
              <a:ext uri="{FF2B5EF4-FFF2-40B4-BE49-F238E27FC236}">
                <a16:creationId xmlns:a16="http://schemas.microsoft.com/office/drawing/2014/main" id="{03099D31-F39A-8C97-2372-22597D55BEA9}"/>
              </a:ext>
            </a:extLst>
          </p:cNvPr>
          <p:cNvSpPr txBox="1"/>
          <p:nvPr/>
        </p:nvSpPr>
        <p:spPr>
          <a:xfrm>
            <a:off x="53473" y="4798272"/>
            <a:ext cx="4270499" cy="430887"/>
          </a:xfrm>
          <a:prstGeom prst="rect">
            <a:avLst/>
          </a:prstGeom>
          <a:noFill/>
        </p:spPr>
        <p:txBody>
          <a:bodyPr wrap="square" rtlCol="0">
            <a:spAutoFit/>
          </a:bodyPr>
          <a:lstStyle/>
          <a:p>
            <a:r>
              <a:rPr lang="en-US" sz="2200" b="1">
                <a:solidFill>
                  <a:schemeClr val="tx2">
                    <a:lumMod val="75000"/>
                  </a:schemeClr>
                </a:solidFill>
                <a:latin typeface="Arial" panose="020B0604020202020204" pitchFamily="34" charset="0"/>
                <a:cs typeface="Arial" panose="020B0604020202020204" pitchFamily="34" charset="0"/>
              </a:rPr>
              <a:t>Background</a:t>
            </a:r>
          </a:p>
        </p:txBody>
      </p:sp>
      <p:sp>
        <p:nvSpPr>
          <p:cNvPr id="42" name="TextBox 41">
            <a:extLst>
              <a:ext uri="{FF2B5EF4-FFF2-40B4-BE49-F238E27FC236}">
                <a16:creationId xmlns:a16="http://schemas.microsoft.com/office/drawing/2014/main" id="{A99DA042-3803-6612-7550-6161586B84AF}"/>
              </a:ext>
            </a:extLst>
          </p:cNvPr>
          <p:cNvSpPr txBox="1"/>
          <p:nvPr/>
        </p:nvSpPr>
        <p:spPr>
          <a:xfrm>
            <a:off x="78599" y="6315588"/>
            <a:ext cx="4270499" cy="48122"/>
          </a:xfrm>
          <a:prstGeom prst="rect">
            <a:avLst/>
          </a:prstGeom>
          <a:noFill/>
        </p:spPr>
        <p:txBody>
          <a:bodyPr wrap="square" rtlCol="0">
            <a:spAutoFit/>
          </a:bodyPr>
          <a:lstStyle/>
          <a:p>
            <a:r>
              <a:rPr lang="en-US" sz="2200" b="1">
                <a:solidFill>
                  <a:schemeClr val="tx2">
                    <a:lumMod val="75000"/>
                  </a:schemeClr>
                </a:solidFill>
                <a:latin typeface="Arial" panose="020B0604020202020204" pitchFamily="34" charset="0"/>
                <a:cs typeface="Arial" panose="020B0604020202020204" pitchFamily="34" charset="0"/>
              </a:rPr>
              <a:t>Objectives and measures</a:t>
            </a:r>
          </a:p>
        </p:txBody>
      </p:sp>
      <p:sp>
        <p:nvSpPr>
          <p:cNvPr id="52" name="TextBox 51">
            <a:extLst>
              <a:ext uri="{FF2B5EF4-FFF2-40B4-BE49-F238E27FC236}">
                <a16:creationId xmlns:a16="http://schemas.microsoft.com/office/drawing/2014/main" id="{17577F6A-AE6A-364A-943F-A7B35162AEC1}"/>
              </a:ext>
            </a:extLst>
          </p:cNvPr>
          <p:cNvSpPr txBox="1"/>
          <p:nvPr/>
        </p:nvSpPr>
        <p:spPr>
          <a:xfrm>
            <a:off x="109079" y="6630441"/>
            <a:ext cx="5018139" cy="4693593"/>
          </a:xfrm>
          <a:prstGeom prst="rect">
            <a:avLst/>
          </a:prstGeom>
          <a:noFill/>
        </p:spPr>
        <p:txBody>
          <a:bodyPr wrap="square" rtlCol="0">
            <a:spAutoFit/>
          </a:bodyPr>
          <a:lstStyle/>
          <a:p>
            <a:r>
              <a:rPr lang="en-GB" sz="1300" b="1">
                <a:effectLst/>
                <a:latin typeface="Arial" panose="020B0604020202020204" pitchFamily="34" charset="0"/>
                <a:ea typeface="MS Mincho" panose="02020609040205080304" pitchFamily="49" charset="-128"/>
                <a:cs typeface="Arial" panose="020B0604020202020204" pitchFamily="34" charset="0"/>
              </a:rPr>
              <a:t>The objectives of Total Triage are:-</a:t>
            </a:r>
            <a:endParaRPr lang="en-GB" sz="1300">
              <a:effectLst/>
              <a:latin typeface="Arial" panose="020B0604020202020204" pitchFamily="34" charset="0"/>
              <a:ea typeface="MS Mincho" panose="02020609040205080304" pitchFamily="49" charset="-128"/>
              <a:cs typeface="Arial" panose="020B0604020202020204" pitchFamily="34" charset="0"/>
            </a:endParaRPr>
          </a:p>
          <a:p>
            <a:pPr marL="182563" lvl="0" indent="-160338">
              <a:buFont typeface="Arial" panose="020B0604020202020204" pitchFamily="34" charset="0"/>
              <a:buChar char="•"/>
              <a:tabLst>
                <a:tab pos="457200" algn="l"/>
              </a:tabLst>
            </a:pPr>
            <a:r>
              <a:rPr lang="en-GB" sz="1300">
                <a:effectLst/>
                <a:latin typeface="Arial" panose="020B0604020202020204" pitchFamily="34" charset="0"/>
                <a:ea typeface="MS Mincho" panose="02020609040205080304" pitchFamily="49" charset="-128"/>
                <a:cs typeface="Arial" panose="020B0604020202020204" pitchFamily="34" charset="0"/>
              </a:rPr>
              <a:t>To ensure patients are given the most appropriate appointment or advice to meet their needs</a:t>
            </a:r>
          </a:p>
          <a:p>
            <a:pPr marL="182563" lvl="0" indent="-160338">
              <a:buFont typeface="Arial" panose="020B0604020202020204" pitchFamily="34" charset="0"/>
              <a:buChar char="•"/>
              <a:tabLst>
                <a:tab pos="457200" algn="l"/>
              </a:tabLst>
            </a:pPr>
            <a:r>
              <a:rPr lang="en-GB" sz="1300">
                <a:effectLst/>
                <a:latin typeface="Arial" panose="020B0604020202020204" pitchFamily="34" charset="0"/>
                <a:ea typeface="MS Mincho" panose="02020609040205080304" pitchFamily="49" charset="-128"/>
                <a:cs typeface="Arial" panose="020B0604020202020204" pitchFamily="34" charset="0"/>
              </a:rPr>
              <a:t>Patients know on the day how their request will be handled</a:t>
            </a:r>
          </a:p>
          <a:p>
            <a:pPr marL="182563" lvl="0" indent="-160338">
              <a:buFont typeface="Arial" panose="020B0604020202020204" pitchFamily="34" charset="0"/>
              <a:buChar char="•"/>
              <a:tabLst>
                <a:tab pos="457200" algn="l"/>
              </a:tabLst>
            </a:pPr>
            <a:r>
              <a:rPr lang="en-GB" sz="1300">
                <a:latin typeface="Arial" panose="020B0604020202020204" pitchFamily="34" charset="0"/>
                <a:ea typeface="MS Mincho" panose="02020609040205080304" pitchFamily="49" charset="-128"/>
                <a:cs typeface="Arial" panose="020B0604020202020204" pitchFamily="34" charset="0"/>
              </a:rPr>
              <a:t>Appointments will be </a:t>
            </a:r>
            <a:r>
              <a:rPr lang="en-GB" sz="1300">
                <a:effectLst/>
                <a:latin typeface="Arial" panose="020B0604020202020204" pitchFamily="34" charset="0"/>
                <a:ea typeface="MS Mincho" panose="02020609040205080304" pitchFamily="49" charset="-128"/>
                <a:cs typeface="Arial" panose="020B0604020202020204" pitchFamily="34" charset="0"/>
              </a:rPr>
              <a:t>based on clinical need </a:t>
            </a:r>
          </a:p>
          <a:p>
            <a:pPr marL="182563" lvl="0" indent="-160338">
              <a:buFont typeface="Arial" panose="020B0604020202020204" pitchFamily="34" charset="0"/>
              <a:buChar char="•"/>
              <a:tabLst>
                <a:tab pos="457200" algn="l"/>
              </a:tabLst>
            </a:pPr>
            <a:r>
              <a:rPr lang="en-GB" sz="1300">
                <a:latin typeface="Arial" panose="020B0604020202020204" pitchFamily="34" charset="0"/>
                <a:ea typeface="MS Mincho" panose="02020609040205080304" pitchFamily="49" charset="-128"/>
                <a:cs typeface="Arial" panose="020B0604020202020204" pitchFamily="34" charset="0"/>
              </a:rPr>
              <a:t>Align</a:t>
            </a:r>
            <a:r>
              <a:rPr lang="en-GB" sz="1300">
                <a:effectLst/>
                <a:latin typeface="Arial" panose="020B0604020202020204" pitchFamily="34" charset="0"/>
                <a:ea typeface="MS Mincho" panose="02020609040205080304" pitchFamily="49" charset="-128"/>
                <a:cs typeface="Arial" panose="020B0604020202020204" pitchFamily="34" charset="0"/>
              </a:rPr>
              <a:t> practice capacity with patient need</a:t>
            </a:r>
          </a:p>
          <a:p>
            <a:r>
              <a:rPr lang="en-GB" sz="1300">
                <a:effectLst/>
                <a:latin typeface="Arial" panose="020B0604020202020204" pitchFamily="34" charset="0"/>
                <a:ea typeface="MS Mincho" panose="02020609040205080304" pitchFamily="49" charset="-128"/>
                <a:cs typeface="Arial" panose="020B0604020202020204" pitchFamily="34" charset="0"/>
              </a:rPr>
              <a:t> </a:t>
            </a:r>
          </a:p>
          <a:p>
            <a:r>
              <a:rPr lang="en-GB" sz="1300" b="1">
                <a:effectLst/>
                <a:latin typeface="Arial" panose="020B0604020202020204" pitchFamily="34" charset="0"/>
                <a:ea typeface="MS Mincho" panose="02020609040205080304" pitchFamily="49" charset="-128"/>
                <a:cs typeface="Arial" panose="020B0604020202020204" pitchFamily="34" charset="0"/>
              </a:rPr>
              <a:t>The benefits we are realising as part of this pilot are; </a:t>
            </a:r>
          </a:p>
          <a:p>
            <a:pPr marL="182563" lvl="0" indent="-160338">
              <a:buFont typeface="Arial" panose="020B0604020202020204" pitchFamily="34" charset="0"/>
              <a:buChar char="•"/>
              <a:tabLst>
                <a:tab pos="457200" algn="l"/>
              </a:tabLst>
            </a:pPr>
            <a:r>
              <a:rPr lang="en-GB" sz="1300">
                <a:effectLst/>
                <a:latin typeface="Arial" panose="020B0604020202020204" pitchFamily="34" charset="0"/>
                <a:ea typeface="MS Mincho" panose="02020609040205080304" pitchFamily="49" charset="-128"/>
                <a:cs typeface="Arial" panose="020B0604020202020204" pitchFamily="34" charset="0"/>
              </a:rPr>
              <a:t>Patients being seen by the </a:t>
            </a:r>
            <a:r>
              <a:rPr lang="en-GB" sz="1300" b="1">
                <a:effectLst/>
                <a:latin typeface="Arial" panose="020B0604020202020204" pitchFamily="34" charset="0"/>
                <a:ea typeface="MS Mincho" panose="02020609040205080304" pitchFamily="49" charset="-128"/>
                <a:cs typeface="Arial" panose="020B0604020202020204" pitchFamily="34" charset="0"/>
              </a:rPr>
              <a:t>right person, at the right time, in the right place</a:t>
            </a:r>
            <a:r>
              <a:rPr lang="en-GB" sz="1300" b="1">
                <a:latin typeface="Arial" panose="020B0604020202020204" pitchFamily="34" charset="0"/>
                <a:ea typeface="MS Mincho" panose="02020609040205080304" pitchFamily="49" charset="-128"/>
                <a:cs typeface="Arial" panose="020B0604020202020204" pitchFamily="34" charset="0"/>
              </a:rPr>
              <a:t> </a:t>
            </a:r>
            <a:r>
              <a:rPr lang="en-GB" sz="1300">
                <a:latin typeface="Arial" panose="020B0604020202020204" pitchFamily="34" charset="0"/>
                <a:ea typeface="MS Mincho" panose="02020609040205080304" pitchFamily="49" charset="-128"/>
                <a:cs typeface="Arial" panose="020B0604020202020204" pitchFamily="34" charset="0"/>
              </a:rPr>
              <a:t>navigating to other providers – Pharmacy First/Pharmacists, Nurses/ANPs and First Contact Physiotherapists (FCPs), Mental Health Practitioners</a:t>
            </a:r>
            <a:endParaRPr lang="en-GB" sz="1300">
              <a:effectLst/>
              <a:latin typeface="Arial" panose="020B0604020202020204" pitchFamily="34" charset="0"/>
              <a:ea typeface="MS Mincho" panose="02020609040205080304" pitchFamily="49" charset="-128"/>
              <a:cs typeface="Arial" panose="020B0604020202020204" pitchFamily="34" charset="0"/>
            </a:endParaRPr>
          </a:p>
          <a:p>
            <a:pPr marL="182563" lvl="0" indent="-160338">
              <a:buFont typeface="Arial" panose="020B0604020202020204" pitchFamily="34" charset="0"/>
              <a:buChar char="•"/>
              <a:tabLst>
                <a:tab pos="457200" algn="l"/>
              </a:tabLst>
            </a:pPr>
            <a:r>
              <a:rPr lang="en-GB" sz="1300" b="1">
                <a:effectLst/>
                <a:latin typeface="Arial" panose="020B0604020202020204" pitchFamily="34" charset="0"/>
                <a:ea typeface="MS Mincho" panose="02020609040205080304" pitchFamily="49" charset="-128"/>
                <a:cs typeface="Arial" panose="020B0604020202020204" pitchFamily="34" charset="0"/>
              </a:rPr>
              <a:t>Improved access to care - </a:t>
            </a:r>
            <a:r>
              <a:rPr lang="en-GB" sz="1300">
                <a:effectLst/>
                <a:latin typeface="Arial" panose="020B0604020202020204" pitchFamily="34" charset="0"/>
                <a:ea typeface="MS Mincho" panose="02020609040205080304" pitchFamily="49" charset="-128"/>
                <a:cs typeface="Arial" panose="020B0604020202020204" pitchFamily="34" charset="0"/>
              </a:rPr>
              <a:t>freeing up face-to-face appointments for those patients that need them the most.  </a:t>
            </a:r>
          </a:p>
          <a:p>
            <a:pPr marL="182563" lvl="0" indent="-160338">
              <a:buFont typeface="Arial" panose="020B0604020202020204" pitchFamily="34" charset="0"/>
              <a:buChar char="•"/>
              <a:tabLst>
                <a:tab pos="457200" algn="l"/>
              </a:tabLst>
            </a:pPr>
            <a:r>
              <a:rPr lang="en-GB" sz="1300" b="1">
                <a:effectLst/>
                <a:latin typeface="Arial" panose="020B0604020202020204" pitchFamily="34" charset="0"/>
                <a:ea typeface="MS Mincho" panose="02020609040205080304" pitchFamily="49" charset="-128"/>
                <a:cs typeface="Arial" panose="020B0604020202020204" pitchFamily="34" charset="0"/>
              </a:rPr>
              <a:t>Convenience: </a:t>
            </a:r>
            <a:r>
              <a:rPr lang="en-GB" sz="1300">
                <a:effectLst/>
                <a:latin typeface="Arial" panose="020B0604020202020204" pitchFamily="34" charset="0"/>
                <a:ea typeface="MS Mincho" panose="02020609040205080304" pitchFamily="49" charset="-128"/>
                <a:cs typeface="Arial" panose="020B0604020202020204" pitchFamily="34" charset="0"/>
              </a:rPr>
              <a:t>Using digital communication, patients engage with the practice </a:t>
            </a:r>
            <a:r>
              <a:rPr lang="en-GB" sz="1300">
                <a:latin typeface="Arial" panose="020B0604020202020204" pitchFamily="34" charset="0"/>
                <a:ea typeface="MS Mincho" panose="02020609040205080304" pitchFamily="49" charset="-128"/>
                <a:cs typeface="Arial" panose="020B0604020202020204" pitchFamily="34" charset="0"/>
              </a:rPr>
              <a:t>at a time </a:t>
            </a:r>
            <a:r>
              <a:rPr lang="en-GB" sz="1300">
                <a:effectLst/>
                <a:latin typeface="Arial" panose="020B0604020202020204" pitchFamily="34" charset="0"/>
                <a:ea typeface="MS Mincho" panose="02020609040205080304" pitchFamily="49" charset="-128"/>
                <a:cs typeface="Arial" panose="020B0604020202020204" pitchFamily="34" charset="0"/>
              </a:rPr>
              <a:t>convenient for them. No more having to travel to the practice, waiting for enquiries or repeat prescriptions.  </a:t>
            </a:r>
          </a:p>
          <a:p>
            <a:pPr marL="182563" lvl="0" indent="-160338">
              <a:buFont typeface="Arial" panose="020B0604020202020204" pitchFamily="34" charset="0"/>
              <a:buChar char="•"/>
              <a:tabLst>
                <a:tab pos="457200" algn="l"/>
              </a:tabLst>
            </a:pPr>
            <a:r>
              <a:rPr lang="en-GB" sz="1300" b="1">
                <a:effectLst/>
                <a:latin typeface="Arial" panose="020B0604020202020204" pitchFamily="34" charset="0"/>
                <a:ea typeface="MS Mincho" panose="02020609040205080304" pitchFamily="49" charset="-128"/>
                <a:cs typeface="Arial" panose="020B0604020202020204" pitchFamily="34" charset="0"/>
              </a:rPr>
              <a:t>Enhanced patient </a:t>
            </a:r>
            <a:r>
              <a:rPr lang="en-GB" sz="1300" b="1">
                <a:latin typeface="Arial" panose="020B0604020202020204" pitchFamily="34" charset="0"/>
                <a:ea typeface="MS Mincho" panose="02020609040205080304" pitchFamily="49" charset="-128"/>
                <a:cs typeface="Arial" panose="020B0604020202020204" pitchFamily="34" charset="0"/>
              </a:rPr>
              <a:t>e</a:t>
            </a:r>
            <a:r>
              <a:rPr lang="en-GB" sz="1300" b="1">
                <a:effectLst/>
                <a:latin typeface="Arial" panose="020B0604020202020204" pitchFamily="34" charset="0"/>
                <a:ea typeface="MS Mincho" panose="02020609040205080304" pitchFamily="49" charset="-128"/>
                <a:cs typeface="Arial" panose="020B0604020202020204" pitchFamily="34" charset="0"/>
              </a:rPr>
              <a:t>xperience</a:t>
            </a:r>
            <a:r>
              <a:rPr lang="en-GB" sz="1300" b="1">
                <a:latin typeface="Arial" panose="020B0604020202020204" pitchFamily="34" charset="0"/>
                <a:ea typeface="MS Mincho" panose="02020609040205080304" pitchFamily="49" charset="-128"/>
                <a:cs typeface="Arial" panose="020B0604020202020204" pitchFamily="34" charset="0"/>
              </a:rPr>
              <a:t> -</a:t>
            </a:r>
            <a:r>
              <a:rPr lang="en-GB" sz="1300">
                <a:effectLst/>
                <a:latin typeface="Arial" panose="020B0604020202020204" pitchFamily="34" charset="0"/>
                <a:ea typeface="MS Mincho" panose="02020609040205080304" pitchFamily="49" charset="-128"/>
                <a:cs typeface="Arial" panose="020B0604020202020204" pitchFamily="34" charset="0"/>
              </a:rPr>
              <a:t> patients are navigated to the best service to help them in a timely way. </a:t>
            </a:r>
          </a:p>
          <a:p>
            <a:pPr marL="182563" lvl="0" indent="-160338">
              <a:buFont typeface="Arial" panose="020B0604020202020204" pitchFamily="34" charset="0"/>
              <a:buChar char="•"/>
              <a:tabLst>
                <a:tab pos="457200" algn="l"/>
              </a:tabLst>
            </a:pPr>
            <a:r>
              <a:rPr lang="en-GB" sz="1300" b="1">
                <a:effectLst/>
                <a:latin typeface="Arial" panose="020B0604020202020204" pitchFamily="34" charset="0"/>
                <a:ea typeface="MS Mincho" panose="02020609040205080304" pitchFamily="49" charset="-128"/>
                <a:cs typeface="Arial" panose="020B0604020202020204" pitchFamily="34" charset="0"/>
              </a:rPr>
              <a:t>Embracing innovation</a:t>
            </a:r>
            <a:r>
              <a:rPr lang="en-GB" sz="1300">
                <a:effectLst/>
                <a:latin typeface="Arial" panose="020B0604020202020204" pitchFamily="34" charset="0"/>
                <a:ea typeface="MS Mincho" panose="02020609040205080304" pitchFamily="49" charset="-128"/>
                <a:cs typeface="Arial" panose="020B0604020202020204" pitchFamily="34" charset="0"/>
              </a:rPr>
              <a:t> </a:t>
            </a:r>
            <a:r>
              <a:rPr lang="en-GB" sz="1300" b="1">
                <a:effectLst/>
                <a:latin typeface="Arial" panose="020B0604020202020204" pitchFamily="34" charset="0"/>
                <a:ea typeface="MS Mincho" panose="02020609040205080304" pitchFamily="49" charset="-128"/>
                <a:cs typeface="Arial" panose="020B0604020202020204" pitchFamily="34" charset="0"/>
              </a:rPr>
              <a:t>-</a:t>
            </a:r>
            <a:r>
              <a:rPr lang="en-GB" sz="1300">
                <a:effectLst/>
                <a:latin typeface="Arial" panose="020B0604020202020204" pitchFamily="34" charset="0"/>
                <a:ea typeface="MS Mincho" panose="02020609040205080304" pitchFamily="49" charset="-128"/>
                <a:cs typeface="Arial" panose="020B0604020202020204" pitchFamily="34" charset="0"/>
              </a:rPr>
              <a:t> adapting to the needs of our PCN.</a:t>
            </a:r>
            <a:endParaRPr lang="en-GB" sz="1300" b="1">
              <a:effectLst/>
              <a:latin typeface="Arial" panose="020B0604020202020204" pitchFamily="34" charset="0"/>
              <a:ea typeface="MS Mincho" panose="02020609040205080304" pitchFamily="49" charset="-128"/>
              <a:cs typeface="Arial" panose="020B0604020202020204" pitchFamily="34" charset="0"/>
            </a:endParaRPr>
          </a:p>
          <a:p>
            <a:pPr marL="182563" lvl="0" indent="-160338">
              <a:buFont typeface="Arial" panose="020B0604020202020204" pitchFamily="34" charset="0"/>
              <a:buChar char="•"/>
              <a:tabLst>
                <a:tab pos="457200" algn="l"/>
              </a:tabLst>
            </a:pPr>
            <a:r>
              <a:rPr lang="en-GB" sz="1300" b="1">
                <a:latin typeface="Arial" panose="020B0604020202020204" pitchFamily="34" charset="0"/>
                <a:ea typeface="MS Mincho" panose="02020609040205080304" pitchFamily="49" charset="-128"/>
                <a:cs typeface="Arial" panose="020B0604020202020204" pitchFamily="34" charset="0"/>
              </a:rPr>
              <a:t>H</a:t>
            </a:r>
            <a:r>
              <a:rPr lang="en-GB" sz="1300" b="1">
                <a:effectLst/>
                <a:latin typeface="Arial" panose="020B0604020202020204" pitchFamily="34" charset="0"/>
                <a:ea typeface="MS Mincho" panose="02020609040205080304" pitchFamily="49" charset="-128"/>
                <a:cs typeface="Arial" panose="020B0604020202020204" pitchFamily="34" charset="0"/>
              </a:rPr>
              <a:t>appy practice staff - </a:t>
            </a:r>
            <a:r>
              <a:rPr lang="en-GB" sz="1300">
                <a:effectLst/>
                <a:latin typeface="Arial" panose="020B0604020202020204" pitchFamily="34" charset="0"/>
                <a:ea typeface="MS Mincho" panose="02020609040205080304" pitchFamily="49" charset="-128"/>
                <a:cs typeface="Arial" panose="020B0604020202020204" pitchFamily="34" charset="0"/>
              </a:rPr>
              <a:t>reduced turnover with consistent teams and ways of working to support our patients. </a:t>
            </a:r>
          </a:p>
        </p:txBody>
      </p:sp>
      <p:sp>
        <p:nvSpPr>
          <p:cNvPr id="2" name="TextBox 1">
            <a:extLst>
              <a:ext uri="{FF2B5EF4-FFF2-40B4-BE49-F238E27FC236}">
                <a16:creationId xmlns:a16="http://schemas.microsoft.com/office/drawing/2014/main" id="{D068A2C5-60FF-0AFB-DCF7-644EEA0D5B15}"/>
              </a:ext>
            </a:extLst>
          </p:cNvPr>
          <p:cNvSpPr txBox="1"/>
          <p:nvPr/>
        </p:nvSpPr>
        <p:spPr>
          <a:xfrm>
            <a:off x="0" y="13080424"/>
            <a:ext cx="5483602" cy="461665"/>
          </a:xfrm>
          <a:prstGeom prst="rect">
            <a:avLst/>
          </a:prstGeom>
          <a:noFill/>
        </p:spPr>
        <p:txBody>
          <a:bodyPr wrap="square" rtlCol="0">
            <a:spAutoFit/>
          </a:bodyPr>
          <a:lstStyle/>
          <a:p>
            <a:r>
              <a:rPr lang="en-US" sz="2400" b="1">
                <a:solidFill>
                  <a:schemeClr val="bg1"/>
                </a:solidFill>
                <a:latin typeface="Arial" panose="020B0604020202020204" pitchFamily="34" charset="0"/>
                <a:cs typeface="Arial" panose="020B0604020202020204" pitchFamily="34" charset="0"/>
              </a:rPr>
              <a:t>The future state and sustainability</a:t>
            </a:r>
          </a:p>
        </p:txBody>
      </p:sp>
      <p:sp>
        <p:nvSpPr>
          <p:cNvPr id="3" name="TextBox 2">
            <a:extLst>
              <a:ext uri="{FF2B5EF4-FFF2-40B4-BE49-F238E27FC236}">
                <a16:creationId xmlns:a16="http://schemas.microsoft.com/office/drawing/2014/main" id="{4BF6BBC3-9735-8611-B372-97A18C26020A}"/>
              </a:ext>
            </a:extLst>
          </p:cNvPr>
          <p:cNvSpPr txBox="1"/>
          <p:nvPr/>
        </p:nvSpPr>
        <p:spPr>
          <a:xfrm>
            <a:off x="53473" y="13470915"/>
            <a:ext cx="6116316" cy="1600438"/>
          </a:xfrm>
          <a:prstGeom prst="rect">
            <a:avLst/>
          </a:prstGeom>
          <a:noFill/>
        </p:spPr>
        <p:txBody>
          <a:bodyPr wrap="square" rtlCol="0">
            <a:spAutoFit/>
          </a:bodyPr>
          <a:lstStyle/>
          <a:p>
            <a:r>
              <a:rPr lang="en-US" sz="1400">
                <a:solidFill>
                  <a:schemeClr val="bg1"/>
                </a:solidFill>
                <a:latin typeface="Arial" panose="020B0604020202020204" pitchFamily="34" charset="0"/>
                <a:cs typeface="Arial" panose="020B0604020202020204" pitchFamily="34" charset="0"/>
              </a:rPr>
              <a:t>Total Triage will be live across the PCN by the end of October 2024. The sustainability of this model is paramount to ensure that we continue to deliver the needs of our patients. Close engagement with our stakeholders to monitor and respond to fluctuations in capacity and clinical need is essential to support the wider roll-out of Total Triage and to ensure collaborative working to deliver a PCN approach to appointment management in the future.</a:t>
            </a:r>
          </a:p>
        </p:txBody>
      </p:sp>
      <p:pic>
        <p:nvPicPr>
          <p:cNvPr id="5" name="Content Placeholder 4">
            <a:extLst>
              <a:ext uri="{FF2B5EF4-FFF2-40B4-BE49-F238E27FC236}">
                <a16:creationId xmlns:a16="http://schemas.microsoft.com/office/drawing/2014/main" id="{DD8DE81E-D587-F46A-B6B8-9585239D0CCF}"/>
              </a:ext>
            </a:extLst>
          </p:cNvPr>
          <p:cNvPicPr>
            <a:picLocks noChangeAspect="1"/>
          </p:cNvPicPr>
          <p:nvPr/>
        </p:nvPicPr>
        <p:blipFill>
          <a:blip r:embed="rId2"/>
          <a:stretch>
            <a:fillRect/>
          </a:stretch>
        </p:blipFill>
        <p:spPr>
          <a:xfrm>
            <a:off x="142532" y="2333247"/>
            <a:ext cx="4691484" cy="2304731"/>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57FEBF2F-2C15-3638-BF05-8839FBEBFB3E}"/>
              </a:ext>
            </a:extLst>
          </p:cNvPr>
          <p:cNvPicPr>
            <a:picLocks noChangeAspect="1"/>
          </p:cNvPicPr>
          <p:nvPr/>
        </p:nvPicPr>
        <p:blipFill>
          <a:blip r:embed="rId3"/>
          <a:stretch>
            <a:fillRect/>
          </a:stretch>
        </p:blipFill>
        <p:spPr>
          <a:xfrm>
            <a:off x="5660571" y="2320450"/>
            <a:ext cx="4691485" cy="2265448"/>
          </a:xfrm>
          <a:prstGeom prst="rect">
            <a:avLst/>
          </a:prstGeom>
          <a:ln>
            <a:noFill/>
          </a:ln>
          <a:effectLst>
            <a:outerShdw blurRad="292100" dist="139700" dir="2700000" algn="tl" rotWithShape="0">
              <a:srgbClr val="333333">
                <a:alpha val="65000"/>
              </a:srgbClr>
            </a:outerShdw>
          </a:effectLst>
        </p:spPr>
      </p:pic>
      <p:sp>
        <p:nvSpPr>
          <p:cNvPr id="45" name="TextBox 44">
            <a:extLst>
              <a:ext uri="{FF2B5EF4-FFF2-40B4-BE49-F238E27FC236}">
                <a16:creationId xmlns:a16="http://schemas.microsoft.com/office/drawing/2014/main" id="{9B8C460F-B3F0-9FD0-3B28-8EC645CA2C1F}"/>
              </a:ext>
            </a:extLst>
          </p:cNvPr>
          <p:cNvSpPr txBox="1"/>
          <p:nvPr/>
        </p:nvSpPr>
        <p:spPr>
          <a:xfrm>
            <a:off x="6632575" y="2366727"/>
            <a:ext cx="3719481" cy="338554"/>
          </a:xfrm>
          <a:prstGeom prst="rect">
            <a:avLst/>
          </a:prstGeom>
          <a:noFill/>
        </p:spPr>
        <p:txBody>
          <a:bodyPr wrap="square" rtlCol="0">
            <a:spAutoFit/>
          </a:bodyPr>
          <a:lstStyle/>
          <a:p>
            <a:r>
              <a:rPr lang="en-US" sz="1600" b="1">
                <a:solidFill>
                  <a:srgbClr val="980134"/>
                </a:solidFill>
                <a:latin typeface="Arial" panose="020B0604020202020204" pitchFamily="34" charset="0"/>
                <a:cs typeface="Arial" panose="020B0604020202020204" pitchFamily="34" charset="0"/>
              </a:rPr>
              <a:t>Total Triage Model</a:t>
            </a:r>
          </a:p>
        </p:txBody>
      </p:sp>
      <p:sp>
        <p:nvSpPr>
          <p:cNvPr id="7" name="Arrow: Right 6">
            <a:extLst>
              <a:ext uri="{FF2B5EF4-FFF2-40B4-BE49-F238E27FC236}">
                <a16:creationId xmlns:a16="http://schemas.microsoft.com/office/drawing/2014/main" id="{27EFEC7F-0220-F97F-2756-7DF3B9A41FA4}"/>
              </a:ext>
            </a:extLst>
          </p:cNvPr>
          <p:cNvSpPr/>
          <p:nvPr/>
        </p:nvSpPr>
        <p:spPr>
          <a:xfrm>
            <a:off x="5036795" y="3339592"/>
            <a:ext cx="541045" cy="4185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8CE652D7-78EF-9C14-84EC-DBE5418BE54F}"/>
              </a:ext>
            </a:extLst>
          </p:cNvPr>
          <p:cNvSpPr/>
          <p:nvPr/>
        </p:nvSpPr>
        <p:spPr>
          <a:xfrm>
            <a:off x="5345251" y="6260779"/>
            <a:ext cx="5006805" cy="2188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400" b="1">
              <a:latin typeface="Arial" panose="020B0604020202020204" pitchFamily="34" charset="0"/>
              <a:cs typeface="Arial" panose="020B0604020202020204" pitchFamily="34" charset="0"/>
            </a:endParaRPr>
          </a:p>
          <a:p>
            <a:r>
              <a:rPr lang="en-GB" sz="1400" b="1">
                <a:latin typeface="Arial" panose="020B0604020202020204" pitchFamily="34" charset="0"/>
                <a:cs typeface="Arial" panose="020B0604020202020204" pitchFamily="34" charset="0"/>
              </a:rPr>
              <a:t>Outcomes so far; </a:t>
            </a:r>
            <a:endParaRPr lang="en-GB" sz="1400">
              <a:latin typeface="Arial" panose="020B0604020202020204" pitchFamily="34" charset="0"/>
              <a:cs typeface="Arial" panose="020B0604020202020204" pitchFamily="34" charset="0"/>
            </a:endParaRPr>
          </a:p>
          <a:p>
            <a:pPr marL="285750" indent="-285750">
              <a:lnSpc>
                <a:spcPct val="107000"/>
              </a:lnSpc>
              <a:spcBef>
                <a:spcPts val="0"/>
              </a:spcBef>
              <a:buFont typeface="Arial" panose="020B0604020202020204" pitchFamily="34" charset="0"/>
              <a:buChar char="•"/>
            </a:pPr>
            <a:r>
              <a:rPr lang="en-GB" sz="1400" kern="100">
                <a:effectLst/>
                <a:latin typeface="Arial" panose="020B0604020202020204" pitchFamily="34" charset="0"/>
                <a:ea typeface="Calibri" panose="020F0502020204030204" pitchFamily="34" charset="0"/>
                <a:cs typeface="Arial" panose="020B0604020202020204" pitchFamily="34" charset="0"/>
              </a:rPr>
              <a:t>Circa 75% of requests received are clinically triaged </a:t>
            </a:r>
          </a:p>
          <a:p>
            <a:pPr marL="285750" indent="-285750">
              <a:lnSpc>
                <a:spcPct val="107000"/>
              </a:lnSpc>
              <a:spcBef>
                <a:spcPts val="0"/>
              </a:spcBef>
              <a:buFont typeface="Arial" panose="020B0604020202020204" pitchFamily="34" charset="0"/>
              <a:buChar char="•"/>
            </a:pPr>
            <a:r>
              <a:rPr lang="en-GB" sz="1400" kern="100">
                <a:latin typeface="Arial" panose="020B0604020202020204" pitchFamily="34" charset="0"/>
                <a:ea typeface="Calibri" panose="020F0502020204030204" pitchFamily="34" charset="0"/>
                <a:cs typeface="Arial" panose="020B0604020202020204" pitchFamily="34" charset="0"/>
              </a:rPr>
              <a:t>60</a:t>
            </a:r>
            <a:r>
              <a:rPr lang="en-GB" sz="1400" kern="100">
                <a:effectLst/>
                <a:latin typeface="Arial" panose="020B0604020202020204" pitchFamily="34" charset="0"/>
                <a:ea typeface="Calibri" panose="020F0502020204030204" pitchFamily="34" charset="0"/>
                <a:cs typeface="Arial" panose="020B0604020202020204" pitchFamily="34" charset="0"/>
              </a:rPr>
              <a:t>% of requests result in same day appointments </a:t>
            </a:r>
          </a:p>
          <a:p>
            <a:pPr marL="285750" indent="-285750">
              <a:lnSpc>
                <a:spcPct val="107000"/>
              </a:lnSpc>
              <a:spcBef>
                <a:spcPts val="0"/>
              </a:spcBef>
              <a:buFont typeface="Arial" panose="020B0604020202020204" pitchFamily="34" charset="0"/>
              <a:buChar char="•"/>
            </a:pPr>
            <a:r>
              <a:rPr lang="en-GB" sz="1400" kern="100">
                <a:effectLst/>
                <a:latin typeface="Arial" panose="020B0604020202020204" pitchFamily="34" charset="0"/>
                <a:ea typeface="Calibri" panose="020F0502020204030204" pitchFamily="34" charset="0"/>
                <a:cs typeface="Arial" panose="020B0604020202020204" pitchFamily="34" charset="0"/>
              </a:rPr>
              <a:t>Around 90% utilisation of GP appointments available</a:t>
            </a:r>
            <a:endParaRPr lang="en-GB" sz="1400" b="1" kern="10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Bef>
                <a:spcPts val="0"/>
              </a:spcBef>
              <a:buFont typeface="Arial" panose="020B0604020202020204" pitchFamily="34" charset="0"/>
              <a:buChar char="•"/>
            </a:pPr>
            <a:r>
              <a:rPr lang="en-GB" sz="1400" b="1" kern="100">
                <a:effectLst/>
                <a:latin typeface="Arial" panose="020B0604020202020204" pitchFamily="34" charset="0"/>
                <a:ea typeface="Calibri" panose="020F0502020204030204" pitchFamily="34" charset="0"/>
                <a:cs typeface="Arial" panose="020B0604020202020204" pitchFamily="34" charset="0"/>
              </a:rPr>
              <a:t>Reductions in </a:t>
            </a:r>
            <a:r>
              <a:rPr lang="en-GB" sz="1400" kern="100">
                <a:effectLst/>
                <a:latin typeface="Arial" panose="020B0604020202020204" pitchFamily="34" charset="0"/>
                <a:ea typeface="Calibri" panose="020F0502020204030204" pitchFamily="34" charset="0"/>
                <a:cs typeface="Arial" panose="020B0604020202020204" pitchFamily="34" charset="0"/>
              </a:rPr>
              <a:t>DNA rates for GP appointments – currently around 3% compared to average pre Total Triage of  </a:t>
            </a:r>
            <a:r>
              <a:rPr lang="en-GB" sz="1400" b="1" kern="100">
                <a:effectLst/>
                <a:latin typeface="Arial" panose="020B0604020202020204" pitchFamily="34" charset="0"/>
                <a:ea typeface="Calibri" panose="020F0502020204030204" pitchFamily="34" charset="0"/>
                <a:cs typeface="Arial" panose="020B0604020202020204" pitchFamily="34" charset="0"/>
              </a:rPr>
              <a:t>5%</a:t>
            </a:r>
          </a:p>
          <a:p>
            <a:pPr marL="285750" indent="-285750">
              <a:lnSpc>
                <a:spcPct val="107000"/>
              </a:lnSpc>
              <a:spcBef>
                <a:spcPts val="0"/>
              </a:spcBef>
              <a:buFont typeface="Arial" panose="020B0604020202020204" pitchFamily="34" charset="0"/>
              <a:buChar char="•"/>
            </a:pPr>
            <a:r>
              <a:rPr lang="en-GB" sz="1400" kern="100">
                <a:latin typeface="Arial" panose="020B0604020202020204" pitchFamily="34" charset="0"/>
                <a:ea typeface="Calibri" panose="020F0502020204030204" pitchFamily="34" charset="0"/>
                <a:cs typeface="Arial" panose="020B0604020202020204" pitchFamily="34" charset="0"/>
              </a:rPr>
              <a:t>No patients waiting at the practice in the morning to book an appointment</a:t>
            </a:r>
          </a:p>
          <a:p>
            <a:pPr marL="285750" indent="-285750">
              <a:lnSpc>
                <a:spcPct val="107000"/>
              </a:lnSpc>
              <a:spcBef>
                <a:spcPts val="0"/>
              </a:spcBef>
              <a:buFont typeface="Arial" panose="020B0604020202020204" pitchFamily="34" charset="0"/>
              <a:buChar char="•"/>
            </a:pPr>
            <a:r>
              <a:rPr lang="en-GB" sz="1400" kern="100">
                <a:effectLst/>
                <a:latin typeface="Arial" panose="020B0604020202020204" pitchFamily="34" charset="0"/>
                <a:ea typeface="Calibri" panose="020F0502020204030204" pitchFamily="34" charset="0"/>
                <a:cs typeface="Arial" panose="020B0604020202020204" pitchFamily="34" charset="0"/>
              </a:rPr>
              <a:t>Reduction in calls to practice as people utilise online form</a:t>
            </a:r>
          </a:p>
          <a:p>
            <a:pPr algn="ctr"/>
            <a:endParaRPr lang="en-GB" sz="160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C85DB64-7777-D013-6C8B-17E7655BC86B}"/>
              </a:ext>
            </a:extLst>
          </p:cNvPr>
          <p:cNvSpPr txBox="1"/>
          <p:nvPr/>
        </p:nvSpPr>
        <p:spPr>
          <a:xfrm>
            <a:off x="142533" y="11227395"/>
            <a:ext cx="4270499" cy="430887"/>
          </a:xfrm>
          <a:prstGeom prst="rect">
            <a:avLst/>
          </a:prstGeom>
          <a:noFill/>
        </p:spPr>
        <p:txBody>
          <a:bodyPr wrap="square" rtlCol="0">
            <a:spAutoFit/>
          </a:bodyPr>
          <a:lstStyle/>
          <a:p>
            <a:r>
              <a:rPr lang="en-US" sz="2200" b="1">
                <a:solidFill>
                  <a:schemeClr val="tx2">
                    <a:lumMod val="75000"/>
                  </a:schemeClr>
                </a:solidFill>
                <a:latin typeface="Arial" panose="020B0604020202020204" pitchFamily="34" charset="0"/>
                <a:cs typeface="Arial" panose="020B0604020202020204" pitchFamily="34" charset="0"/>
              </a:rPr>
              <a:t>Current picture</a:t>
            </a:r>
          </a:p>
        </p:txBody>
      </p:sp>
      <p:sp>
        <p:nvSpPr>
          <p:cNvPr id="13" name="TextBox 12">
            <a:extLst>
              <a:ext uri="{FF2B5EF4-FFF2-40B4-BE49-F238E27FC236}">
                <a16:creationId xmlns:a16="http://schemas.microsoft.com/office/drawing/2014/main" id="{D82875E3-0A53-0C14-1818-1C8F7F8986AE}"/>
              </a:ext>
            </a:extLst>
          </p:cNvPr>
          <p:cNvSpPr txBox="1"/>
          <p:nvPr/>
        </p:nvSpPr>
        <p:spPr>
          <a:xfrm>
            <a:off x="160814" y="11563358"/>
            <a:ext cx="4520906" cy="1692771"/>
          </a:xfrm>
          <a:prstGeom prst="rect">
            <a:avLst/>
          </a:prstGeom>
          <a:noFill/>
        </p:spPr>
        <p:txBody>
          <a:bodyPr wrap="square" rtlCol="0">
            <a:spAutoFit/>
          </a:bodyPr>
          <a:lstStyle/>
          <a:p>
            <a:pPr marL="193675" indent="-193675">
              <a:buFont typeface="Arial" panose="020B0604020202020204" pitchFamily="34" charset="0"/>
              <a:buChar char="•"/>
            </a:pPr>
            <a:r>
              <a:rPr lang="en-GB" sz="1300" b="1">
                <a:effectLst/>
                <a:latin typeface="Arial" panose="020B0604020202020204" pitchFamily="34" charset="0"/>
                <a:ea typeface="MS Mincho" panose="02020609040205080304" pitchFamily="49" charset="-128"/>
                <a:cs typeface="Arial" panose="020B0604020202020204" pitchFamily="34" charset="0"/>
              </a:rPr>
              <a:t>Patient engagement in progress at PPG groups</a:t>
            </a:r>
          </a:p>
          <a:p>
            <a:pPr marL="193675" indent="-193675">
              <a:buFont typeface="Arial" panose="020B0604020202020204" pitchFamily="34" charset="0"/>
              <a:buChar char="•"/>
            </a:pPr>
            <a:r>
              <a:rPr lang="en-GB" sz="1300" b="1">
                <a:latin typeface="Arial" panose="020B0604020202020204" pitchFamily="34" charset="0"/>
                <a:ea typeface="MS Mincho" panose="02020609040205080304" pitchFamily="49" charset="-128"/>
                <a:cs typeface="Arial" panose="020B0604020202020204" pitchFamily="34" charset="0"/>
              </a:rPr>
              <a:t>Staff and patient feedback under review</a:t>
            </a:r>
          </a:p>
          <a:p>
            <a:pPr marL="193675" indent="-193675">
              <a:buFont typeface="Arial" panose="020B0604020202020204" pitchFamily="34" charset="0"/>
              <a:buChar char="•"/>
            </a:pPr>
            <a:r>
              <a:rPr lang="en-GB" sz="1300" b="1">
                <a:effectLst/>
                <a:latin typeface="Arial" panose="020B0604020202020204" pitchFamily="34" charset="0"/>
                <a:ea typeface="MS Mincho" panose="02020609040205080304" pitchFamily="49" charset="-128"/>
                <a:cs typeface="Arial" panose="020B0604020202020204" pitchFamily="34" charset="0"/>
              </a:rPr>
              <a:t>Operational at two GP practices; </a:t>
            </a:r>
            <a:endParaRPr lang="en-GB" sz="1300">
              <a:effectLst/>
              <a:latin typeface="Arial" panose="020B0604020202020204" pitchFamily="34" charset="0"/>
              <a:ea typeface="MS Mincho" panose="02020609040205080304" pitchFamily="49" charset="-128"/>
              <a:cs typeface="Arial" panose="020B0604020202020204" pitchFamily="34" charset="0"/>
            </a:endParaRPr>
          </a:p>
          <a:p>
            <a:pPr marL="447675" lvl="0" indent="-160338">
              <a:buFont typeface="Arial" panose="020B0604020202020204" pitchFamily="34" charset="0"/>
              <a:buChar char="•"/>
              <a:tabLst>
                <a:tab pos="457200" algn="l"/>
              </a:tabLst>
            </a:pPr>
            <a:r>
              <a:rPr lang="en-GB" sz="1300" err="1">
                <a:effectLst/>
                <a:latin typeface="Arial" panose="020B0604020202020204" pitchFamily="34" charset="0"/>
                <a:ea typeface="MS Mincho" panose="02020609040205080304" pitchFamily="49" charset="-128"/>
                <a:cs typeface="Arial" panose="020B0604020202020204" pitchFamily="34" charset="0"/>
              </a:rPr>
              <a:t>Coalway</a:t>
            </a:r>
            <a:r>
              <a:rPr lang="en-GB" sz="1300">
                <a:effectLst/>
                <a:latin typeface="Arial" panose="020B0604020202020204" pitchFamily="34" charset="0"/>
                <a:ea typeface="MS Mincho" panose="02020609040205080304" pitchFamily="49" charset="-128"/>
                <a:cs typeface="Arial" panose="020B0604020202020204" pitchFamily="34" charset="0"/>
              </a:rPr>
              <a:t> Road – 4,7</a:t>
            </a:r>
            <a:r>
              <a:rPr lang="en-GB" sz="1300">
                <a:latin typeface="Arial" panose="020B0604020202020204" pitchFamily="34" charset="0"/>
                <a:ea typeface="MS Mincho" panose="02020609040205080304" pitchFamily="49" charset="-128"/>
                <a:cs typeface="Arial" panose="020B0604020202020204" pitchFamily="34" charset="0"/>
              </a:rPr>
              <a:t>72</a:t>
            </a:r>
            <a:r>
              <a:rPr lang="en-GB" sz="1300">
                <a:effectLst/>
                <a:latin typeface="Arial" panose="020B0604020202020204" pitchFamily="34" charset="0"/>
                <a:ea typeface="MS Mincho" panose="02020609040205080304" pitchFamily="49" charset="-128"/>
                <a:cs typeface="Arial" panose="020B0604020202020204" pitchFamily="34" charset="0"/>
              </a:rPr>
              <a:t> patients</a:t>
            </a:r>
          </a:p>
          <a:p>
            <a:pPr marL="447675" lvl="0" indent="-160338">
              <a:buFont typeface="Arial" panose="020B0604020202020204" pitchFamily="34" charset="0"/>
              <a:buChar char="•"/>
              <a:tabLst>
                <a:tab pos="457200" algn="l"/>
              </a:tabLst>
            </a:pPr>
            <a:r>
              <a:rPr lang="en-GB" sz="1300" err="1">
                <a:effectLst/>
                <a:latin typeface="Arial" panose="020B0604020202020204" pitchFamily="34" charset="0"/>
                <a:ea typeface="MS Mincho" panose="02020609040205080304" pitchFamily="49" charset="-128"/>
                <a:cs typeface="Arial" panose="020B0604020202020204" pitchFamily="34" charset="0"/>
              </a:rPr>
              <a:t>Warstones</a:t>
            </a:r>
            <a:r>
              <a:rPr lang="en-GB" sz="1300">
                <a:effectLst/>
                <a:latin typeface="Arial" panose="020B0604020202020204" pitchFamily="34" charset="0"/>
                <a:ea typeface="MS Mincho" panose="02020609040205080304" pitchFamily="49" charset="-128"/>
                <a:cs typeface="Arial" panose="020B0604020202020204" pitchFamily="34" charset="0"/>
              </a:rPr>
              <a:t> Surgery  - </a:t>
            </a:r>
            <a:r>
              <a:rPr lang="en-GB" sz="1300">
                <a:latin typeface="Arial" panose="020B0604020202020204" pitchFamily="34" charset="0"/>
                <a:ea typeface="MS Mincho" panose="02020609040205080304" pitchFamily="49" charset="-128"/>
                <a:cs typeface="Arial" panose="020B0604020202020204" pitchFamily="34" charset="0"/>
              </a:rPr>
              <a:t>3,916</a:t>
            </a:r>
            <a:r>
              <a:rPr lang="en-GB" sz="1300">
                <a:effectLst/>
                <a:latin typeface="Arial" panose="020B0604020202020204" pitchFamily="34" charset="0"/>
                <a:ea typeface="MS Mincho" panose="02020609040205080304" pitchFamily="49" charset="-128"/>
                <a:cs typeface="Arial" panose="020B0604020202020204" pitchFamily="34" charset="0"/>
              </a:rPr>
              <a:t> patients</a:t>
            </a:r>
          </a:p>
          <a:p>
            <a:pPr marL="447675" lvl="0" indent="-160338">
              <a:buFont typeface="Arial" panose="020B0604020202020204" pitchFamily="34" charset="0"/>
              <a:buChar char="•"/>
              <a:tabLst>
                <a:tab pos="457200" algn="l"/>
              </a:tabLst>
            </a:pPr>
            <a:r>
              <a:rPr lang="en-GB" sz="1300" i="1">
                <a:latin typeface="Arial" panose="020B0604020202020204" pitchFamily="34" charset="0"/>
                <a:ea typeface="MS Mincho" panose="02020609040205080304" pitchFamily="49" charset="-128"/>
                <a:cs typeface="Arial" panose="020B0604020202020204" pitchFamily="34" charset="0"/>
              </a:rPr>
              <a:t>Penn Manor Medical Practice – 9,339 patients – </a:t>
            </a:r>
          </a:p>
          <a:p>
            <a:pPr marL="287337" lvl="0">
              <a:tabLst>
                <a:tab pos="457200" algn="l"/>
              </a:tabLst>
            </a:pPr>
            <a:r>
              <a:rPr lang="en-GB" sz="1300" i="1">
                <a:latin typeface="Arial" panose="020B0604020202020204" pitchFamily="34" charset="0"/>
                <a:ea typeface="MS Mincho" panose="02020609040205080304" pitchFamily="49" charset="-128"/>
                <a:cs typeface="Arial" panose="020B0604020202020204" pitchFamily="34" charset="0"/>
              </a:rPr>
              <a:t>Go-Live 19.06.24</a:t>
            </a:r>
            <a:endParaRPr lang="en-GB" sz="1300" i="1">
              <a:effectLst/>
              <a:latin typeface="Arial" panose="020B0604020202020204" pitchFamily="34" charset="0"/>
              <a:ea typeface="MS Mincho" panose="02020609040205080304" pitchFamily="49" charset="-128"/>
              <a:cs typeface="Arial" panose="020B0604020202020204" pitchFamily="34" charset="0"/>
            </a:endParaRPr>
          </a:p>
          <a:p>
            <a:r>
              <a:rPr lang="en-GB" sz="1300">
                <a:effectLst/>
                <a:latin typeface="Arial" panose="020B0604020202020204" pitchFamily="34" charset="0"/>
                <a:ea typeface="MS Mincho" panose="02020609040205080304" pitchFamily="49" charset="-128"/>
                <a:cs typeface="Arial" panose="020B0604020202020204" pitchFamily="34" charset="0"/>
              </a:rPr>
              <a:t> </a:t>
            </a:r>
          </a:p>
        </p:txBody>
      </p:sp>
      <p:pic>
        <p:nvPicPr>
          <p:cNvPr id="14" name="Picture 13">
            <a:extLst>
              <a:ext uri="{FF2B5EF4-FFF2-40B4-BE49-F238E27FC236}">
                <a16:creationId xmlns:a16="http://schemas.microsoft.com/office/drawing/2014/main" id="{90FD126B-AD95-83DC-7DAB-3529A0EB4538}"/>
              </a:ext>
            </a:extLst>
          </p:cNvPr>
          <p:cNvPicPr>
            <a:picLocks noChangeAspect="1"/>
          </p:cNvPicPr>
          <p:nvPr/>
        </p:nvPicPr>
        <p:blipFill>
          <a:blip r:embed="rId4"/>
          <a:stretch>
            <a:fillRect/>
          </a:stretch>
        </p:blipFill>
        <p:spPr>
          <a:xfrm>
            <a:off x="5345906" y="8469528"/>
            <a:ext cx="5095195" cy="2678684"/>
          </a:xfrm>
          <a:prstGeom prst="rect">
            <a:avLst/>
          </a:prstGeom>
        </p:spPr>
      </p:pic>
      <p:sp>
        <p:nvSpPr>
          <p:cNvPr id="15" name="TextBox 14">
            <a:extLst>
              <a:ext uri="{FF2B5EF4-FFF2-40B4-BE49-F238E27FC236}">
                <a16:creationId xmlns:a16="http://schemas.microsoft.com/office/drawing/2014/main" id="{F3648D51-F180-E60B-D288-A64C959EE670}"/>
              </a:ext>
            </a:extLst>
          </p:cNvPr>
          <p:cNvSpPr txBox="1"/>
          <p:nvPr/>
        </p:nvSpPr>
        <p:spPr>
          <a:xfrm>
            <a:off x="5290186" y="11092420"/>
            <a:ext cx="4868454" cy="261610"/>
          </a:xfrm>
          <a:prstGeom prst="rect">
            <a:avLst/>
          </a:prstGeom>
          <a:noFill/>
        </p:spPr>
        <p:txBody>
          <a:bodyPr wrap="square" rtlCol="0">
            <a:spAutoFit/>
          </a:bodyPr>
          <a:lstStyle/>
          <a:p>
            <a:r>
              <a:rPr lang="en-GB" sz="1100" b="1" i="1">
                <a:latin typeface="Arial" panose="020B0604020202020204" pitchFamily="34" charset="0"/>
                <a:cs typeface="Arial" panose="020B0604020202020204" pitchFamily="34" charset="0"/>
              </a:rPr>
              <a:t>Chart 1 – Demonstrating the impact on call volumes</a:t>
            </a:r>
          </a:p>
        </p:txBody>
      </p:sp>
      <p:pic>
        <p:nvPicPr>
          <p:cNvPr id="16" name="Picture 15">
            <a:extLst>
              <a:ext uri="{FF2B5EF4-FFF2-40B4-BE49-F238E27FC236}">
                <a16:creationId xmlns:a16="http://schemas.microsoft.com/office/drawing/2014/main" id="{8FA2EA9C-60CE-B914-B2B6-225948260409}"/>
              </a:ext>
            </a:extLst>
          </p:cNvPr>
          <p:cNvPicPr>
            <a:picLocks noChangeAspect="1"/>
          </p:cNvPicPr>
          <p:nvPr/>
        </p:nvPicPr>
        <p:blipFill rotWithShape="1">
          <a:blip r:embed="rId5"/>
          <a:srcRect l="228" r="2849" b="49441"/>
          <a:stretch/>
        </p:blipFill>
        <p:spPr>
          <a:xfrm>
            <a:off x="5370652" y="11359381"/>
            <a:ext cx="4780529" cy="1742852"/>
          </a:xfrm>
          <a:prstGeom prst="rect">
            <a:avLst/>
          </a:prstGeom>
        </p:spPr>
      </p:pic>
      <p:sp>
        <p:nvSpPr>
          <p:cNvPr id="17" name="TextBox 16">
            <a:extLst>
              <a:ext uri="{FF2B5EF4-FFF2-40B4-BE49-F238E27FC236}">
                <a16:creationId xmlns:a16="http://schemas.microsoft.com/office/drawing/2014/main" id="{B034FE7B-6C1A-EBFF-7707-A572FD7A8D96}"/>
              </a:ext>
            </a:extLst>
          </p:cNvPr>
          <p:cNvSpPr txBox="1"/>
          <p:nvPr/>
        </p:nvSpPr>
        <p:spPr>
          <a:xfrm>
            <a:off x="5286457" y="13014060"/>
            <a:ext cx="4868454" cy="261610"/>
          </a:xfrm>
          <a:prstGeom prst="rect">
            <a:avLst/>
          </a:prstGeom>
          <a:noFill/>
        </p:spPr>
        <p:txBody>
          <a:bodyPr wrap="square" rtlCol="0">
            <a:spAutoFit/>
          </a:bodyPr>
          <a:lstStyle/>
          <a:p>
            <a:pPr algn="r"/>
            <a:r>
              <a:rPr lang="en-GB" sz="1100" b="1" i="1">
                <a:latin typeface="Arial" panose="020B0604020202020204" pitchFamily="34" charset="0"/>
                <a:cs typeface="Arial" panose="020B0604020202020204" pitchFamily="34" charset="0"/>
              </a:rPr>
              <a:t>Chart 2 – An example of patient feedback at </a:t>
            </a:r>
            <a:r>
              <a:rPr lang="en-GB" sz="1100" b="1" i="1" err="1">
                <a:latin typeface="Arial" panose="020B0604020202020204" pitchFamily="34" charset="0"/>
                <a:cs typeface="Arial" panose="020B0604020202020204" pitchFamily="34" charset="0"/>
              </a:rPr>
              <a:t>Coalway</a:t>
            </a:r>
            <a:r>
              <a:rPr lang="en-GB" sz="1100" b="1" i="1">
                <a:latin typeface="Arial" panose="020B0604020202020204" pitchFamily="34" charset="0"/>
                <a:cs typeface="Arial" panose="020B0604020202020204" pitchFamily="34" charset="0"/>
              </a:rPr>
              <a:t> </a:t>
            </a:r>
            <a:r>
              <a:rPr lang="en-GB" sz="1100" b="1" i="1" err="1">
                <a:latin typeface="Arial" panose="020B0604020202020204" pitchFamily="34" charset="0"/>
                <a:cs typeface="Arial" panose="020B0604020202020204" pitchFamily="34" charset="0"/>
              </a:rPr>
              <a:t>Raod</a:t>
            </a:r>
            <a:endParaRPr lang="en-GB" sz="1100" b="1" i="1">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6443F5E-AFC0-3312-0234-A8E3DFEFE608}"/>
              </a:ext>
            </a:extLst>
          </p:cNvPr>
          <p:cNvSpPr txBox="1"/>
          <p:nvPr/>
        </p:nvSpPr>
        <p:spPr>
          <a:xfrm>
            <a:off x="110399" y="27193"/>
            <a:ext cx="22980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solidFill>
                  <a:schemeClr val="bg1"/>
                </a:solidFill>
                <a:cs typeface="Calibri"/>
              </a:rPr>
              <a:t>A24-074</a:t>
            </a:r>
            <a:endParaRPr lang="en-US" b="1"/>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CEB315-980C-4D46-B73A-A7695B556463}">
  <ds:schemaRefs>
    <ds:schemaRef ds:uri="http://schemas.microsoft.com/sharepoint/v3/contenttype/forms"/>
  </ds:schemaRefs>
</ds:datastoreItem>
</file>

<file path=customXml/itemProps2.xml><?xml version="1.0" encoding="utf-8"?>
<ds:datastoreItem xmlns:ds="http://schemas.openxmlformats.org/officeDocument/2006/customXml" ds:itemID="{1A8DF2F9-5134-459B-9AC2-D8CB0151D594}">
  <ds:schemaRefs>
    <ds:schemaRef ds:uri="b1d9df04-9b8d-4886-96c6-6484f0dc8e88"/>
    <ds:schemaRef ds:uri="cdef7ab9-3519-4273-a22c-7105e88b5b86"/>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D351F0D1-34B2-4213-8C87-D0DA1A194C4D}">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2024-06-19T11:19:14Z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