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379B41-E42D-0DA4-A952-51534FAA7B72}" v="19" dt="2024-06-13T14:50:00.4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I, Mandeep (THE ROYAL WOLVERHAMPTON NHS TRUST)" userId="S::mandeep.sarai@nhs.net::ec52dbc3-1e6f-40f0-aa0e-6e47e801b378" providerId="AD" clId="Web-{BC379B41-E42D-0DA4-A952-51534FAA7B72}"/>
    <pc:docChg chg="modSld">
      <pc:chgData name="SARAI, Mandeep (THE ROYAL WOLVERHAMPTON NHS TRUST)" userId="S::mandeep.sarai@nhs.net::ec52dbc3-1e6f-40f0-aa0e-6e47e801b378" providerId="AD" clId="Web-{BC379B41-E42D-0DA4-A952-51534FAA7B72}" dt="2024-06-13T14:50:00.478" v="10" actId="1076"/>
      <pc:docMkLst>
        <pc:docMk/>
      </pc:docMkLst>
      <pc:sldChg chg="addSp modSp">
        <pc:chgData name="SARAI, Mandeep (THE ROYAL WOLVERHAMPTON NHS TRUST)" userId="S::mandeep.sarai@nhs.net::ec52dbc3-1e6f-40f0-aa0e-6e47e801b378" providerId="AD" clId="Web-{BC379B41-E42D-0DA4-A952-51534FAA7B72}" dt="2024-06-13T14:50:00.478" v="10" actId="1076"/>
        <pc:sldMkLst>
          <pc:docMk/>
          <pc:sldMk cId="1439128987" sldId="256"/>
        </pc:sldMkLst>
        <pc:spChg chg="add mod">
          <ac:chgData name="SARAI, Mandeep (THE ROYAL WOLVERHAMPTON NHS TRUST)" userId="S::mandeep.sarai@nhs.net::ec52dbc3-1e6f-40f0-aa0e-6e47e801b378" providerId="AD" clId="Web-{BC379B41-E42D-0DA4-A952-51534FAA7B72}" dt="2024-06-13T14:50:00.478" v="10" actId="1076"/>
          <ac:spMkLst>
            <pc:docMk/>
            <pc:sldMk cId="1439128987" sldId="256"/>
            <ac:spMk id="52" creationId="{554579BC-0331-F319-DCD8-F84630AC2F5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46B4DD-F7BB-423D-BA35-05CED959C709}"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GB"/>
        </a:p>
      </dgm:t>
    </dgm:pt>
    <dgm:pt modelId="{E061D209-DF28-4EBD-9AD4-E17DC033B823}">
      <dgm:prSet phldrT="[Text]"/>
      <dgm:spPr/>
      <dgm:t>
        <a:bodyPr/>
        <a:lstStyle/>
        <a:p>
          <a:r>
            <a:rPr lang="en-GB"/>
            <a:t>Post-Intervention across all homes there was </a:t>
          </a:r>
          <a:r>
            <a:rPr lang="en-GB" b="1"/>
            <a:t>23.5% decrease of UTIs requiring antibiotics</a:t>
          </a:r>
          <a:r>
            <a:rPr lang="en-GB"/>
            <a:t>…</a:t>
          </a:r>
        </a:p>
      </dgm:t>
    </dgm:pt>
    <dgm:pt modelId="{563EC698-ADD8-4CF2-AFA1-D85AE8420026}" type="parTrans" cxnId="{824C7B88-3037-44BC-BD03-1AED63D5143A}">
      <dgm:prSet/>
      <dgm:spPr/>
      <dgm:t>
        <a:bodyPr/>
        <a:lstStyle/>
        <a:p>
          <a:endParaRPr lang="en-GB"/>
        </a:p>
      </dgm:t>
    </dgm:pt>
    <dgm:pt modelId="{B5679236-DAB5-4A9E-B55F-1D2B4ADFD5F5}" type="sibTrans" cxnId="{824C7B88-3037-44BC-BD03-1AED63D5143A}">
      <dgm:prSet/>
      <dgm:spPr/>
      <dgm:t>
        <a:bodyPr/>
        <a:lstStyle/>
        <a:p>
          <a:endParaRPr lang="en-GB"/>
        </a:p>
      </dgm:t>
    </dgm:pt>
    <dgm:pt modelId="{964DCB06-E09C-4C28-8142-7A5E27D8F6BE}">
      <dgm:prSet phldrT="[Text]"/>
      <dgm:spPr/>
      <dgm:t>
        <a:bodyPr/>
        <a:lstStyle/>
        <a:p>
          <a:r>
            <a:rPr lang="en-GB"/>
            <a:t>… and an </a:t>
          </a:r>
          <a:r>
            <a:rPr lang="en-GB" b="1"/>
            <a:t>88% decrease in UTIs requiring hospital admission</a:t>
          </a:r>
          <a:r>
            <a:rPr lang="en-GB"/>
            <a:t>.</a:t>
          </a:r>
        </a:p>
      </dgm:t>
    </dgm:pt>
    <dgm:pt modelId="{C8F6607E-DA4C-4CBA-B7A0-DDFA1F91D95C}" type="parTrans" cxnId="{02185287-B8B4-49E3-A6CF-E9AB07973162}">
      <dgm:prSet/>
      <dgm:spPr/>
      <dgm:t>
        <a:bodyPr/>
        <a:lstStyle/>
        <a:p>
          <a:endParaRPr lang="en-GB"/>
        </a:p>
      </dgm:t>
    </dgm:pt>
    <dgm:pt modelId="{83BEBBAB-F103-4B99-8469-B6AA092E1D13}" type="sibTrans" cxnId="{02185287-B8B4-49E3-A6CF-E9AB07973162}">
      <dgm:prSet/>
      <dgm:spPr/>
      <dgm:t>
        <a:bodyPr/>
        <a:lstStyle/>
        <a:p>
          <a:endParaRPr lang="en-GB"/>
        </a:p>
      </dgm:t>
    </dgm:pt>
    <dgm:pt modelId="{2388CABC-F2E7-479E-B101-7FBD8AA3A61E}">
      <dgm:prSet phldrT="[Text]" custT="1"/>
      <dgm:spPr/>
      <dgm:t>
        <a:bodyPr/>
        <a:lstStyle/>
        <a:p>
          <a:r>
            <a:rPr lang="en-GB" sz="1200"/>
            <a:t>Overall, the data shows this </a:t>
          </a:r>
          <a:r>
            <a:rPr lang="en-GB" sz="1200" b="1"/>
            <a:t>intervention had a positive impact </a:t>
          </a:r>
          <a:r>
            <a:rPr lang="en-GB" sz="1200"/>
            <a:t>on reducing falls, their severity, reducing UTIs and subsequent use of antibiotics.  </a:t>
          </a:r>
        </a:p>
      </dgm:t>
    </dgm:pt>
    <dgm:pt modelId="{44A0208C-D485-4524-8581-003C58E8C332}" type="parTrans" cxnId="{E3A980EC-87CA-47A9-9657-BE23F0A9D396}">
      <dgm:prSet/>
      <dgm:spPr/>
      <dgm:t>
        <a:bodyPr/>
        <a:lstStyle/>
        <a:p>
          <a:endParaRPr lang="en-GB"/>
        </a:p>
      </dgm:t>
    </dgm:pt>
    <dgm:pt modelId="{ECC5DED6-06B5-491C-8457-B9360A7D7DB5}" type="sibTrans" cxnId="{E3A980EC-87CA-47A9-9657-BE23F0A9D396}">
      <dgm:prSet/>
      <dgm:spPr/>
      <dgm:t>
        <a:bodyPr/>
        <a:lstStyle/>
        <a:p>
          <a:endParaRPr lang="en-GB"/>
        </a:p>
      </dgm:t>
    </dgm:pt>
    <dgm:pt modelId="{5836ED67-19CD-4B87-B87A-B6E3F75EF0CB}" type="pres">
      <dgm:prSet presAssocID="{4446B4DD-F7BB-423D-BA35-05CED959C709}" presName="Name0" presStyleCnt="0">
        <dgm:presLayoutVars>
          <dgm:chMax val="11"/>
          <dgm:chPref val="11"/>
          <dgm:dir/>
          <dgm:resizeHandles/>
        </dgm:presLayoutVars>
      </dgm:prSet>
      <dgm:spPr/>
    </dgm:pt>
    <dgm:pt modelId="{80E52F04-820D-4C00-AD0C-E28E8D788571}" type="pres">
      <dgm:prSet presAssocID="{2388CABC-F2E7-479E-B101-7FBD8AA3A61E}" presName="Accent3" presStyleCnt="0"/>
      <dgm:spPr/>
    </dgm:pt>
    <dgm:pt modelId="{818D9D7A-5396-493A-8907-F1B5AC4A93B6}" type="pres">
      <dgm:prSet presAssocID="{2388CABC-F2E7-479E-B101-7FBD8AA3A61E}" presName="Accent" presStyleLbl="node1" presStyleIdx="0" presStyleCnt="3" custScaleX="109699" custScaleY="105144"/>
      <dgm:spPr/>
    </dgm:pt>
    <dgm:pt modelId="{43280E73-B914-4CC0-BD41-AEDCB47B6897}" type="pres">
      <dgm:prSet presAssocID="{2388CABC-F2E7-479E-B101-7FBD8AA3A61E}" presName="ParentBackground3" presStyleCnt="0"/>
      <dgm:spPr/>
    </dgm:pt>
    <dgm:pt modelId="{39F4F51B-CB7C-4B47-8B3D-6A6D4BC32E48}" type="pres">
      <dgm:prSet presAssocID="{2388CABC-F2E7-479E-B101-7FBD8AA3A61E}" presName="ParentBackground" presStyleLbl="fgAcc1" presStyleIdx="0" presStyleCnt="3" custScaleX="107550" custScaleY="102965" custLinFactNeighborX="1274" custLinFactNeighborY="-9"/>
      <dgm:spPr/>
    </dgm:pt>
    <dgm:pt modelId="{3BB4E04F-4B94-42A3-8479-E8139847A2A0}" type="pres">
      <dgm:prSet presAssocID="{2388CABC-F2E7-479E-B101-7FBD8AA3A61E}" presName="Parent3" presStyleLbl="revTx" presStyleIdx="0" presStyleCnt="0">
        <dgm:presLayoutVars>
          <dgm:chMax val="1"/>
          <dgm:chPref val="1"/>
          <dgm:bulletEnabled val="1"/>
        </dgm:presLayoutVars>
      </dgm:prSet>
      <dgm:spPr/>
    </dgm:pt>
    <dgm:pt modelId="{D3EB809B-F50B-4869-A8AE-89D9B8BE6F6B}" type="pres">
      <dgm:prSet presAssocID="{964DCB06-E09C-4C28-8142-7A5E27D8F6BE}" presName="Accent2" presStyleCnt="0"/>
      <dgm:spPr/>
    </dgm:pt>
    <dgm:pt modelId="{179C21CB-D8FB-464E-A766-56CDF4302A22}" type="pres">
      <dgm:prSet presAssocID="{964DCB06-E09C-4C28-8142-7A5E27D8F6BE}" presName="Accent" presStyleLbl="node1" presStyleIdx="1" presStyleCnt="3"/>
      <dgm:spPr/>
    </dgm:pt>
    <dgm:pt modelId="{62D05454-AFBA-45FC-9586-B0935FE26DE9}" type="pres">
      <dgm:prSet presAssocID="{964DCB06-E09C-4C28-8142-7A5E27D8F6BE}" presName="ParentBackground2" presStyleCnt="0"/>
      <dgm:spPr/>
    </dgm:pt>
    <dgm:pt modelId="{F49814E7-0998-42FF-905E-88137DB30483}" type="pres">
      <dgm:prSet presAssocID="{964DCB06-E09C-4C28-8142-7A5E27D8F6BE}" presName="ParentBackground" presStyleLbl="fgAcc1" presStyleIdx="1" presStyleCnt="3"/>
      <dgm:spPr/>
    </dgm:pt>
    <dgm:pt modelId="{AA1712CE-DBF8-4971-BC95-0377461E5A92}" type="pres">
      <dgm:prSet presAssocID="{964DCB06-E09C-4C28-8142-7A5E27D8F6BE}" presName="Parent2" presStyleLbl="revTx" presStyleIdx="0" presStyleCnt="0">
        <dgm:presLayoutVars>
          <dgm:chMax val="1"/>
          <dgm:chPref val="1"/>
          <dgm:bulletEnabled val="1"/>
        </dgm:presLayoutVars>
      </dgm:prSet>
      <dgm:spPr/>
    </dgm:pt>
    <dgm:pt modelId="{013C7E53-F361-4D2B-9745-A9CF96D3AC6F}" type="pres">
      <dgm:prSet presAssocID="{E061D209-DF28-4EBD-9AD4-E17DC033B823}" presName="Accent1" presStyleCnt="0"/>
      <dgm:spPr/>
    </dgm:pt>
    <dgm:pt modelId="{C5688BBA-CF28-4379-B0FD-4DE4DCF793E3}" type="pres">
      <dgm:prSet presAssocID="{E061D209-DF28-4EBD-9AD4-E17DC033B823}" presName="Accent" presStyleLbl="node1" presStyleIdx="2" presStyleCnt="3"/>
      <dgm:spPr/>
    </dgm:pt>
    <dgm:pt modelId="{C7A320D5-2881-4D37-8FAC-EF5D647326BC}" type="pres">
      <dgm:prSet presAssocID="{E061D209-DF28-4EBD-9AD4-E17DC033B823}" presName="ParentBackground1" presStyleCnt="0"/>
      <dgm:spPr/>
    </dgm:pt>
    <dgm:pt modelId="{882BFE78-9AC1-4406-972D-80143A8636D0}" type="pres">
      <dgm:prSet presAssocID="{E061D209-DF28-4EBD-9AD4-E17DC033B823}" presName="ParentBackground" presStyleLbl="fgAcc1" presStyleIdx="2" presStyleCnt="3"/>
      <dgm:spPr/>
    </dgm:pt>
    <dgm:pt modelId="{96A5F42A-FCEF-4150-BC67-174ABD828664}" type="pres">
      <dgm:prSet presAssocID="{E061D209-DF28-4EBD-9AD4-E17DC033B823}" presName="Parent1" presStyleLbl="revTx" presStyleIdx="0" presStyleCnt="0">
        <dgm:presLayoutVars>
          <dgm:chMax val="1"/>
          <dgm:chPref val="1"/>
          <dgm:bulletEnabled val="1"/>
        </dgm:presLayoutVars>
      </dgm:prSet>
      <dgm:spPr/>
    </dgm:pt>
  </dgm:ptLst>
  <dgm:cxnLst>
    <dgm:cxn modelId="{B0C71123-DD0C-437E-A07D-4A3CFA1E2698}" type="presOf" srcId="{2388CABC-F2E7-479E-B101-7FBD8AA3A61E}" destId="{3BB4E04F-4B94-42A3-8479-E8139847A2A0}" srcOrd="1" destOrd="0" presId="urn:microsoft.com/office/officeart/2011/layout/CircleProcess"/>
    <dgm:cxn modelId="{8EB71E4E-4C67-4F3D-AC7E-86C36EFB463C}" type="presOf" srcId="{E061D209-DF28-4EBD-9AD4-E17DC033B823}" destId="{882BFE78-9AC1-4406-972D-80143A8636D0}" srcOrd="0" destOrd="0" presId="urn:microsoft.com/office/officeart/2011/layout/CircleProcess"/>
    <dgm:cxn modelId="{02185287-B8B4-49E3-A6CF-E9AB07973162}" srcId="{4446B4DD-F7BB-423D-BA35-05CED959C709}" destId="{964DCB06-E09C-4C28-8142-7A5E27D8F6BE}" srcOrd="1" destOrd="0" parTransId="{C8F6607E-DA4C-4CBA-B7A0-DDFA1F91D95C}" sibTransId="{83BEBBAB-F103-4B99-8469-B6AA092E1D13}"/>
    <dgm:cxn modelId="{824C7B88-3037-44BC-BD03-1AED63D5143A}" srcId="{4446B4DD-F7BB-423D-BA35-05CED959C709}" destId="{E061D209-DF28-4EBD-9AD4-E17DC033B823}" srcOrd="0" destOrd="0" parTransId="{563EC698-ADD8-4CF2-AFA1-D85AE8420026}" sibTransId="{B5679236-DAB5-4A9E-B55F-1D2B4ADFD5F5}"/>
    <dgm:cxn modelId="{4C881494-03DE-4AF8-A4B1-50973B36097C}" type="presOf" srcId="{E061D209-DF28-4EBD-9AD4-E17DC033B823}" destId="{96A5F42A-FCEF-4150-BC67-174ABD828664}" srcOrd="1" destOrd="0" presId="urn:microsoft.com/office/officeart/2011/layout/CircleProcess"/>
    <dgm:cxn modelId="{CABE4494-6DD1-4D46-A4DA-27339F0774EC}" type="presOf" srcId="{964DCB06-E09C-4C28-8142-7A5E27D8F6BE}" destId="{F49814E7-0998-42FF-905E-88137DB30483}" srcOrd="0" destOrd="0" presId="urn:microsoft.com/office/officeart/2011/layout/CircleProcess"/>
    <dgm:cxn modelId="{57BB34A6-23D6-44A6-BC2D-CDFC7A337C74}" type="presOf" srcId="{4446B4DD-F7BB-423D-BA35-05CED959C709}" destId="{5836ED67-19CD-4B87-B87A-B6E3F75EF0CB}" srcOrd="0" destOrd="0" presId="urn:microsoft.com/office/officeart/2011/layout/CircleProcess"/>
    <dgm:cxn modelId="{E7542CAC-106B-4CC9-85A1-EF962072D34D}" type="presOf" srcId="{2388CABC-F2E7-479E-B101-7FBD8AA3A61E}" destId="{39F4F51B-CB7C-4B47-8B3D-6A6D4BC32E48}" srcOrd="0" destOrd="0" presId="urn:microsoft.com/office/officeart/2011/layout/CircleProcess"/>
    <dgm:cxn modelId="{5BD512D7-2C2C-4D90-A398-6B3EC66F4FD2}" type="presOf" srcId="{964DCB06-E09C-4C28-8142-7A5E27D8F6BE}" destId="{AA1712CE-DBF8-4971-BC95-0377461E5A92}" srcOrd="1" destOrd="0" presId="urn:microsoft.com/office/officeart/2011/layout/CircleProcess"/>
    <dgm:cxn modelId="{E3A980EC-87CA-47A9-9657-BE23F0A9D396}" srcId="{4446B4DD-F7BB-423D-BA35-05CED959C709}" destId="{2388CABC-F2E7-479E-B101-7FBD8AA3A61E}" srcOrd="2" destOrd="0" parTransId="{44A0208C-D485-4524-8581-003C58E8C332}" sibTransId="{ECC5DED6-06B5-491C-8457-B9360A7D7DB5}"/>
    <dgm:cxn modelId="{159AB3C5-B649-434B-BCDB-750B50C5C47B}" type="presParOf" srcId="{5836ED67-19CD-4B87-B87A-B6E3F75EF0CB}" destId="{80E52F04-820D-4C00-AD0C-E28E8D788571}" srcOrd="0" destOrd="0" presId="urn:microsoft.com/office/officeart/2011/layout/CircleProcess"/>
    <dgm:cxn modelId="{314A9A0F-AEB5-4319-9EAF-03DC38B52FD9}" type="presParOf" srcId="{80E52F04-820D-4C00-AD0C-E28E8D788571}" destId="{818D9D7A-5396-493A-8907-F1B5AC4A93B6}" srcOrd="0" destOrd="0" presId="urn:microsoft.com/office/officeart/2011/layout/CircleProcess"/>
    <dgm:cxn modelId="{431E4340-F58E-4088-B974-E78A85920390}" type="presParOf" srcId="{5836ED67-19CD-4B87-B87A-B6E3F75EF0CB}" destId="{43280E73-B914-4CC0-BD41-AEDCB47B6897}" srcOrd="1" destOrd="0" presId="urn:microsoft.com/office/officeart/2011/layout/CircleProcess"/>
    <dgm:cxn modelId="{76A4870B-3E37-4051-88B9-253303B21125}" type="presParOf" srcId="{43280E73-B914-4CC0-BD41-AEDCB47B6897}" destId="{39F4F51B-CB7C-4B47-8B3D-6A6D4BC32E48}" srcOrd="0" destOrd="0" presId="urn:microsoft.com/office/officeart/2011/layout/CircleProcess"/>
    <dgm:cxn modelId="{A112CB3F-6A06-4B88-8066-32370F14DD81}" type="presParOf" srcId="{5836ED67-19CD-4B87-B87A-B6E3F75EF0CB}" destId="{3BB4E04F-4B94-42A3-8479-E8139847A2A0}" srcOrd="2" destOrd="0" presId="urn:microsoft.com/office/officeart/2011/layout/CircleProcess"/>
    <dgm:cxn modelId="{2D58E355-1D9F-4FFF-88ED-9372722CA1C7}" type="presParOf" srcId="{5836ED67-19CD-4B87-B87A-B6E3F75EF0CB}" destId="{D3EB809B-F50B-4869-A8AE-89D9B8BE6F6B}" srcOrd="3" destOrd="0" presId="urn:microsoft.com/office/officeart/2011/layout/CircleProcess"/>
    <dgm:cxn modelId="{E962A221-FBB8-47CF-B2F5-2BD525BB8B2C}" type="presParOf" srcId="{D3EB809B-F50B-4869-A8AE-89D9B8BE6F6B}" destId="{179C21CB-D8FB-464E-A766-56CDF4302A22}" srcOrd="0" destOrd="0" presId="urn:microsoft.com/office/officeart/2011/layout/CircleProcess"/>
    <dgm:cxn modelId="{52E613CF-3406-4668-A805-A903C74CFD5A}" type="presParOf" srcId="{5836ED67-19CD-4B87-B87A-B6E3F75EF0CB}" destId="{62D05454-AFBA-45FC-9586-B0935FE26DE9}" srcOrd="4" destOrd="0" presId="urn:microsoft.com/office/officeart/2011/layout/CircleProcess"/>
    <dgm:cxn modelId="{17C16537-7B65-47AC-84CD-CA8874A99F8A}" type="presParOf" srcId="{62D05454-AFBA-45FC-9586-B0935FE26DE9}" destId="{F49814E7-0998-42FF-905E-88137DB30483}" srcOrd="0" destOrd="0" presId="urn:microsoft.com/office/officeart/2011/layout/CircleProcess"/>
    <dgm:cxn modelId="{1F056014-339B-4253-A7D5-513D699D76A3}" type="presParOf" srcId="{5836ED67-19CD-4B87-B87A-B6E3F75EF0CB}" destId="{AA1712CE-DBF8-4971-BC95-0377461E5A92}" srcOrd="5" destOrd="0" presId="urn:microsoft.com/office/officeart/2011/layout/CircleProcess"/>
    <dgm:cxn modelId="{CC3AB0D2-B1A2-4C7F-BB28-943F0102C1A0}" type="presParOf" srcId="{5836ED67-19CD-4B87-B87A-B6E3F75EF0CB}" destId="{013C7E53-F361-4D2B-9745-A9CF96D3AC6F}" srcOrd="6" destOrd="0" presId="urn:microsoft.com/office/officeart/2011/layout/CircleProcess"/>
    <dgm:cxn modelId="{175C4239-CBF2-4160-9B05-425408A0C609}" type="presParOf" srcId="{013C7E53-F361-4D2B-9745-A9CF96D3AC6F}" destId="{C5688BBA-CF28-4379-B0FD-4DE4DCF793E3}" srcOrd="0" destOrd="0" presId="urn:microsoft.com/office/officeart/2011/layout/CircleProcess"/>
    <dgm:cxn modelId="{B98F3DC3-0B69-44DA-8F5E-99BF624CC1BE}" type="presParOf" srcId="{5836ED67-19CD-4B87-B87A-B6E3F75EF0CB}" destId="{C7A320D5-2881-4D37-8FAC-EF5D647326BC}" srcOrd="7" destOrd="0" presId="urn:microsoft.com/office/officeart/2011/layout/CircleProcess"/>
    <dgm:cxn modelId="{96B615EA-3629-4604-B155-02948B3C1570}" type="presParOf" srcId="{C7A320D5-2881-4D37-8FAC-EF5D647326BC}" destId="{882BFE78-9AC1-4406-972D-80143A8636D0}" srcOrd="0" destOrd="0" presId="urn:microsoft.com/office/officeart/2011/layout/CircleProcess"/>
    <dgm:cxn modelId="{4F02C12D-A593-482B-A422-141126B5D1B9}" type="presParOf" srcId="{5836ED67-19CD-4B87-B87A-B6E3F75EF0CB}" destId="{96A5F42A-FCEF-4150-BC67-174ABD828664}" srcOrd="8" destOrd="0" presId="urn:microsoft.com/office/officeart/2011/layout/Circle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6D931C-BC72-4BD1-9118-315AC9AE6C17}"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GB"/>
        </a:p>
      </dgm:t>
    </dgm:pt>
    <dgm:pt modelId="{4EFAEF7B-123D-4BE5-A848-05C3A18E66AD}">
      <dgm:prSet phldrT="[Text]"/>
      <dgm:spPr/>
      <dgm:t>
        <a:bodyPr/>
        <a:lstStyle/>
        <a:p>
          <a:r>
            <a:rPr lang="en-GB"/>
            <a:t>Post-Intervention across all care homes there was a </a:t>
          </a:r>
          <a:r>
            <a:rPr lang="en-GB" b="1"/>
            <a:t>29.7% decrease in falls managed in the care home</a:t>
          </a:r>
          <a:r>
            <a:rPr lang="en-GB"/>
            <a:t>…</a:t>
          </a:r>
        </a:p>
      </dgm:t>
    </dgm:pt>
    <dgm:pt modelId="{B42A6FD1-5DF7-4DBD-81C7-D431403487D2}" type="parTrans" cxnId="{DB615965-B751-4CAB-BC55-C1AFE350BA0B}">
      <dgm:prSet/>
      <dgm:spPr/>
      <dgm:t>
        <a:bodyPr/>
        <a:lstStyle/>
        <a:p>
          <a:endParaRPr lang="en-GB"/>
        </a:p>
      </dgm:t>
    </dgm:pt>
    <dgm:pt modelId="{6083BBB0-67A5-4D72-BBB5-851B38297333}" type="sibTrans" cxnId="{DB615965-B751-4CAB-BC55-C1AFE350BA0B}">
      <dgm:prSet/>
      <dgm:spPr/>
      <dgm:t>
        <a:bodyPr/>
        <a:lstStyle/>
        <a:p>
          <a:endParaRPr lang="en-GB"/>
        </a:p>
      </dgm:t>
    </dgm:pt>
    <dgm:pt modelId="{CF6E29C9-A3A3-4C02-84D4-8A5F29BB522A}">
      <dgm:prSet phldrT="[Text]"/>
      <dgm:spPr/>
      <dgm:t>
        <a:bodyPr/>
        <a:lstStyle/>
        <a:p>
          <a:r>
            <a:rPr lang="en-GB"/>
            <a:t>… and a </a:t>
          </a:r>
          <a:r>
            <a:rPr lang="en-GB" b="1"/>
            <a:t>38.8% decrease in falls requiring an ambulance </a:t>
          </a:r>
          <a:r>
            <a:rPr lang="en-GB"/>
            <a:t>with no hospital admission. </a:t>
          </a:r>
        </a:p>
      </dgm:t>
    </dgm:pt>
    <dgm:pt modelId="{6F2C3252-3CC4-4186-981D-5F7B2B2EE58A}" type="parTrans" cxnId="{9FA96A62-AAA3-4A21-B236-2B464386BC3F}">
      <dgm:prSet/>
      <dgm:spPr/>
      <dgm:t>
        <a:bodyPr/>
        <a:lstStyle/>
        <a:p>
          <a:endParaRPr lang="en-GB"/>
        </a:p>
      </dgm:t>
    </dgm:pt>
    <dgm:pt modelId="{F1855EA6-C4DA-47E3-BF74-B2685166F0E3}" type="sibTrans" cxnId="{9FA96A62-AAA3-4A21-B236-2B464386BC3F}">
      <dgm:prSet/>
      <dgm:spPr/>
      <dgm:t>
        <a:bodyPr/>
        <a:lstStyle/>
        <a:p>
          <a:endParaRPr lang="en-GB"/>
        </a:p>
      </dgm:t>
    </dgm:pt>
    <dgm:pt modelId="{4213A874-7743-41C0-AFDF-F785E60E9D05}">
      <dgm:prSet phldrT="[Text]"/>
      <dgm:spPr/>
      <dgm:t>
        <a:bodyPr/>
        <a:lstStyle/>
        <a:p>
          <a:r>
            <a:rPr lang="en-GB"/>
            <a:t>The data shows that overall, there was </a:t>
          </a:r>
          <a:r>
            <a:rPr lang="en-GB" b="1"/>
            <a:t>50% decrease in falls </a:t>
          </a:r>
          <a:r>
            <a:rPr lang="en-GB"/>
            <a:t>in care homes </a:t>
          </a:r>
          <a:r>
            <a:rPr lang="en-GB" b="1"/>
            <a:t>requiring hospital admission</a:t>
          </a:r>
          <a:r>
            <a:rPr lang="en-GB"/>
            <a:t>.</a:t>
          </a:r>
        </a:p>
      </dgm:t>
    </dgm:pt>
    <dgm:pt modelId="{9B7980BF-0A9D-4AD9-BEA7-0CD164774D48}" type="parTrans" cxnId="{1A76FDB0-B236-41BF-AF50-004F93223BB9}">
      <dgm:prSet/>
      <dgm:spPr/>
      <dgm:t>
        <a:bodyPr/>
        <a:lstStyle/>
        <a:p>
          <a:endParaRPr lang="en-GB"/>
        </a:p>
      </dgm:t>
    </dgm:pt>
    <dgm:pt modelId="{C787CB32-1630-480A-A7A8-DD2948A264B7}" type="sibTrans" cxnId="{1A76FDB0-B236-41BF-AF50-004F93223BB9}">
      <dgm:prSet/>
      <dgm:spPr/>
      <dgm:t>
        <a:bodyPr/>
        <a:lstStyle/>
        <a:p>
          <a:endParaRPr lang="en-GB"/>
        </a:p>
      </dgm:t>
    </dgm:pt>
    <dgm:pt modelId="{99812C3A-4B89-4B5A-B115-3A2758D8ED3D}" type="pres">
      <dgm:prSet presAssocID="{DF6D931C-BC72-4BD1-9118-315AC9AE6C17}" presName="hierChild1" presStyleCnt="0">
        <dgm:presLayoutVars>
          <dgm:chPref val="1"/>
          <dgm:dir/>
          <dgm:animOne val="branch"/>
          <dgm:animLvl val="lvl"/>
          <dgm:resizeHandles/>
        </dgm:presLayoutVars>
      </dgm:prSet>
      <dgm:spPr/>
    </dgm:pt>
    <dgm:pt modelId="{DCB287AC-A9B0-4CE4-A736-4C8B60F829AC}" type="pres">
      <dgm:prSet presAssocID="{4EFAEF7B-123D-4BE5-A848-05C3A18E66AD}" presName="hierRoot1" presStyleCnt="0"/>
      <dgm:spPr/>
    </dgm:pt>
    <dgm:pt modelId="{9DD00754-681D-4B7B-9B16-65ED1241171A}" type="pres">
      <dgm:prSet presAssocID="{4EFAEF7B-123D-4BE5-A848-05C3A18E66AD}" presName="composite" presStyleCnt="0"/>
      <dgm:spPr/>
    </dgm:pt>
    <dgm:pt modelId="{81A8C783-95FB-4B79-8F3C-AA334B109628}" type="pres">
      <dgm:prSet presAssocID="{4EFAEF7B-123D-4BE5-A848-05C3A18E66AD}" presName="background" presStyleLbl="node0" presStyleIdx="0" presStyleCnt="3"/>
      <dgm:spPr/>
    </dgm:pt>
    <dgm:pt modelId="{2C34EF30-144C-4205-841E-AB380DEBE011}" type="pres">
      <dgm:prSet presAssocID="{4EFAEF7B-123D-4BE5-A848-05C3A18E66AD}" presName="text" presStyleLbl="fgAcc0" presStyleIdx="0" presStyleCnt="3">
        <dgm:presLayoutVars>
          <dgm:chPref val="3"/>
        </dgm:presLayoutVars>
      </dgm:prSet>
      <dgm:spPr/>
    </dgm:pt>
    <dgm:pt modelId="{1A0CAC54-E1BD-4AB5-A407-6E60CE04B506}" type="pres">
      <dgm:prSet presAssocID="{4EFAEF7B-123D-4BE5-A848-05C3A18E66AD}" presName="hierChild2" presStyleCnt="0"/>
      <dgm:spPr/>
    </dgm:pt>
    <dgm:pt modelId="{EE6E51D2-4CA7-4CB4-A352-AB9709C57326}" type="pres">
      <dgm:prSet presAssocID="{CF6E29C9-A3A3-4C02-84D4-8A5F29BB522A}" presName="hierRoot1" presStyleCnt="0"/>
      <dgm:spPr/>
    </dgm:pt>
    <dgm:pt modelId="{950EFC9E-8BFA-4304-A8B0-16618DF24BC9}" type="pres">
      <dgm:prSet presAssocID="{CF6E29C9-A3A3-4C02-84D4-8A5F29BB522A}" presName="composite" presStyleCnt="0"/>
      <dgm:spPr/>
    </dgm:pt>
    <dgm:pt modelId="{A085AA8D-52C2-48A6-925F-391DEE1DF0CD}" type="pres">
      <dgm:prSet presAssocID="{CF6E29C9-A3A3-4C02-84D4-8A5F29BB522A}" presName="background" presStyleLbl="node0" presStyleIdx="1" presStyleCnt="3"/>
      <dgm:spPr/>
    </dgm:pt>
    <dgm:pt modelId="{078B17E1-DABD-4AB1-AEF3-E158D56DAEB1}" type="pres">
      <dgm:prSet presAssocID="{CF6E29C9-A3A3-4C02-84D4-8A5F29BB522A}" presName="text" presStyleLbl="fgAcc0" presStyleIdx="1" presStyleCnt="3">
        <dgm:presLayoutVars>
          <dgm:chPref val="3"/>
        </dgm:presLayoutVars>
      </dgm:prSet>
      <dgm:spPr/>
    </dgm:pt>
    <dgm:pt modelId="{313D37D4-0D34-403F-9569-7E26687AEE49}" type="pres">
      <dgm:prSet presAssocID="{CF6E29C9-A3A3-4C02-84D4-8A5F29BB522A}" presName="hierChild2" presStyleCnt="0"/>
      <dgm:spPr/>
    </dgm:pt>
    <dgm:pt modelId="{66CFB50F-8B76-48DB-B384-5768E91137CA}" type="pres">
      <dgm:prSet presAssocID="{4213A874-7743-41C0-AFDF-F785E60E9D05}" presName="hierRoot1" presStyleCnt="0"/>
      <dgm:spPr/>
    </dgm:pt>
    <dgm:pt modelId="{0A3520E1-3689-4721-9C37-B8DC22E514E8}" type="pres">
      <dgm:prSet presAssocID="{4213A874-7743-41C0-AFDF-F785E60E9D05}" presName="composite" presStyleCnt="0"/>
      <dgm:spPr/>
    </dgm:pt>
    <dgm:pt modelId="{E2C23B29-8BCB-4315-A8F1-184647755B5B}" type="pres">
      <dgm:prSet presAssocID="{4213A874-7743-41C0-AFDF-F785E60E9D05}" presName="background" presStyleLbl="node0" presStyleIdx="2" presStyleCnt="3"/>
      <dgm:spPr/>
    </dgm:pt>
    <dgm:pt modelId="{1ADF51DD-138F-4010-BA52-B131EB041DBD}" type="pres">
      <dgm:prSet presAssocID="{4213A874-7743-41C0-AFDF-F785E60E9D05}" presName="text" presStyleLbl="fgAcc0" presStyleIdx="2" presStyleCnt="3">
        <dgm:presLayoutVars>
          <dgm:chPref val="3"/>
        </dgm:presLayoutVars>
      </dgm:prSet>
      <dgm:spPr/>
    </dgm:pt>
    <dgm:pt modelId="{2E854726-9A5E-4FA8-BB9B-56F23F24909E}" type="pres">
      <dgm:prSet presAssocID="{4213A874-7743-41C0-AFDF-F785E60E9D05}" presName="hierChild2" presStyleCnt="0"/>
      <dgm:spPr/>
    </dgm:pt>
  </dgm:ptLst>
  <dgm:cxnLst>
    <dgm:cxn modelId="{F1677419-31CC-407D-B77C-BEAB74A07D30}" type="presOf" srcId="{4EFAEF7B-123D-4BE5-A848-05C3A18E66AD}" destId="{2C34EF30-144C-4205-841E-AB380DEBE011}" srcOrd="0" destOrd="0" presId="urn:microsoft.com/office/officeart/2005/8/layout/hierarchy1"/>
    <dgm:cxn modelId="{9FA96A62-AAA3-4A21-B236-2B464386BC3F}" srcId="{DF6D931C-BC72-4BD1-9118-315AC9AE6C17}" destId="{CF6E29C9-A3A3-4C02-84D4-8A5F29BB522A}" srcOrd="1" destOrd="0" parTransId="{6F2C3252-3CC4-4186-981D-5F7B2B2EE58A}" sibTransId="{F1855EA6-C4DA-47E3-BF74-B2685166F0E3}"/>
    <dgm:cxn modelId="{DB615965-B751-4CAB-BC55-C1AFE350BA0B}" srcId="{DF6D931C-BC72-4BD1-9118-315AC9AE6C17}" destId="{4EFAEF7B-123D-4BE5-A848-05C3A18E66AD}" srcOrd="0" destOrd="0" parTransId="{B42A6FD1-5DF7-4DBD-81C7-D431403487D2}" sibTransId="{6083BBB0-67A5-4D72-BBB5-851B38297333}"/>
    <dgm:cxn modelId="{AEAFB24B-E926-4BD0-9850-680C4B86AE79}" type="presOf" srcId="{CF6E29C9-A3A3-4C02-84D4-8A5F29BB522A}" destId="{078B17E1-DABD-4AB1-AEF3-E158D56DAEB1}" srcOrd="0" destOrd="0" presId="urn:microsoft.com/office/officeart/2005/8/layout/hierarchy1"/>
    <dgm:cxn modelId="{C5A29A51-5011-4F10-9306-4A252FBEC985}" type="presOf" srcId="{DF6D931C-BC72-4BD1-9118-315AC9AE6C17}" destId="{99812C3A-4B89-4B5A-B115-3A2758D8ED3D}" srcOrd="0" destOrd="0" presId="urn:microsoft.com/office/officeart/2005/8/layout/hierarchy1"/>
    <dgm:cxn modelId="{6C03E399-8D0B-4CA9-AB18-E7832F8D6A1A}" type="presOf" srcId="{4213A874-7743-41C0-AFDF-F785E60E9D05}" destId="{1ADF51DD-138F-4010-BA52-B131EB041DBD}" srcOrd="0" destOrd="0" presId="urn:microsoft.com/office/officeart/2005/8/layout/hierarchy1"/>
    <dgm:cxn modelId="{1A76FDB0-B236-41BF-AF50-004F93223BB9}" srcId="{DF6D931C-BC72-4BD1-9118-315AC9AE6C17}" destId="{4213A874-7743-41C0-AFDF-F785E60E9D05}" srcOrd="2" destOrd="0" parTransId="{9B7980BF-0A9D-4AD9-BEA7-0CD164774D48}" sibTransId="{C787CB32-1630-480A-A7A8-DD2948A264B7}"/>
    <dgm:cxn modelId="{236D2FCA-B186-4DC4-BB1A-27123B594DC3}" type="presParOf" srcId="{99812C3A-4B89-4B5A-B115-3A2758D8ED3D}" destId="{DCB287AC-A9B0-4CE4-A736-4C8B60F829AC}" srcOrd="0" destOrd="0" presId="urn:microsoft.com/office/officeart/2005/8/layout/hierarchy1"/>
    <dgm:cxn modelId="{0BADC720-7623-4F0B-BD5D-F481E01E6FA9}" type="presParOf" srcId="{DCB287AC-A9B0-4CE4-A736-4C8B60F829AC}" destId="{9DD00754-681D-4B7B-9B16-65ED1241171A}" srcOrd="0" destOrd="0" presId="urn:microsoft.com/office/officeart/2005/8/layout/hierarchy1"/>
    <dgm:cxn modelId="{78A45C6C-64DF-4158-82E1-FFED1CB0F629}" type="presParOf" srcId="{9DD00754-681D-4B7B-9B16-65ED1241171A}" destId="{81A8C783-95FB-4B79-8F3C-AA334B109628}" srcOrd="0" destOrd="0" presId="urn:microsoft.com/office/officeart/2005/8/layout/hierarchy1"/>
    <dgm:cxn modelId="{BBBCF1C2-82C8-45DA-AEE1-029FA46C1668}" type="presParOf" srcId="{9DD00754-681D-4B7B-9B16-65ED1241171A}" destId="{2C34EF30-144C-4205-841E-AB380DEBE011}" srcOrd="1" destOrd="0" presId="urn:microsoft.com/office/officeart/2005/8/layout/hierarchy1"/>
    <dgm:cxn modelId="{9ADAF32B-80B8-4C62-9CC6-8847B5826C64}" type="presParOf" srcId="{DCB287AC-A9B0-4CE4-A736-4C8B60F829AC}" destId="{1A0CAC54-E1BD-4AB5-A407-6E60CE04B506}" srcOrd="1" destOrd="0" presId="urn:microsoft.com/office/officeart/2005/8/layout/hierarchy1"/>
    <dgm:cxn modelId="{33B84E50-3B75-48D9-B939-1B416C4E07AF}" type="presParOf" srcId="{99812C3A-4B89-4B5A-B115-3A2758D8ED3D}" destId="{EE6E51D2-4CA7-4CB4-A352-AB9709C57326}" srcOrd="1" destOrd="0" presId="urn:microsoft.com/office/officeart/2005/8/layout/hierarchy1"/>
    <dgm:cxn modelId="{EF78F451-C855-464D-BC88-831B5312E388}" type="presParOf" srcId="{EE6E51D2-4CA7-4CB4-A352-AB9709C57326}" destId="{950EFC9E-8BFA-4304-A8B0-16618DF24BC9}" srcOrd="0" destOrd="0" presId="urn:microsoft.com/office/officeart/2005/8/layout/hierarchy1"/>
    <dgm:cxn modelId="{039EF33C-81FE-477F-857F-FAE64626D487}" type="presParOf" srcId="{950EFC9E-8BFA-4304-A8B0-16618DF24BC9}" destId="{A085AA8D-52C2-48A6-925F-391DEE1DF0CD}" srcOrd="0" destOrd="0" presId="urn:microsoft.com/office/officeart/2005/8/layout/hierarchy1"/>
    <dgm:cxn modelId="{F6DE0554-5BCB-4CF7-AA37-C7F1FE2DCD62}" type="presParOf" srcId="{950EFC9E-8BFA-4304-A8B0-16618DF24BC9}" destId="{078B17E1-DABD-4AB1-AEF3-E158D56DAEB1}" srcOrd="1" destOrd="0" presId="urn:microsoft.com/office/officeart/2005/8/layout/hierarchy1"/>
    <dgm:cxn modelId="{2DE82378-8CA1-46CB-8648-FB0FD5C76935}" type="presParOf" srcId="{EE6E51D2-4CA7-4CB4-A352-AB9709C57326}" destId="{313D37D4-0D34-403F-9569-7E26687AEE49}" srcOrd="1" destOrd="0" presId="urn:microsoft.com/office/officeart/2005/8/layout/hierarchy1"/>
    <dgm:cxn modelId="{8007355E-2903-49C9-9A09-27BD8ED629FF}" type="presParOf" srcId="{99812C3A-4B89-4B5A-B115-3A2758D8ED3D}" destId="{66CFB50F-8B76-48DB-B384-5768E91137CA}" srcOrd="2" destOrd="0" presId="urn:microsoft.com/office/officeart/2005/8/layout/hierarchy1"/>
    <dgm:cxn modelId="{B363A968-ACDF-4722-AC72-0471DABDFF29}" type="presParOf" srcId="{66CFB50F-8B76-48DB-B384-5768E91137CA}" destId="{0A3520E1-3689-4721-9C37-B8DC22E514E8}" srcOrd="0" destOrd="0" presId="urn:microsoft.com/office/officeart/2005/8/layout/hierarchy1"/>
    <dgm:cxn modelId="{71613EDC-8249-4D84-B607-596A9884D95F}" type="presParOf" srcId="{0A3520E1-3689-4721-9C37-B8DC22E514E8}" destId="{E2C23B29-8BCB-4315-A8F1-184647755B5B}" srcOrd="0" destOrd="0" presId="urn:microsoft.com/office/officeart/2005/8/layout/hierarchy1"/>
    <dgm:cxn modelId="{23707978-63CA-4F0C-A29D-1F05DA0E77D9}" type="presParOf" srcId="{0A3520E1-3689-4721-9C37-B8DC22E514E8}" destId="{1ADF51DD-138F-4010-BA52-B131EB041DBD}" srcOrd="1" destOrd="0" presId="urn:microsoft.com/office/officeart/2005/8/layout/hierarchy1"/>
    <dgm:cxn modelId="{618857CB-E17D-4BFA-93DA-D9182DD09B23}" type="presParOf" srcId="{66CFB50F-8B76-48DB-B384-5768E91137CA}" destId="{2E854726-9A5E-4FA8-BB9B-56F23F24909E}" srcOrd="1" destOrd="0" presId="urn:microsoft.com/office/officeart/2005/8/layout/hierarchy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8D9D7A-5396-493A-8907-F1B5AC4A93B6}">
      <dsp:nvSpPr>
        <dsp:cNvPr id="0" name=""/>
        <dsp:cNvSpPr/>
      </dsp:nvSpPr>
      <dsp:spPr>
        <a:xfrm>
          <a:off x="4378812" y="639048"/>
          <a:ext cx="1966806" cy="188548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F4F51B-CB7C-4B47-8B3D-6A6D4BC32E48}">
      <dsp:nvSpPr>
        <dsp:cNvPr id="0" name=""/>
        <dsp:cNvSpPr/>
      </dsp:nvSpPr>
      <dsp:spPr>
        <a:xfrm>
          <a:off x="4483426" y="719993"/>
          <a:ext cx="1800227" cy="1723297"/>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a:t>Overall, the data shows this </a:t>
          </a:r>
          <a:r>
            <a:rPr lang="en-GB" sz="1200" b="1" kern="1200"/>
            <a:t>intervention had a positive impact </a:t>
          </a:r>
          <a:r>
            <a:rPr lang="en-GB" sz="1200" kern="1200"/>
            <a:t>on reducing falls, their severity, reducing UTIs and subsequent use of antibiotics.  </a:t>
          </a:r>
        </a:p>
      </dsp:txBody>
      <dsp:txXfrm>
        <a:off x="4740781" y="966224"/>
        <a:ext cx="1285518" cy="1230834"/>
      </dsp:txXfrm>
    </dsp:sp>
    <dsp:sp modelId="{179C21CB-D8FB-464E-A766-56CDF4302A22}">
      <dsp:nvSpPr>
        <dsp:cNvPr id="0" name=""/>
        <dsp:cNvSpPr/>
      </dsp:nvSpPr>
      <dsp:spPr>
        <a:xfrm rot="2700000">
          <a:off x="2614892" y="687338"/>
          <a:ext cx="1788593" cy="1788593"/>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9814E7-0998-42FF-905E-88137DB30483}">
      <dsp:nvSpPr>
        <dsp:cNvPr id="0" name=""/>
        <dsp:cNvSpPr/>
      </dsp:nvSpPr>
      <dsp:spPr>
        <a:xfrm>
          <a:off x="2672263" y="744956"/>
          <a:ext cx="1673851" cy="167367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a:t>… and an </a:t>
          </a:r>
          <a:r>
            <a:rPr lang="en-GB" sz="1200" b="1" kern="1200"/>
            <a:t>88% decrease in UTIs requiring hospital admission</a:t>
          </a:r>
          <a:r>
            <a:rPr lang="en-GB" sz="1200" kern="1200"/>
            <a:t>.</a:t>
          </a:r>
        </a:p>
      </dsp:txBody>
      <dsp:txXfrm>
        <a:off x="2911552" y="984097"/>
        <a:ext cx="1195274" cy="1195391"/>
      </dsp:txXfrm>
    </dsp:sp>
    <dsp:sp modelId="{C5688BBA-CF28-4379-B0FD-4DE4DCF793E3}">
      <dsp:nvSpPr>
        <dsp:cNvPr id="0" name=""/>
        <dsp:cNvSpPr/>
      </dsp:nvSpPr>
      <dsp:spPr>
        <a:xfrm rot="2700000">
          <a:off x="761866" y="687338"/>
          <a:ext cx="1788593" cy="1788593"/>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2BFE78-9AC1-4406-972D-80143A8636D0}">
      <dsp:nvSpPr>
        <dsp:cNvPr id="0" name=""/>
        <dsp:cNvSpPr/>
      </dsp:nvSpPr>
      <dsp:spPr>
        <a:xfrm>
          <a:off x="819237" y="744956"/>
          <a:ext cx="1673851" cy="167367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a:t>Post-Intervention across all homes there was </a:t>
          </a:r>
          <a:r>
            <a:rPr lang="en-GB" sz="1200" b="1" kern="1200"/>
            <a:t>23.5% decrease of UTIs requiring antibiotics</a:t>
          </a:r>
          <a:r>
            <a:rPr lang="en-GB" sz="1200" kern="1200"/>
            <a:t>…</a:t>
          </a:r>
        </a:p>
      </dsp:txBody>
      <dsp:txXfrm>
        <a:off x="1058526" y="984097"/>
        <a:ext cx="1195274" cy="11953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A8C783-95FB-4B79-8F3C-AA334B109628}">
      <dsp:nvSpPr>
        <dsp:cNvPr id="0" name=""/>
        <dsp:cNvSpPr/>
      </dsp:nvSpPr>
      <dsp:spPr>
        <a:xfrm>
          <a:off x="0" y="629399"/>
          <a:ext cx="1861994" cy="118236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34EF30-144C-4205-841E-AB380DEBE011}">
      <dsp:nvSpPr>
        <dsp:cNvPr id="0" name=""/>
        <dsp:cNvSpPr/>
      </dsp:nvSpPr>
      <dsp:spPr>
        <a:xfrm>
          <a:off x="206888" y="825943"/>
          <a:ext cx="1861994" cy="118236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Post-Intervention across all care homes there was a </a:t>
          </a:r>
          <a:r>
            <a:rPr lang="en-GB" sz="1300" b="1" kern="1200"/>
            <a:t>29.7% decrease in falls managed in the care home</a:t>
          </a:r>
          <a:r>
            <a:rPr lang="en-GB" sz="1300" kern="1200"/>
            <a:t>…</a:t>
          </a:r>
        </a:p>
      </dsp:txBody>
      <dsp:txXfrm>
        <a:off x="241518" y="860573"/>
        <a:ext cx="1792734" cy="1113106"/>
      </dsp:txXfrm>
    </dsp:sp>
    <dsp:sp modelId="{A085AA8D-52C2-48A6-925F-391DEE1DF0CD}">
      <dsp:nvSpPr>
        <dsp:cNvPr id="0" name=""/>
        <dsp:cNvSpPr/>
      </dsp:nvSpPr>
      <dsp:spPr>
        <a:xfrm>
          <a:off x="2275770" y="629399"/>
          <a:ext cx="1861994" cy="118236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8B17E1-DABD-4AB1-AEF3-E158D56DAEB1}">
      <dsp:nvSpPr>
        <dsp:cNvPr id="0" name=""/>
        <dsp:cNvSpPr/>
      </dsp:nvSpPr>
      <dsp:spPr>
        <a:xfrm>
          <a:off x="2482659" y="825943"/>
          <a:ext cx="1861994" cy="118236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 and a </a:t>
          </a:r>
          <a:r>
            <a:rPr lang="en-GB" sz="1300" b="1" kern="1200"/>
            <a:t>38.8% decrease in falls requiring an ambulance </a:t>
          </a:r>
          <a:r>
            <a:rPr lang="en-GB" sz="1300" kern="1200"/>
            <a:t>with no hospital admission. </a:t>
          </a:r>
        </a:p>
      </dsp:txBody>
      <dsp:txXfrm>
        <a:off x="2517289" y="860573"/>
        <a:ext cx="1792734" cy="1113106"/>
      </dsp:txXfrm>
    </dsp:sp>
    <dsp:sp modelId="{E2C23B29-8BCB-4315-A8F1-184647755B5B}">
      <dsp:nvSpPr>
        <dsp:cNvPr id="0" name=""/>
        <dsp:cNvSpPr/>
      </dsp:nvSpPr>
      <dsp:spPr>
        <a:xfrm>
          <a:off x="4551541" y="629399"/>
          <a:ext cx="1861994" cy="118236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DF51DD-138F-4010-BA52-B131EB041DBD}">
      <dsp:nvSpPr>
        <dsp:cNvPr id="0" name=""/>
        <dsp:cNvSpPr/>
      </dsp:nvSpPr>
      <dsp:spPr>
        <a:xfrm>
          <a:off x="4758429" y="825943"/>
          <a:ext cx="1861994" cy="118236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The data shows that overall, there was </a:t>
          </a:r>
          <a:r>
            <a:rPr lang="en-GB" sz="1300" b="1" kern="1200"/>
            <a:t>50% decrease in falls </a:t>
          </a:r>
          <a:r>
            <a:rPr lang="en-GB" sz="1300" kern="1200"/>
            <a:t>in care homes </a:t>
          </a:r>
          <a:r>
            <a:rPr lang="en-GB" sz="1300" b="1" kern="1200"/>
            <a:t>requiring hospital admission</a:t>
          </a:r>
          <a:r>
            <a:rPr lang="en-GB" sz="1300" kern="1200"/>
            <a:t>.</a:t>
          </a:r>
        </a:p>
      </dsp:txBody>
      <dsp:txXfrm>
        <a:off x="4793059" y="860573"/>
        <a:ext cx="1792734" cy="1113106"/>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6/13/2024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D38D15B-C69A-C945-99D0-425943BFE0DD}" type="datetime1">
              <a:rPr lang="en-GB" smtClean="0"/>
              <a:t>13/06/2024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81AA62A-9405-8C4B-91C9-9669FEEBBF1C}" type="datetime1">
              <a:rPr lang="en-GB" smtClean="0"/>
              <a:t>13/06/2024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13/06/2024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56CFAE0-DFCF-664C-9113-8E274CE0AFD6}" type="datetime1">
              <a:rPr lang="en-GB" smtClean="0"/>
              <a:t>13/06/2024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89DC2CE-6F26-054F-B7D3-1A35B360EAB1}" type="datetime1">
              <a:rPr lang="en-GB" smtClean="0"/>
              <a:t>13/06/2024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98FB82F0-3905-A940-8E74-D4361D13ECB1}" type="datetime1">
              <a:rPr lang="en-GB" smtClean="0"/>
              <a:t>13/06/2024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13/06/2024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13/06/2024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13/06/2024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7A2AD87-DD57-764F-9F68-85A207130292}" type="datetime1">
              <a:rPr lang="en-GB" smtClean="0"/>
              <a:t>13/06/2024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22BCA60-DA8F-F348-8431-4D2A57F19BB4}" type="datetime1">
              <a:rPr lang="en-GB" smtClean="0"/>
              <a:t>13/06/2024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13/06/2024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3.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image" Target="../media/image2.png"/><Relationship Id="rId16"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5" Type="http://schemas.openxmlformats.org/officeDocument/2006/relationships/image" Target="../media/image5.png"/><Relationship Id="rId10" Type="http://schemas.openxmlformats.org/officeDocument/2006/relationships/diagramData" Target="../diagrams/data2.xml"/><Relationship Id="rId4" Type="http://schemas.openxmlformats.org/officeDocument/2006/relationships/image" Target="../media/image4.png"/><Relationship Id="rId9" Type="http://schemas.microsoft.com/office/2007/relationships/diagramDrawing" Target="../diagrams/drawing1.xml"/><Relationship Id="rId14" Type="http://schemas.microsoft.com/office/2007/relationships/diagramDrawing" Target="../diagrams/drawin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382817" y="508963"/>
            <a:ext cx="7739295" cy="954107"/>
          </a:xfrm>
          <a:prstGeom prst="rect">
            <a:avLst/>
          </a:prstGeom>
          <a:noFill/>
        </p:spPr>
        <p:txBody>
          <a:bodyPr wrap="square" rtlCol="0">
            <a:spAutoFit/>
          </a:bodyPr>
          <a:lstStyle/>
          <a:p>
            <a:r>
              <a:rPr lang="en-GB" sz="2800" b="1">
                <a:solidFill>
                  <a:schemeClr val="bg1"/>
                </a:solidFill>
                <a:effectLst/>
                <a:latin typeface="Arial" panose="020B0604020202020204" pitchFamily="34" charset="0"/>
                <a:ea typeface="Calibri" panose="020F0502020204030204" pitchFamily="34" charset="0"/>
                <a:cs typeface="Arial" panose="020B0604020202020204" pitchFamily="34" charset="0"/>
              </a:rPr>
              <a:t>Dietitian Support for Falls Prevention </a:t>
            </a:r>
          </a:p>
          <a:p>
            <a:r>
              <a:rPr lang="en-GB" sz="2800" b="1">
                <a:solidFill>
                  <a:schemeClr val="bg1"/>
                </a:solidFill>
                <a:effectLst/>
                <a:latin typeface="Arial" panose="020B0604020202020204" pitchFamily="34" charset="0"/>
                <a:ea typeface="Calibri" panose="020F0502020204030204" pitchFamily="34" charset="0"/>
                <a:cs typeface="Arial" panose="020B0604020202020204" pitchFamily="34" charset="0"/>
              </a:rPr>
              <a:t>(Falls Prevention Hydration Project)</a:t>
            </a:r>
            <a:endParaRPr lang="en-US" sz="2800" b="1">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B58AD6FE-F3F4-8946-838E-E4A51B087E8E}"/>
              </a:ext>
            </a:extLst>
          </p:cNvPr>
          <p:cNvSpPr txBox="1"/>
          <p:nvPr/>
        </p:nvSpPr>
        <p:spPr>
          <a:xfrm>
            <a:off x="382817" y="1462775"/>
            <a:ext cx="5903904" cy="646331"/>
          </a:xfrm>
          <a:prstGeom prst="rect">
            <a:avLst/>
          </a:prstGeom>
          <a:noFill/>
        </p:spPr>
        <p:txBody>
          <a:bodyPr wrap="square" rtlCol="0">
            <a:spAutoFit/>
          </a:bodyPr>
          <a:lstStyle/>
          <a:p>
            <a:r>
              <a:rPr lang="en-US" b="1">
                <a:solidFill>
                  <a:schemeClr val="bg1"/>
                </a:solidFill>
                <a:latin typeface="Arial" panose="020B0604020202020204" pitchFamily="34" charset="0"/>
                <a:cs typeface="Arial" panose="020B0604020202020204" pitchFamily="34" charset="0"/>
              </a:rPr>
              <a:t>Tahira Mirza</a:t>
            </a:r>
            <a:r>
              <a:rPr lang="en-US">
                <a:solidFill>
                  <a:schemeClr val="bg1"/>
                </a:solidFill>
                <a:latin typeface="Arial" panose="020B0604020202020204" pitchFamily="34" charset="0"/>
                <a:cs typeface="Arial" panose="020B0604020202020204" pitchFamily="34" charset="0"/>
              </a:rPr>
              <a:t> / Project Lead Dietitian </a:t>
            </a:r>
          </a:p>
          <a:p>
            <a:r>
              <a:rPr lang="en-US" b="1">
                <a:solidFill>
                  <a:schemeClr val="bg1"/>
                </a:solidFill>
                <a:latin typeface="Arial" panose="020B0604020202020204" pitchFamily="34" charset="0"/>
                <a:cs typeface="Arial" panose="020B0604020202020204" pitchFamily="34" charset="0"/>
              </a:rPr>
              <a:t>Rebekah Maxwell </a:t>
            </a:r>
            <a:r>
              <a:rPr lang="en-US">
                <a:solidFill>
                  <a:schemeClr val="bg1"/>
                </a:solidFill>
                <a:latin typeface="Arial" panose="020B0604020202020204" pitchFamily="34" charset="0"/>
                <a:cs typeface="Arial" panose="020B0604020202020204" pitchFamily="34" charset="0"/>
              </a:rPr>
              <a:t> / Apprentice Dietitian </a:t>
            </a:r>
          </a:p>
        </p:txBody>
      </p:sp>
      <p:sp>
        <p:nvSpPr>
          <p:cNvPr id="16" name="TextBox 15">
            <a:extLst>
              <a:ext uri="{FF2B5EF4-FFF2-40B4-BE49-F238E27FC236}">
                <a16:creationId xmlns:a16="http://schemas.microsoft.com/office/drawing/2014/main" id="{6A4C5C1C-0FD9-D2DD-1160-649D900937C6}"/>
              </a:ext>
            </a:extLst>
          </p:cNvPr>
          <p:cNvSpPr txBox="1"/>
          <p:nvPr/>
        </p:nvSpPr>
        <p:spPr>
          <a:xfrm>
            <a:off x="-54425" y="13232529"/>
            <a:ext cx="8747060" cy="400110"/>
          </a:xfrm>
          <a:prstGeom prst="rect">
            <a:avLst/>
          </a:prstGeom>
          <a:noFill/>
        </p:spPr>
        <p:txBody>
          <a:bodyPr wrap="square" rtlCol="0">
            <a:spAutoFit/>
          </a:bodyPr>
          <a:lstStyle/>
          <a:p>
            <a:r>
              <a:rPr lang="en-US" sz="2000" b="1">
                <a:solidFill>
                  <a:schemeClr val="bg1"/>
                </a:solidFill>
                <a:latin typeface="Arial" panose="020B0604020202020204" pitchFamily="34" charset="0"/>
                <a:cs typeface="Arial" panose="020B0604020202020204" pitchFamily="34" charset="0"/>
              </a:rPr>
              <a:t>RWT Nutrition &amp; Dietetics </a:t>
            </a:r>
            <a:r>
              <a:rPr lang="en-US" sz="1400" b="1">
                <a:solidFill>
                  <a:schemeClr val="bg1"/>
                </a:solidFill>
                <a:latin typeface="Arial" panose="020B0604020202020204" pitchFamily="34" charset="0"/>
                <a:cs typeface="Arial" panose="020B0604020202020204" pitchFamily="34" charset="0"/>
              </a:rPr>
              <a:t>with support from ICB – FREED Team </a:t>
            </a:r>
          </a:p>
        </p:txBody>
      </p:sp>
      <p:sp>
        <p:nvSpPr>
          <p:cNvPr id="17" name="TextBox 16">
            <a:extLst>
              <a:ext uri="{FF2B5EF4-FFF2-40B4-BE49-F238E27FC236}">
                <a16:creationId xmlns:a16="http://schemas.microsoft.com/office/drawing/2014/main" id="{0221009E-D3EA-EDFE-40A4-FCD65B828EFF}"/>
              </a:ext>
            </a:extLst>
          </p:cNvPr>
          <p:cNvSpPr txBox="1"/>
          <p:nvPr/>
        </p:nvSpPr>
        <p:spPr>
          <a:xfrm>
            <a:off x="34319" y="13755749"/>
            <a:ext cx="6252402" cy="954107"/>
          </a:xfrm>
          <a:prstGeom prst="rect">
            <a:avLst/>
          </a:prstGeom>
          <a:noFill/>
        </p:spPr>
        <p:txBody>
          <a:bodyPr wrap="square" rtlCol="0">
            <a:spAutoFit/>
          </a:bodyPr>
          <a:lstStyle/>
          <a:p>
            <a:r>
              <a:rPr lang="en-US" sz="1400">
                <a:solidFill>
                  <a:schemeClr val="bg1"/>
                </a:solidFill>
                <a:latin typeface="Arial" panose="020B0604020202020204" pitchFamily="34" charset="0"/>
                <a:cs typeface="Arial" panose="020B0604020202020204" pitchFamily="34" charset="0"/>
              </a:rPr>
              <a:t>This project intervention has produced positive results for  both the primary and secondary outcomes. The outstanding 50 CHs in Wolverhampton would benefit from receiving this intervention and the project scope extended to include the wider Black Country boroughs – Walsall, Dudley and Sandwell.</a:t>
            </a:r>
          </a:p>
        </p:txBody>
      </p:sp>
      <p:pic>
        <p:nvPicPr>
          <p:cNvPr id="2" name="Picture 1" descr="A person in a hospital bed&#10;&#10;Description automatically generated">
            <a:extLst>
              <a:ext uri="{FF2B5EF4-FFF2-40B4-BE49-F238E27FC236}">
                <a16:creationId xmlns:a16="http://schemas.microsoft.com/office/drawing/2014/main" id="{3D882893-6070-E5B2-2A97-50DAEABCBB23}"/>
              </a:ext>
            </a:extLst>
          </p:cNvPr>
          <p:cNvPicPr/>
          <p:nvPr/>
        </p:nvPicPr>
        <p:blipFill>
          <a:blip r:embed="rId2"/>
          <a:srcRect l="16474" r="4925" b="-3"/>
          <a:stretch>
            <a:fillRect/>
          </a:stretch>
        </p:blipFill>
        <p:spPr>
          <a:xfrm>
            <a:off x="6534150" y="4604343"/>
            <a:ext cx="3807277" cy="2501307"/>
          </a:xfrm>
          <a:prstGeom prst="rect">
            <a:avLst/>
          </a:prstGeom>
          <a:noFill/>
          <a:ln>
            <a:noFill/>
            <a:prstDash/>
          </a:ln>
        </p:spPr>
      </p:pic>
      <p:pic>
        <p:nvPicPr>
          <p:cNvPr id="3" name="Picture 2" descr="A group of people wearing clothing&#10;&#10;Description automatically generated">
            <a:extLst>
              <a:ext uri="{FF2B5EF4-FFF2-40B4-BE49-F238E27FC236}">
                <a16:creationId xmlns:a16="http://schemas.microsoft.com/office/drawing/2014/main" id="{72B0DA18-BCB4-453F-FD53-26BB77BFB9B5}"/>
              </a:ext>
            </a:extLst>
          </p:cNvPr>
          <p:cNvPicPr/>
          <p:nvPr/>
        </p:nvPicPr>
        <p:blipFill>
          <a:blip r:embed="rId3"/>
          <a:stretch>
            <a:fillRect/>
          </a:stretch>
        </p:blipFill>
        <p:spPr>
          <a:xfrm>
            <a:off x="6534150" y="2451693"/>
            <a:ext cx="3807277" cy="2006007"/>
          </a:xfrm>
          <a:prstGeom prst="rect">
            <a:avLst/>
          </a:prstGeom>
          <a:noFill/>
          <a:ln>
            <a:noFill/>
            <a:prstDash/>
          </a:ln>
        </p:spPr>
      </p:pic>
      <p:sp>
        <p:nvSpPr>
          <p:cNvPr id="5" name="TextBox 4">
            <a:extLst>
              <a:ext uri="{FF2B5EF4-FFF2-40B4-BE49-F238E27FC236}">
                <a16:creationId xmlns:a16="http://schemas.microsoft.com/office/drawing/2014/main" id="{42F29618-61AA-4ADA-56BA-7BFFFDC823D3}"/>
              </a:ext>
            </a:extLst>
          </p:cNvPr>
          <p:cNvSpPr txBox="1"/>
          <p:nvPr/>
        </p:nvSpPr>
        <p:spPr>
          <a:xfrm>
            <a:off x="73036" y="2284352"/>
            <a:ext cx="4270499" cy="461665"/>
          </a:xfrm>
          <a:prstGeom prst="rect">
            <a:avLst/>
          </a:prstGeom>
          <a:noFill/>
        </p:spPr>
        <p:txBody>
          <a:bodyPr wrap="square" rtlCol="0">
            <a:spAutoFit/>
          </a:bodyPr>
          <a:lstStyle/>
          <a:p>
            <a:r>
              <a:rPr lang="en-US" sz="2400" b="1">
                <a:solidFill>
                  <a:schemeClr val="tx2">
                    <a:lumMod val="75000"/>
                  </a:schemeClr>
                </a:solidFill>
              </a:rPr>
              <a:t>Abstract</a:t>
            </a:r>
          </a:p>
        </p:txBody>
      </p:sp>
      <p:sp>
        <p:nvSpPr>
          <p:cNvPr id="6" name="TextBox 5">
            <a:extLst>
              <a:ext uri="{FF2B5EF4-FFF2-40B4-BE49-F238E27FC236}">
                <a16:creationId xmlns:a16="http://schemas.microsoft.com/office/drawing/2014/main" id="{AE89F23C-0947-2D35-A299-F88553F6B117}"/>
              </a:ext>
            </a:extLst>
          </p:cNvPr>
          <p:cNvSpPr txBox="1"/>
          <p:nvPr/>
        </p:nvSpPr>
        <p:spPr>
          <a:xfrm>
            <a:off x="6693460" y="7206016"/>
            <a:ext cx="2435189" cy="461665"/>
          </a:xfrm>
          <a:prstGeom prst="rect">
            <a:avLst/>
          </a:prstGeom>
          <a:noFill/>
        </p:spPr>
        <p:txBody>
          <a:bodyPr wrap="square" rtlCol="0">
            <a:spAutoFit/>
          </a:bodyPr>
          <a:lstStyle/>
          <a:p>
            <a:r>
              <a:rPr lang="en-US" sz="2400" b="1">
                <a:solidFill>
                  <a:schemeClr val="tx2">
                    <a:lumMod val="75000"/>
                  </a:schemeClr>
                </a:solidFill>
              </a:rPr>
              <a:t>Further info</a:t>
            </a:r>
          </a:p>
        </p:txBody>
      </p:sp>
      <p:sp>
        <p:nvSpPr>
          <p:cNvPr id="8" name="TextBox 7">
            <a:extLst>
              <a:ext uri="{FF2B5EF4-FFF2-40B4-BE49-F238E27FC236}">
                <a16:creationId xmlns:a16="http://schemas.microsoft.com/office/drawing/2014/main" id="{E38CCB66-6072-CA77-2273-49848AB3415C}"/>
              </a:ext>
            </a:extLst>
          </p:cNvPr>
          <p:cNvSpPr txBox="1"/>
          <p:nvPr/>
        </p:nvSpPr>
        <p:spPr>
          <a:xfrm>
            <a:off x="34319" y="2743362"/>
            <a:ext cx="6525818" cy="6838860"/>
          </a:xfrm>
          <a:prstGeom prst="rect">
            <a:avLst/>
          </a:prstGeom>
          <a:noFill/>
        </p:spPr>
        <p:txBody>
          <a:bodyPr wrap="square">
            <a:spAutoFit/>
          </a:bodyPr>
          <a:lstStyle/>
          <a:p>
            <a:pPr>
              <a:lnSpc>
                <a:spcPct val="150000"/>
              </a:lnSpc>
            </a:pPr>
            <a:r>
              <a:rPr lang="en-GB" sz="1400" kern="150">
                <a:effectLst/>
                <a:latin typeface="Arial" panose="020B0604020202020204" pitchFamily="34" charset="0"/>
                <a:ea typeface="Calibri" panose="020F0502020204030204" pitchFamily="34" charset="0"/>
                <a:cs typeface="Arial" panose="020B0604020202020204" pitchFamily="34" charset="0"/>
              </a:rPr>
              <a:t>This project was funded by One Wolverhampton for </a:t>
            </a:r>
          </a:p>
          <a:p>
            <a:pPr>
              <a:lnSpc>
                <a:spcPct val="150000"/>
              </a:lnSpc>
            </a:pPr>
            <a:r>
              <a:rPr lang="en-GB" sz="1400" kern="150">
                <a:effectLst/>
                <a:latin typeface="Arial" panose="020B0604020202020204" pitchFamily="34" charset="0"/>
                <a:ea typeface="Calibri" panose="020F0502020204030204" pitchFamily="34" charset="0"/>
                <a:cs typeface="Arial" panose="020B0604020202020204" pitchFamily="34" charset="0"/>
              </a:rPr>
              <a:t>the period April 2023 to March 2024 (12 months). </a:t>
            </a:r>
            <a:r>
              <a:rPr lang="en-GB" sz="1400">
                <a:effectLst/>
                <a:latin typeface="Arial" panose="020B0604020202020204" pitchFamily="34" charset="0"/>
                <a:ea typeface="Calibri" panose="020F0502020204030204" pitchFamily="34" charset="0"/>
                <a:cs typeface="Arial" panose="020B0604020202020204" pitchFamily="34" charset="0"/>
              </a:rPr>
              <a:t>A Senior </a:t>
            </a:r>
          </a:p>
          <a:p>
            <a:pPr>
              <a:lnSpc>
                <a:spcPct val="150000"/>
              </a:lnSpc>
            </a:pPr>
            <a:r>
              <a:rPr lang="en-GB" sz="1400">
                <a:effectLst/>
                <a:latin typeface="Arial" panose="020B0604020202020204" pitchFamily="34" charset="0"/>
                <a:ea typeface="Calibri" panose="020F0502020204030204" pitchFamily="34" charset="0"/>
                <a:cs typeface="Arial" panose="020B0604020202020204" pitchFamily="34" charset="0"/>
              </a:rPr>
              <a:t>Dietitian from RWT with the assistance of an Apprentice Dietitian delivered hydration training sessions to care home staff over a 9-month intervention period between June 2023 to February 2024. The aim of the project was to help care home staff optimise their resident’s hydration status by improving knowledge regarding best hydration practices, therefore preventing issues related to dehydration. The </a:t>
            </a:r>
            <a:r>
              <a:rPr lang="en-GB" sz="1400" b="1">
                <a:effectLst/>
                <a:latin typeface="Arial" panose="020B0604020202020204" pitchFamily="34" charset="0"/>
                <a:ea typeface="Calibri" panose="020F0502020204030204" pitchFamily="34" charset="0"/>
                <a:cs typeface="Arial" panose="020B0604020202020204" pitchFamily="34" charset="0"/>
              </a:rPr>
              <a:t>primary outcomes </a:t>
            </a:r>
            <a:r>
              <a:rPr lang="en-GB" sz="1400">
                <a:effectLst/>
                <a:latin typeface="Arial" panose="020B0604020202020204" pitchFamily="34" charset="0"/>
                <a:ea typeface="Calibri" panose="020F0502020204030204" pitchFamily="34" charset="0"/>
                <a:cs typeface="Arial" panose="020B0604020202020204" pitchFamily="34" charset="0"/>
              </a:rPr>
              <a:t>for the project were,</a:t>
            </a:r>
          </a:p>
          <a:p>
            <a:pPr marL="285750" indent="-285750">
              <a:lnSpc>
                <a:spcPct val="150000"/>
              </a:lnSpc>
              <a:buFont typeface="Arial" panose="020B0604020202020204" pitchFamily="34" charset="0"/>
              <a:buChar char="•"/>
            </a:pPr>
            <a:r>
              <a:rPr lang="en-GB" sz="1400">
                <a:latin typeface="Arial" panose="020B0604020202020204" pitchFamily="34" charset="0"/>
                <a:ea typeface="Calibri" panose="020F0502020204030204" pitchFamily="34" charset="0"/>
                <a:cs typeface="Arial" panose="020B0604020202020204" pitchFamily="34" charset="0"/>
              </a:rPr>
              <a:t>Reduction in falls in care homes (CHs) by 5%</a:t>
            </a:r>
          </a:p>
          <a:p>
            <a:pPr marL="285750" indent="-285750">
              <a:lnSpc>
                <a:spcPct val="150000"/>
              </a:lnSpc>
              <a:buFont typeface="Arial" panose="020B0604020202020204" pitchFamily="34" charset="0"/>
              <a:buChar char="•"/>
            </a:pPr>
            <a:r>
              <a:rPr lang="en-GB" sz="1400">
                <a:latin typeface="Arial" panose="020B0604020202020204" pitchFamily="34" charset="0"/>
                <a:ea typeface="Calibri" panose="020F0502020204030204" pitchFamily="34" charset="0"/>
                <a:cs typeface="Arial" panose="020B0604020202020204" pitchFamily="34" charset="0"/>
              </a:rPr>
              <a:t>Reduction in urinary tract infections (UTIs) requiring antibiotics in CHs by 5%</a:t>
            </a:r>
          </a:p>
          <a:p>
            <a:pPr marL="285750" indent="-285750">
              <a:lnSpc>
                <a:spcPct val="150000"/>
              </a:lnSpc>
              <a:buFont typeface="Arial" panose="020B0604020202020204" pitchFamily="34" charset="0"/>
              <a:buChar char="•"/>
            </a:pPr>
            <a:r>
              <a:rPr lang="en-GB" sz="1400">
                <a:latin typeface="Arial" panose="020B0604020202020204" pitchFamily="34" charset="0"/>
                <a:ea typeface="Calibri" panose="020F0502020204030204" pitchFamily="34" charset="0"/>
                <a:cs typeface="Arial" panose="020B0604020202020204" pitchFamily="34" charset="0"/>
              </a:rPr>
              <a:t>Reduction in GP and/or ambulance attendance within CHs</a:t>
            </a:r>
            <a:endParaRPr lang="en-GB" sz="1400">
              <a:effectLst/>
              <a:latin typeface="Arial" panose="020B0604020202020204" pitchFamily="34" charset="0"/>
              <a:ea typeface="Calibri" panose="020F0502020204030204" pitchFamily="34" charset="0"/>
              <a:cs typeface="Arial" panose="020B0604020202020204" pitchFamily="34" charset="0"/>
            </a:endParaRPr>
          </a:p>
          <a:p>
            <a:pPr>
              <a:lnSpc>
                <a:spcPct val="150000"/>
              </a:lnSpc>
            </a:pPr>
            <a:r>
              <a:rPr lang="en-GB" sz="1400">
                <a:latin typeface="Arial" panose="020B0604020202020204" pitchFamily="34" charset="0"/>
                <a:ea typeface="Calibri" panose="020F0502020204030204" pitchFamily="34" charset="0"/>
                <a:cs typeface="Arial" panose="020B0604020202020204" pitchFamily="34" charset="0"/>
              </a:rPr>
              <a:t>Aswell as attending hydration training sessions, the</a:t>
            </a:r>
            <a:r>
              <a:rPr lang="en-GB" sz="1400">
                <a:effectLst/>
                <a:latin typeface="Arial" panose="020B0604020202020204" pitchFamily="34" charset="0"/>
                <a:ea typeface="Calibri" panose="020F0502020204030204" pitchFamily="34" charset="0"/>
                <a:cs typeface="Arial" panose="020B0604020202020204" pitchFamily="34" charset="0"/>
              </a:rPr>
              <a:t> intervention included care homes implementing </a:t>
            </a:r>
            <a:r>
              <a:rPr lang="en-GB" sz="1400">
                <a:latin typeface="Arial" panose="020B0604020202020204" pitchFamily="34" charset="0"/>
                <a:ea typeface="Calibri" panose="020F0502020204030204" pitchFamily="34" charset="0"/>
                <a:cs typeface="Arial" panose="020B0604020202020204" pitchFamily="34" charset="0"/>
              </a:rPr>
              <a:t>seven</a:t>
            </a:r>
            <a:r>
              <a:rPr lang="en-GB" sz="1400">
                <a:effectLst/>
                <a:latin typeface="Arial" panose="020B0604020202020204" pitchFamily="34" charset="0"/>
                <a:ea typeface="Calibri" panose="020F0502020204030204" pitchFamily="34" charset="0"/>
                <a:cs typeface="Arial" panose="020B0604020202020204" pitchFamily="34" charset="0"/>
              </a:rPr>
              <a:t> structured drinks rounds throughout each 24-hour period, decorating drinks trollies to </a:t>
            </a:r>
            <a:r>
              <a:rPr lang="en-GB" sz="1400">
                <a:latin typeface="Arial" panose="020B0604020202020204" pitchFamily="34" charset="0"/>
                <a:ea typeface="Calibri" panose="020F0502020204030204" pitchFamily="34" charset="0"/>
                <a:cs typeface="Arial" panose="020B0604020202020204" pitchFamily="34" charset="0"/>
              </a:rPr>
              <a:t>stimulate resident engagement and appropriate use of drinking aids. The </a:t>
            </a:r>
            <a:r>
              <a:rPr lang="en-GB" sz="1400" b="1">
                <a:latin typeface="Arial" panose="020B0604020202020204" pitchFamily="34" charset="0"/>
                <a:ea typeface="Calibri" panose="020F0502020204030204" pitchFamily="34" charset="0"/>
                <a:cs typeface="Arial" panose="020B0604020202020204" pitchFamily="34" charset="0"/>
              </a:rPr>
              <a:t>secondary outcomes </a:t>
            </a:r>
            <a:r>
              <a:rPr lang="en-GB" sz="1400">
                <a:latin typeface="Arial" panose="020B0604020202020204" pitchFamily="34" charset="0"/>
                <a:ea typeface="Calibri" panose="020F0502020204030204" pitchFamily="34" charset="0"/>
                <a:cs typeface="Arial" panose="020B0604020202020204" pitchFamily="34" charset="0"/>
              </a:rPr>
              <a:t>were,</a:t>
            </a:r>
          </a:p>
          <a:p>
            <a:pPr marL="285750" indent="-285750">
              <a:lnSpc>
                <a:spcPct val="150000"/>
              </a:lnSpc>
              <a:buFont typeface="Arial" panose="020B0604020202020204" pitchFamily="34" charset="0"/>
              <a:buChar char="•"/>
            </a:pPr>
            <a:r>
              <a:rPr lang="en-GB" sz="1400" kern="150">
                <a:effectLst/>
                <a:latin typeface="Arial" panose="020B0604020202020204" pitchFamily="34" charset="0"/>
                <a:ea typeface="Calibri" panose="020F0502020204030204" pitchFamily="34" charset="0"/>
                <a:cs typeface="Arial" panose="020B0604020202020204" pitchFamily="34" charset="0"/>
              </a:rPr>
              <a:t>Improve staff knowledge on the importance of good hydration for older adults</a:t>
            </a:r>
          </a:p>
          <a:p>
            <a:pPr marL="285750" indent="-285750">
              <a:lnSpc>
                <a:spcPct val="150000"/>
              </a:lnSpc>
              <a:buFont typeface="Arial" panose="020B0604020202020204" pitchFamily="34" charset="0"/>
              <a:buChar char="•"/>
            </a:pPr>
            <a:r>
              <a:rPr lang="en-GB" sz="1400" kern="150">
                <a:effectLst/>
                <a:latin typeface="Arial" panose="020B0604020202020204" pitchFamily="34" charset="0"/>
                <a:ea typeface="Calibri" panose="020F0502020204030204" pitchFamily="34" charset="0"/>
                <a:cs typeface="Arial" panose="020B0604020202020204" pitchFamily="34" charset="0"/>
              </a:rPr>
              <a:t>Improvement in numbers of residents meeting their fluid targets</a:t>
            </a:r>
          </a:p>
          <a:p>
            <a:pPr marL="285750" indent="-285750">
              <a:lnSpc>
                <a:spcPct val="150000"/>
              </a:lnSpc>
              <a:buFont typeface="Arial" panose="020B0604020202020204" pitchFamily="34" charset="0"/>
              <a:buChar char="•"/>
            </a:pPr>
            <a:r>
              <a:rPr lang="en-GB" sz="1400" kern="150">
                <a:effectLst/>
                <a:latin typeface="Arial" panose="020B0604020202020204" pitchFamily="34" charset="0"/>
                <a:ea typeface="Calibri" panose="020F0502020204030204" pitchFamily="34" charset="0"/>
                <a:cs typeface="Arial" panose="020B0604020202020204" pitchFamily="34" charset="0"/>
              </a:rPr>
              <a:t>I</a:t>
            </a:r>
            <a:r>
              <a:rPr lang="en-GB" sz="1400" kern="150">
                <a:latin typeface="Arial" panose="020B0604020202020204" pitchFamily="34" charset="0"/>
                <a:ea typeface="Calibri" panose="020F0502020204030204" pitchFamily="34" charset="0"/>
                <a:cs typeface="Arial" panose="020B0604020202020204" pitchFamily="34" charset="0"/>
              </a:rPr>
              <a:t>mproved quality of life for CHs residents</a:t>
            </a:r>
          </a:p>
          <a:p>
            <a:pPr marL="285750" indent="-285750">
              <a:lnSpc>
                <a:spcPct val="150000"/>
              </a:lnSpc>
              <a:buFont typeface="Arial" panose="020B0604020202020204" pitchFamily="34" charset="0"/>
              <a:buChar char="•"/>
            </a:pPr>
            <a:r>
              <a:rPr lang="en-GB" sz="1400" kern="150">
                <a:latin typeface="Arial" panose="020B0604020202020204" pitchFamily="34" charset="0"/>
                <a:ea typeface="Calibri" panose="020F0502020204030204" pitchFamily="34" charset="0"/>
                <a:cs typeface="Arial" panose="020B0604020202020204" pitchFamily="34" charset="0"/>
              </a:rPr>
              <a:t>Increase variety of drinks offered</a:t>
            </a:r>
          </a:p>
          <a:p>
            <a:pPr marL="285750" indent="-285750">
              <a:lnSpc>
                <a:spcPct val="150000"/>
              </a:lnSpc>
              <a:buFont typeface="Arial" panose="020B0604020202020204" pitchFamily="34" charset="0"/>
              <a:buChar char="•"/>
            </a:pPr>
            <a:endParaRPr lang="en-GB" sz="1400" kern="150">
              <a:effectLst/>
              <a:latin typeface="Arial" panose="020B0604020202020204" pitchFamily="34" charset="0"/>
              <a:ea typeface="Calibri" panose="020F0502020204030204" pitchFamily="34" charset="0"/>
              <a:cs typeface="Arial" panose="020B0604020202020204" pitchFamily="34" charset="0"/>
            </a:endParaRPr>
          </a:p>
          <a:p>
            <a:pPr>
              <a:lnSpc>
                <a:spcPct val="150000"/>
              </a:lnSpc>
            </a:pPr>
            <a:endParaRPr lang="en-GB" sz="1400">
              <a:effectLst/>
              <a:latin typeface="Arial" panose="020B0604020202020204" pitchFamily="34" charset="0"/>
              <a:ea typeface="Calibri" panose="020F050202020403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B4996D24-DB82-E51B-DA66-5ECD7A1C9422}"/>
              </a:ext>
            </a:extLst>
          </p:cNvPr>
          <p:cNvSpPr txBox="1"/>
          <p:nvPr/>
        </p:nvSpPr>
        <p:spPr>
          <a:xfrm>
            <a:off x="6693459" y="7591853"/>
            <a:ext cx="3998353" cy="6874767"/>
          </a:xfrm>
          <a:prstGeom prst="rect">
            <a:avLst/>
          </a:prstGeom>
          <a:noFill/>
        </p:spPr>
        <p:txBody>
          <a:bodyPr wrap="square">
            <a:spAutoFit/>
          </a:bodyPr>
          <a:lstStyle/>
          <a:p>
            <a:pPr>
              <a:lnSpc>
                <a:spcPct val="150000"/>
              </a:lnSpc>
              <a:spcAft>
                <a:spcPts val="800"/>
              </a:spcAft>
            </a:pPr>
            <a:r>
              <a:rPr lang="en-GB" sz="1400" kern="150">
                <a:effectLst/>
                <a:latin typeface="Arial" panose="020B0604020202020204" pitchFamily="34" charset="0"/>
                <a:ea typeface="Calibri" panose="020F0502020204030204" pitchFamily="34" charset="0"/>
                <a:cs typeface="Arial" panose="020B0604020202020204" pitchFamily="34" charset="0"/>
              </a:rPr>
              <a:t>Hydration training was delivered to care homes from June 2023 to February 2024 (9 months)</a:t>
            </a:r>
          </a:p>
          <a:p>
            <a:pPr marL="285750" indent="-285750">
              <a:spcAft>
                <a:spcPts val="800"/>
              </a:spcAft>
              <a:buFont typeface="Arial" panose="020B0604020202020204" pitchFamily="34" charset="0"/>
              <a:buChar char="•"/>
            </a:pPr>
            <a:r>
              <a:rPr lang="en-GB" sz="1400">
                <a:effectLst/>
                <a:latin typeface="Arial" panose="020B0604020202020204" pitchFamily="34" charset="0"/>
                <a:ea typeface="Calibri" panose="020F0502020204030204" pitchFamily="34" charset="0"/>
                <a:cs typeface="Arial" panose="020B0604020202020204" pitchFamily="34" charset="0"/>
              </a:rPr>
              <a:t>19 CHs received falls prevention hydration training</a:t>
            </a:r>
          </a:p>
          <a:p>
            <a:pPr marL="285750" indent="-285750">
              <a:spcAft>
                <a:spcPts val="800"/>
              </a:spcAft>
              <a:buFont typeface="Arial" panose="020B0604020202020204" pitchFamily="34" charset="0"/>
              <a:buChar char="•"/>
            </a:pPr>
            <a:r>
              <a:rPr lang="en-GB" sz="1400">
                <a:effectLst/>
                <a:latin typeface="Arial" panose="020B0604020202020204" pitchFamily="34" charset="0"/>
                <a:ea typeface="Calibri" panose="020F0502020204030204" pitchFamily="34" charset="0"/>
                <a:cs typeface="Arial" panose="020B0604020202020204" pitchFamily="34" charset="0"/>
              </a:rPr>
              <a:t>Covering 27.5% of care homes in the Wolverhampton area (19 out of 69)</a:t>
            </a:r>
          </a:p>
          <a:p>
            <a:pPr marL="285750" indent="-285750">
              <a:spcAft>
                <a:spcPts val="800"/>
              </a:spcAft>
              <a:buFont typeface="Arial" panose="020B0604020202020204" pitchFamily="34" charset="0"/>
              <a:buChar char="•"/>
            </a:pPr>
            <a:r>
              <a:rPr lang="en-GB" sz="1400">
                <a:effectLst/>
                <a:latin typeface="Arial" panose="020B0604020202020204" pitchFamily="34" charset="0"/>
                <a:ea typeface="Calibri" panose="020F0502020204030204" pitchFamily="34" charset="0"/>
                <a:cs typeface="Arial" panose="020B0604020202020204" pitchFamily="34" charset="0"/>
              </a:rPr>
              <a:t>42 hydration training sessions delivered </a:t>
            </a:r>
          </a:p>
          <a:p>
            <a:pPr marL="285750" indent="-285750">
              <a:spcAft>
                <a:spcPts val="800"/>
              </a:spcAft>
              <a:buFont typeface="Arial" panose="020B0604020202020204" pitchFamily="34" charset="0"/>
              <a:buChar char="•"/>
            </a:pPr>
            <a:r>
              <a:rPr lang="en-GB" sz="1400">
                <a:latin typeface="Arial" panose="020B0604020202020204" pitchFamily="34" charset="0"/>
                <a:ea typeface="Calibri" panose="020F0502020204030204" pitchFamily="34" charset="0"/>
                <a:cs typeface="Arial" panose="020B0604020202020204" pitchFamily="34" charset="0"/>
              </a:rPr>
              <a:t>291 individuals received hydration training</a:t>
            </a:r>
          </a:p>
          <a:p>
            <a:pPr marL="285750" indent="-285750">
              <a:spcAft>
                <a:spcPts val="800"/>
              </a:spcAft>
              <a:buFont typeface="Arial" panose="020B0604020202020204" pitchFamily="34" charset="0"/>
              <a:buChar char="•"/>
            </a:pPr>
            <a:r>
              <a:rPr lang="en-GB" sz="1400">
                <a:latin typeface="Arial" panose="020B0604020202020204" pitchFamily="34" charset="0"/>
                <a:ea typeface="Calibri" panose="020F0502020204030204" pitchFamily="34" charset="0"/>
                <a:cs typeface="Arial" panose="020B0604020202020204" pitchFamily="34" charset="0"/>
              </a:rPr>
              <a:t>‘Hydration Champion’ resource packs and hydration posters were provided to each CH to improve sustainability of the intervention</a:t>
            </a:r>
          </a:p>
          <a:p>
            <a:pPr marL="285750" indent="-285750">
              <a:spcAft>
                <a:spcPts val="800"/>
              </a:spcAft>
              <a:buFont typeface="Arial" panose="020B0604020202020204" pitchFamily="34" charset="0"/>
              <a:buChar char="•"/>
            </a:pPr>
            <a:r>
              <a:rPr lang="en-GB" sz="1400">
                <a:effectLst/>
                <a:latin typeface="Arial" panose="020B0604020202020204" pitchFamily="34" charset="0"/>
                <a:ea typeface="Calibri" panose="020F0502020204030204" pitchFamily="34" charset="0"/>
                <a:cs typeface="Arial" panose="020B0604020202020204" pitchFamily="34" charset="0"/>
              </a:rPr>
              <a:t>Metrics collected every month over 9 months</a:t>
            </a:r>
          </a:p>
          <a:p>
            <a:pPr marL="285750" indent="-285750">
              <a:spcAft>
                <a:spcPts val="800"/>
              </a:spcAft>
              <a:buFont typeface="Arial" panose="020B0604020202020204" pitchFamily="34" charset="0"/>
              <a:buChar char="•"/>
            </a:pPr>
            <a:r>
              <a:rPr lang="en-GB" sz="1400">
                <a:latin typeface="Arial" panose="020B0604020202020204" pitchFamily="34" charset="0"/>
                <a:ea typeface="Calibri" panose="020F0502020204030204" pitchFamily="34" charset="0"/>
                <a:cs typeface="Arial" panose="020B0604020202020204" pitchFamily="34" charset="0"/>
              </a:rPr>
              <a:t>Pre-intervention period was over 2 months and post intervention period was 3 months</a:t>
            </a:r>
          </a:p>
          <a:p>
            <a:pPr marL="285750" indent="-285750">
              <a:spcAft>
                <a:spcPts val="800"/>
              </a:spcAft>
              <a:buFont typeface="Arial" panose="020B0604020202020204" pitchFamily="34" charset="0"/>
              <a:buChar char="•"/>
            </a:pPr>
            <a:r>
              <a:rPr lang="en-GB" sz="1400">
                <a:effectLst/>
                <a:latin typeface="Arial" panose="020B0604020202020204" pitchFamily="34" charset="0"/>
                <a:ea typeface="Calibri" panose="020F0502020204030204" pitchFamily="34" charset="0"/>
                <a:cs typeface="Arial" panose="020B0604020202020204" pitchFamily="34" charset="0"/>
              </a:rPr>
              <a:t>18 CHs, divided into 4 cohorts included in post-intervention analysis </a:t>
            </a:r>
          </a:p>
          <a:p>
            <a:pPr marL="285750" indent="-285750">
              <a:spcAft>
                <a:spcPts val="800"/>
              </a:spcAft>
              <a:buFont typeface="Arial" panose="020B0604020202020204" pitchFamily="34" charset="0"/>
              <a:buChar char="•"/>
            </a:pPr>
            <a:r>
              <a:rPr lang="en-GB" sz="1400">
                <a:effectLst/>
                <a:latin typeface="Arial" panose="020B0604020202020204" pitchFamily="34" charset="0"/>
                <a:ea typeface="Calibri" panose="020F0502020204030204" pitchFamily="34" charset="0"/>
                <a:cs typeface="Arial" panose="020B0604020202020204" pitchFamily="34" charset="0"/>
              </a:rPr>
              <a:t>11 </a:t>
            </a:r>
            <a:r>
              <a:rPr lang="en-GB" sz="1400">
                <a:latin typeface="Arial" panose="020B0604020202020204" pitchFamily="34" charset="0"/>
                <a:ea typeface="Calibri" panose="020F0502020204030204" pitchFamily="34" charset="0"/>
                <a:cs typeface="Arial" panose="020B0604020202020204" pitchFamily="34" charset="0"/>
              </a:rPr>
              <a:t>CHs</a:t>
            </a:r>
            <a:r>
              <a:rPr lang="en-GB" sz="1400">
                <a:effectLst/>
                <a:latin typeface="Arial" panose="020B0604020202020204" pitchFamily="34" charset="0"/>
                <a:ea typeface="Calibri" panose="020F0502020204030204" pitchFamily="34" charset="0"/>
                <a:cs typeface="Arial" panose="020B0604020202020204" pitchFamily="34" charset="0"/>
              </a:rPr>
              <a:t> used to analyse long term impact of intervention</a:t>
            </a:r>
            <a:r>
              <a:rPr lang="en-GB" sz="1400">
                <a:latin typeface="Arial" panose="020B0604020202020204" pitchFamily="34" charset="0"/>
                <a:ea typeface="Calibri" panose="020F0502020204030204" pitchFamily="34" charset="0"/>
                <a:cs typeface="Arial" panose="020B0604020202020204" pitchFamily="34" charset="0"/>
              </a:rPr>
              <a:t> over 9-month period</a:t>
            </a:r>
            <a:endParaRPr lang="en-GB" sz="1400">
              <a:effectLst/>
              <a:latin typeface="Arial" panose="020B0604020202020204" pitchFamily="34" charset="0"/>
              <a:ea typeface="Calibri" panose="020F0502020204030204" pitchFamily="34" charset="0"/>
              <a:cs typeface="Arial" panose="020B0604020202020204" pitchFamily="34" charset="0"/>
            </a:endParaRPr>
          </a:p>
          <a:p>
            <a:pPr marL="285750" indent="-285750">
              <a:spcAft>
                <a:spcPts val="800"/>
              </a:spcAft>
              <a:buFont typeface="Arial" panose="020B0604020202020204" pitchFamily="34" charset="0"/>
              <a:buChar char="•"/>
            </a:pPr>
            <a:r>
              <a:rPr lang="en-GB" sz="1400">
                <a:effectLst/>
                <a:latin typeface="Arial" panose="020B0604020202020204" pitchFamily="34" charset="0"/>
                <a:ea typeface="Calibri" panose="020F0502020204030204" pitchFamily="34" charset="0"/>
                <a:cs typeface="Arial" panose="020B0604020202020204" pitchFamily="34" charset="0"/>
              </a:rPr>
              <a:t>Project had a 5.6% attrition rate</a:t>
            </a:r>
          </a:p>
          <a:p>
            <a:pPr marL="285750" indent="-285750">
              <a:spcAft>
                <a:spcPts val="800"/>
              </a:spcAft>
              <a:buFont typeface="Arial" panose="020B0604020202020204" pitchFamily="34" charset="0"/>
              <a:buChar char="•"/>
            </a:pPr>
            <a:endParaRPr lang="en-GB" sz="1400">
              <a:latin typeface="Arial" panose="020B0604020202020204" pitchFamily="34" charset="0"/>
              <a:ea typeface="Calibri" panose="020F0502020204030204" pitchFamily="34" charset="0"/>
              <a:cs typeface="Arial" panose="020B0604020202020204" pitchFamily="34" charset="0"/>
            </a:endParaRPr>
          </a:p>
          <a:p>
            <a:pPr marL="285750" indent="-285750">
              <a:spcAft>
                <a:spcPts val="800"/>
              </a:spcAft>
              <a:buFont typeface="Arial" panose="020B0604020202020204" pitchFamily="34" charset="0"/>
              <a:buChar char="•"/>
            </a:pPr>
            <a:endParaRPr lang="en-GB" sz="1400">
              <a:effectLst/>
              <a:latin typeface="Arial" panose="020B0604020202020204" pitchFamily="34" charset="0"/>
              <a:ea typeface="Calibri" panose="020F0502020204030204" pitchFamily="34" charset="0"/>
              <a:cs typeface="Arial" panose="020B0604020202020204" pitchFamily="34" charset="0"/>
            </a:endParaRPr>
          </a:p>
          <a:p>
            <a:pPr>
              <a:lnSpc>
                <a:spcPct val="150000"/>
              </a:lnSpc>
              <a:spcAft>
                <a:spcPts val="800"/>
              </a:spcAft>
            </a:pPr>
            <a:endParaRPr lang="en-GB" sz="1400">
              <a:effectLst/>
              <a:latin typeface="Arial" panose="020B0604020202020204" pitchFamily="34" charset="0"/>
              <a:ea typeface="Calibri" panose="020F0502020204030204" pitchFamily="34" charset="0"/>
              <a:cs typeface="Arial" panose="020B0604020202020204" pitchFamily="34" charset="0"/>
            </a:endParaRPr>
          </a:p>
          <a:p>
            <a:pPr marL="285750" indent="-285750">
              <a:lnSpc>
                <a:spcPct val="150000"/>
              </a:lnSpc>
              <a:spcAft>
                <a:spcPts val="800"/>
              </a:spcAft>
              <a:buFont typeface="Arial" panose="020B0604020202020204" pitchFamily="34" charset="0"/>
              <a:buChar char="•"/>
            </a:pPr>
            <a:endParaRPr lang="en-GB" sz="1400">
              <a:effectLst/>
              <a:latin typeface="Arial" panose="020B0604020202020204" pitchFamily="34" charset="0"/>
              <a:ea typeface="Calibri" panose="020F0502020204030204" pitchFamily="34" charset="0"/>
              <a:cs typeface="Arial" panose="020B0604020202020204" pitchFamily="34" charset="0"/>
            </a:endParaRPr>
          </a:p>
        </p:txBody>
      </p:sp>
      <p:pic>
        <p:nvPicPr>
          <p:cNvPr id="13" name="Picture 12" descr="A picture containing graphics, orange, clipart, graphic design&#10;&#10;Description automatically generated">
            <a:extLst>
              <a:ext uri="{FF2B5EF4-FFF2-40B4-BE49-F238E27FC236}">
                <a16:creationId xmlns:a16="http://schemas.microsoft.com/office/drawing/2014/main" id="{992886B8-F974-FA1D-9D91-099C2E0527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3459" y="13069889"/>
            <a:ext cx="1919522" cy="304083"/>
          </a:xfrm>
          <a:prstGeom prst="rect">
            <a:avLst/>
          </a:prstGeom>
        </p:spPr>
      </p:pic>
      <p:pic>
        <p:nvPicPr>
          <p:cNvPr id="14" name="Picture 13" descr="A picture containing graphics, orange, clipart, graphic design&#10;&#10;Description automatically generated">
            <a:extLst>
              <a:ext uri="{FF2B5EF4-FFF2-40B4-BE49-F238E27FC236}">
                <a16:creationId xmlns:a16="http://schemas.microsoft.com/office/drawing/2014/main" id="{69014352-5E61-B6D8-83E9-E547BAB988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92636" y="13069889"/>
            <a:ext cx="1919522" cy="304083"/>
          </a:xfrm>
          <a:prstGeom prst="rect">
            <a:avLst/>
          </a:prstGeom>
        </p:spPr>
      </p:pic>
      <p:pic>
        <p:nvPicPr>
          <p:cNvPr id="20" name="Picture 19" descr="A picture containing graphics, orange, clipart, graphic design&#10;&#10;Description automatically generated">
            <a:extLst>
              <a:ext uri="{FF2B5EF4-FFF2-40B4-BE49-F238E27FC236}">
                <a16:creationId xmlns:a16="http://schemas.microsoft.com/office/drawing/2014/main" id="{1039C731-EBA7-612A-FE53-D6FBCAE59E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88" y="12722260"/>
            <a:ext cx="1919522" cy="304083"/>
          </a:xfrm>
          <a:prstGeom prst="rect">
            <a:avLst/>
          </a:prstGeom>
        </p:spPr>
      </p:pic>
      <p:pic>
        <p:nvPicPr>
          <p:cNvPr id="21" name="Picture 20" descr="A picture containing graphics, orange, clipart, graphic design&#10;&#10;Description automatically generated">
            <a:extLst>
              <a:ext uri="{FF2B5EF4-FFF2-40B4-BE49-F238E27FC236}">
                <a16:creationId xmlns:a16="http://schemas.microsoft.com/office/drawing/2014/main" id="{C3E11E95-919B-40E7-57E2-AFB440E524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5334" y="12765806"/>
            <a:ext cx="1919522" cy="304083"/>
          </a:xfrm>
          <a:prstGeom prst="rect">
            <a:avLst/>
          </a:prstGeom>
        </p:spPr>
      </p:pic>
      <p:pic>
        <p:nvPicPr>
          <p:cNvPr id="22" name="Picture 21" descr="A picture containing graphics, orange, clipart, graphic design&#10;&#10;Description automatically generated">
            <a:extLst>
              <a:ext uri="{FF2B5EF4-FFF2-40B4-BE49-F238E27FC236}">
                <a16:creationId xmlns:a16="http://schemas.microsoft.com/office/drawing/2014/main" id="{1CF86244-EA42-1D17-E2D5-6D6EC6EB8C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4856" y="12719644"/>
            <a:ext cx="1919522" cy="304083"/>
          </a:xfrm>
          <a:prstGeom prst="rect">
            <a:avLst/>
          </a:prstGeom>
        </p:spPr>
      </p:pic>
      <p:graphicFrame>
        <p:nvGraphicFramePr>
          <p:cNvPr id="7" name="Diagram 6">
            <a:extLst>
              <a:ext uri="{FF2B5EF4-FFF2-40B4-BE49-F238E27FC236}">
                <a16:creationId xmlns:a16="http://schemas.microsoft.com/office/drawing/2014/main" id="{C730E780-B49D-9C3B-612E-000783D73D0A}"/>
              </a:ext>
            </a:extLst>
          </p:cNvPr>
          <p:cNvGraphicFramePr/>
          <p:nvPr>
            <p:extLst>
              <p:ext uri="{D42A27DB-BD31-4B8C-83A1-F6EECF244321}">
                <p14:modId xmlns:p14="http://schemas.microsoft.com/office/powerpoint/2010/main" val="1377356349"/>
              </p:ext>
            </p:extLst>
          </p:nvPr>
        </p:nvGraphicFramePr>
        <p:xfrm>
          <a:off x="-673421" y="9946148"/>
          <a:ext cx="6737056" cy="316327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23" name="Diagram 22">
            <a:extLst>
              <a:ext uri="{FF2B5EF4-FFF2-40B4-BE49-F238E27FC236}">
                <a16:creationId xmlns:a16="http://schemas.microsoft.com/office/drawing/2014/main" id="{773216A3-E893-D8CB-A283-C7036BF08385}"/>
              </a:ext>
            </a:extLst>
          </p:cNvPr>
          <p:cNvGraphicFramePr/>
          <p:nvPr>
            <p:extLst>
              <p:ext uri="{D42A27DB-BD31-4B8C-83A1-F6EECF244321}">
                <p14:modId xmlns:p14="http://schemas.microsoft.com/office/powerpoint/2010/main" val="2506716506"/>
              </p:ext>
            </p:extLst>
          </p:nvPr>
        </p:nvGraphicFramePr>
        <p:xfrm>
          <a:off x="73036" y="8431304"/>
          <a:ext cx="6620424" cy="263771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4" name="Speech Bubble: Oval 7">
            <a:extLst>
              <a:ext uri="{FF2B5EF4-FFF2-40B4-BE49-F238E27FC236}">
                <a16:creationId xmlns:a16="http://schemas.microsoft.com/office/drawing/2014/main" id="{2949281A-ECE9-1C6A-A9BE-1CBA897BF4D0}"/>
              </a:ext>
            </a:extLst>
          </p:cNvPr>
          <p:cNvSpPr/>
          <p:nvPr/>
        </p:nvSpPr>
        <p:spPr>
          <a:xfrm>
            <a:off x="4299747" y="8227405"/>
            <a:ext cx="2374353" cy="664210"/>
          </a:xfrm>
          <a:custGeom>
            <a:avLst>
              <a:gd name="f0" fmla="val 6300"/>
              <a:gd name="f1" fmla="val 24300"/>
            </a:avLst>
            <a:gdLst>
              <a:gd name="f2" fmla="val 21600000"/>
              <a:gd name="f3" fmla="val 10800000"/>
              <a:gd name="f4" fmla="val 5400000"/>
              <a:gd name="f5" fmla="val 180"/>
              <a:gd name="f6" fmla="val w"/>
              <a:gd name="f7" fmla="val h"/>
              <a:gd name="f8" fmla="val 0"/>
              <a:gd name="f9" fmla="val 21600"/>
              <a:gd name="f10" fmla="*/ 5419351 1 1725033"/>
              <a:gd name="f11" fmla="val 2147483647"/>
              <a:gd name="f12" fmla="min 0 21600"/>
              <a:gd name="f13" fmla="max 0 21600"/>
              <a:gd name="f14" fmla="val -2147483647"/>
              <a:gd name="f15" fmla="+- 0 0 0"/>
              <a:gd name="f16" fmla="+- 0 0 180"/>
              <a:gd name="f17" fmla="+- 0 0 -194"/>
              <a:gd name="f18" fmla="*/ f6 1 21600"/>
              <a:gd name="f19" fmla="*/ f7 1 21600"/>
              <a:gd name="f20" fmla="*/ f10 1 180"/>
              <a:gd name="f21" fmla="+- f13 0 f12"/>
              <a:gd name="f22" fmla="+- f9 0 f8"/>
              <a:gd name="f23" fmla="pin -2147483647 f0 2147483647"/>
              <a:gd name="f24" fmla="pin -2147483647 f1 2147483647"/>
              <a:gd name="f25" fmla="*/ f15 f3 1"/>
              <a:gd name="f26" fmla="*/ f16 f3 1"/>
              <a:gd name="f27" fmla="*/ f17 f3 1"/>
              <a:gd name="f28" fmla="val f23"/>
              <a:gd name="f29" fmla="val f24"/>
              <a:gd name="f30" fmla="*/ f21 1 2"/>
              <a:gd name="f31" fmla="*/ f22 1 21600"/>
              <a:gd name="f32" fmla="*/ f23 f18 1"/>
              <a:gd name="f33" fmla="*/ f24 f19 1"/>
              <a:gd name="f34" fmla="*/ f25 1 f5"/>
              <a:gd name="f35" fmla="*/ f26 1 f5"/>
              <a:gd name="f36" fmla="*/ f27 1 f5"/>
              <a:gd name="f37" fmla="+- f28 0 10800"/>
              <a:gd name="f38" fmla="+- f29 0 10800"/>
              <a:gd name="f39" fmla="+- f12 f30 0"/>
              <a:gd name="f40" fmla="*/ f30 f30 1"/>
              <a:gd name="f41" fmla="*/ 3200 f31 1"/>
              <a:gd name="f42" fmla="*/ 18400 f31 1"/>
              <a:gd name="f43" fmla="*/ 3160 f31 1"/>
              <a:gd name="f44" fmla="*/ 18440 f31 1"/>
              <a:gd name="f45" fmla="+- f34 0 f4"/>
              <a:gd name="f46" fmla="+- f35 0 f4"/>
              <a:gd name="f47" fmla="+- f36 0 f4"/>
              <a:gd name="f48" fmla="*/ f37 f37 1"/>
              <a:gd name="f49" fmla="*/ f38 f38 1"/>
              <a:gd name="f50" fmla="+- 0 0 f38"/>
              <a:gd name="f51" fmla="+- 0 0 f37"/>
              <a:gd name="f52" fmla="*/ f43 1 f31"/>
              <a:gd name="f53" fmla="*/ f44 1 f31"/>
              <a:gd name="f54" fmla="*/ f41 1 f31"/>
              <a:gd name="f55" fmla="*/ f42 1 f31"/>
              <a:gd name="f56" fmla="+- f48 f49 0"/>
              <a:gd name="f57" fmla="+- 0 0 f50"/>
              <a:gd name="f58" fmla="+- 0 0 f51"/>
              <a:gd name="f59" fmla="*/ f54 f18 1"/>
              <a:gd name="f60" fmla="*/ f55 f18 1"/>
              <a:gd name="f61" fmla="*/ f55 f19 1"/>
              <a:gd name="f62" fmla="*/ f54 f19 1"/>
              <a:gd name="f63" fmla="*/ f52 f18 1"/>
              <a:gd name="f64" fmla="*/ f52 f19 1"/>
              <a:gd name="f65" fmla="*/ f53 f19 1"/>
              <a:gd name="f66" fmla="*/ f53 f18 1"/>
              <a:gd name="f67" fmla="sqrt f56"/>
              <a:gd name="f68" fmla="+- 0 0 f57"/>
              <a:gd name="f69" fmla="+- 0 0 f58"/>
              <a:gd name="f70" fmla="at2 f68 f69"/>
              <a:gd name="f71" fmla="+- f67 0 10800"/>
              <a:gd name="f72" fmla="+- f70 f4 0"/>
              <a:gd name="f73" fmla="*/ f72 f10 1"/>
              <a:gd name="f74" fmla="*/ f73 1 f3"/>
              <a:gd name="f75" fmla="+- 0 0 f74"/>
              <a:gd name="f76" fmla="val f75"/>
              <a:gd name="f77" fmla="+- 0 0 f76"/>
              <a:gd name="f78" fmla="*/ f77 f3 1"/>
              <a:gd name="f79" fmla="*/ f78 1 f10"/>
              <a:gd name="f80" fmla="+- f79 0 f4"/>
              <a:gd name="f81" fmla="*/ f79 f10 1"/>
              <a:gd name="f82" fmla="*/ f81 1 f3"/>
              <a:gd name="f83" fmla="+- f80 f4 0"/>
              <a:gd name="f84" fmla="+- 0 0 f82"/>
              <a:gd name="f85" fmla="*/ f83 f10 1"/>
              <a:gd name="f86" fmla="*/ f84 1 f20"/>
              <a:gd name="f87" fmla="*/ f85 1 f3"/>
              <a:gd name="f88" fmla="+- f86 0 10"/>
              <a:gd name="f89" fmla="+- f86 10 0"/>
              <a:gd name="f90" fmla="+- 0 0 f87"/>
              <a:gd name="f91" fmla="*/ f88 f20 1"/>
              <a:gd name="f92" fmla="*/ f89 f20 1"/>
              <a:gd name="f93" fmla="+- 0 0 f90"/>
              <a:gd name="f94" fmla="+- 0 0 f91"/>
              <a:gd name="f95" fmla="+- 0 0 f92"/>
              <a:gd name="f96" fmla="*/ f93 f3 1"/>
              <a:gd name="f97" fmla="*/ f94 f3 1"/>
              <a:gd name="f98" fmla="*/ f95 f3 1"/>
              <a:gd name="f99" fmla="*/ f96 1 f10"/>
              <a:gd name="f100" fmla="*/ f97 1 f10"/>
              <a:gd name="f101" fmla="*/ f98 1 f10"/>
              <a:gd name="f102" fmla="+- f99 0 f4"/>
              <a:gd name="f103" fmla="sin 1 f102"/>
              <a:gd name="f104" fmla="cos 1 f102"/>
              <a:gd name="f105" fmla="+- f100 0 f4"/>
              <a:gd name="f106" fmla="+- f101 0 f4"/>
              <a:gd name="f107" fmla="+- 0 0 f103"/>
              <a:gd name="f108" fmla="+- 0 0 f104"/>
              <a:gd name="f109" fmla="+- f105 f4 0"/>
              <a:gd name="f110" fmla="+- f106 f4 0"/>
              <a:gd name="f111" fmla="+- 0 0 f107"/>
              <a:gd name="f112" fmla="+- 0 0 f108"/>
              <a:gd name="f113" fmla="*/ f109 f10 1"/>
              <a:gd name="f114" fmla="*/ f110 f10 1"/>
              <a:gd name="f115" fmla="val f111"/>
              <a:gd name="f116" fmla="val f112"/>
              <a:gd name="f117" fmla="*/ f113 1 f3"/>
              <a:gd name="f118" fmla="*/ f114 1 f3"/>
              <a:gd name="f119" fmla="+- 0 0 f115"/>
              <a:gd name="f120" fmla="+- 0 0 f116"/>
              <a:gd name="f121" fmla="+- 0 0 f117"/>
              <a:gd name="f122" fmla="+- 0 0 f118"/>
              <a:gd name="f123" fmla="*/ 10800 f119 1"/>
              <a:gd name="f124" fmla="*/ 10800 f120 1"/>
              <a:gd name="f125" fmla="+- 0 0 f121"/>
              <a:gd name="f126" fmla="+- 0 0 f122"/>
              <a:gd name="f127" fmla="+- f123 10800 0"/>
              <a:gd name="f128" fmla="+- f124 10800 0"/>
              <a:gd name="f129" fmla="*/ f125 f3 1"/>
              <a:gd name="f130" fmla="*/ f126 f3 1"/>
              <a:gd name="f131" fmla="?: f71 f28 f127"/>
              <a:gd name="f132" fmla="?: f71 f29 f128"/>
              <a:gd name="f133" fmla="*/ f129 1 f10"/>
              <a:gd name="f134" fmla="*/ f130 1 f10"/>
              <a:gd name="f135" fmla="+- f133 0 f4"/>
              <a:gd name="f136" fmla="+- f134 0 f4"/>
              <a:gd name="f137" fmla="*/ f131 f18 1"/>
              <a:gd name="f138" fmla="*/ f132 f19 1"/>
              <a:gd name="f139" fmla="sin 1 f135"/>
              <a:gd name="f140" fmla="cos 1 f135"/>
              <a:gd name="f141" fmla="sin 1 f136"/>
              <a:gd name="f142" fmla="cos 1 f136"/>
              <a:gd name="f143" fmla="+- 0 0 f139"/>
              <a:gd name="f144" fmla="+- 0 0 f140"/>
              <a:gd name="f145" fmla="+- 0 0 f141"/>
              <a:gd name="f146" fmla="+- 0 0 f142"/>
              <a:gd name="f147" fmla="+- 0 0 f143"/>
              <a:gd name="f148" fmla="+- 0 0 f144"/>
              <a:gd name="f149" fmla="+- 0 0 f145"/>
              <a:gd name="f150" fmla="+- 0 0 f146"/>
              <a:gd name="f151" fmla="val f147"/>
              <a:gd name="f152" fmla="val f148"/>
              <a:gd name="f153" fmla="val f149"/>
              <a:gd name="f154" fmla="val f150"/>
              <a:gd name="f155" fmla="+- 0 0 f151"/>
              <a:gd name="f156" fmla="+- 0 0 f152"/>
              <a:gd name="f157" fmla="+- 0 0 f153"/>
              <a:gd name="f158" fmla="+- 0 0 f154"/>
              <a:gd name="f159" fmla="*/ 10800 f155 1"/>
              <a:gd name="f160" fmla="*/ 10800 f156 1"/>
              <a:gd name="f161" fmla="*/ 10800 f157 1"/>
              <a:gd name="f162" fmla="*/ 10800 f158 1"/>
              <a:gd name="f163" fmla="+- f159 10800 0"/>
              <a:gd name="f164" fmla="+- f160 10800 0"/>
              <a:gd name="f165" fmla="+- f161 10800 0"/>
              <a:gd name="f166" fmla="+- f162 10800 0"/>
              <a:gd name="f167" fmla="+- f165 0 f39"/>
              <a:gd name="f168" fmla="+- f166 0 f39"/>
              <a:gd name="f169" fmla="+- f163 0 f39"/>
              <a:gd name="f170" fmla="+- f164 0 f39"/>
              <a:gd name="f171" fmla="+- 0 0 f167"/>
              <a:gd name="f172" fmla="+- 0 0 f168"/>
              <a:gd name="f173" fmla="+- 0 0 f169"/>
              <a:gd name="f174" fmla="+- 0 0 f170"/>
              <a:gd name="f175" fmla="+- 0 0 f171"/>
              <a:gd name="f176" fmla="+- 0 0 f172"/>
              <a:gd name="f177" fmla="+- 0 0 f173"/>
              <a:gd name="f178" fmla="+- 0 0 f174"/>
              <a:gd name="f179" fmla="at2 f175 f176"/>
              <a:gd name="f180" fmla="at2 f177 f178"/>
              <a:gd name="f181" fmla="+- f179 f4 0"/>
              <a:gd name="f182" fmla="+- f180 f4 0"/>
              <a:gd name="f183" fmla="*/ f181 f10 1"/>
              <a:gd name="f184" fmla="*/ f182 f10 1"/>
              <a:gd name="f185" fmla="*/ f183 1 f3"/>
              <a:gd name="f186" fmla="*/ f184 1 f3"/>
              <a:gd name="f187" fmla="+- 0 0 f185"/>
              <a:gd name="f188" fmla="+- 0 0 f186"/>
              <a:gd name="f189" fmla="val f187"/>
              <a:gd name="f190" fmla="val f188"/>
              <a:gd name="f191" fmla="+- 0 0 f189"/>
              <a:gd name="f192" fmla="+- 0 0 f190"/>
              <a:gd name="f193" fmla="*/ f191 f3 1"/>
              <a:gd name="f194" fmla="*/ f192 f3 1"/>
              <a:gd name="f195" fmla="*/ f193 1 f10"/>
              <a:gd name="f196" fmla="*/ f194 1 f10"/>
              <a:gd name="f197" fmla="+- f195 0 f4"/>
              <a:gd name="f198" fmla="+- f196 0 f4"/>
              <a:gd name="f199" fmla="+- f198 0 f197"/>
              <a:gd name="f200" fmla="+- f197 f4 0"/>
              <a:gd name="f201" fmla="+- f199 f2 0"/>
              <a:gd name="f202" fmla="*/ f200 f10 1"/>
              <a:gd name="f203" fmla="?: f199 f199 f201"/>
              <a:gd name="f204" fmla="*/ f202 1 f3"/>
              <a:gd name="f205" fmla="+- 0 0 f204"/>
              <a:gd name="f206" fmla="+- 0 0 f205"/>
              <a:gd name="f207" fmla="*/ f206 f3 1"/>
              <a:gd name="f208" fmla="*/ f207 1 f10"/>
              <a:gd name="f209" fmla="+- f208 0 f4"/>
              <a:gd name="f210" fmla="cos 1 f209"/>
              <a:gd name="f211" fmla="sin 1 f209"/>
              <a:gd name="f212" fmla="+- 0 0 f210"/>
              <a:gd name="f213" fmla="+- 0 0 f211"/>
              <a:gd name="f214" fmla="+- 0 0 f212"/>
              <a:gd name="f215" fmla="+- 0 0 f213"/>
              <a:gd name="f216" fmla="val f214"/>
              <a:gd name="f217" fmla="val f215"/>
              <a:gd name="f218" fmla="+- 0 0 f216"/>
              <a:gd name="f219" fmla="+- 0 0 f217"/>
              <a:gd name="f220" fmla="*/ f30 f218 1"/>
              <a:gd name="f221" fmla="*/ f30 f219 1"/>
              <a:gd name="f222" fmla="*/ f220 f220 1"/>
              <a:gd name="f223" fmla="*/ f221 f221 1"/>
              <a:gd name="f224" fmla="+- f222 f223 0"/>
              <a:gd name="f225" fmla="sqrt f224"/>
              <a:gd name="f226" fmla="*/ f40 1 f225"/>
              <a:gd name="f227" fmla="*/ f218 f226 1"/>
              <a:gd name="f228" fmla="*/ f219 f226 1"/>
              <a:gd name="f229" fmla="+- f39 0 f227"/>
              <a:gd name="f230" fmla="+- f39 0 f228"/>
            </a:gdLst>
            <a:ahLst>
              <a:ahXY gdRefX="f0" minX="f14" maxX="f11" gdRefY="f1" minY="f14" maxY="f11">
                <a:pos x="f32" y="f33"/>
              </a:ahXY>
            </a:ahLst>
            <a:cxnLst>
              <a:cxn ang="3cd4">
                <a:pos x="hc" y="t"/>
              </a:cxn>
              <a:cxn ang="0">
                <a:pos x="r" y="vc"/>
              </a:cxn>
              <a:cxn ang="cd4">
                <a:pos x="hc" y="b"/>
              </a:cxn>
              <a:cxn ang="cd2">
                <a:pos x="l" y="vc"/>
              </a:cxn>
              <a:cxn ang="f45">
                <a:pos x="f63" y="f64"/>
              </a:cxn>
              <a:cxn ang="f46">
                <a:pos x="f63" y="f65"/>
              </a:cxn>
              <a:cxn ang="f46">
                <a:pos x="f66" y="f65"/>
              </a:cxn>
              <a:cxn ang="f45">
                <a:pos x="f66" y="f64"/>
              </a:cxn>
              <a:cxn ang="f47">
                <a:pos x="f137" y="f138"/>
              </a:cxn>
            </a:cxnLst>
            <a:rect l="f59" t="f62" r="f60" b="f61"/>
            <a:pathLst>
              <a:path w="21600" h="21600">
                <a:moveTo>
                  <a:pt x="f229" y="f230"/>
                </a:moveTo>
                <a:arcTo wR="f30" hR="f30" stAng="f197" swAng="f203"/>
                <a:lnTo>
                  <a:pt x="f131" y="f132"/>
                </a:lnTo>
                <a:close/>
              </a:path>
            </a:pathLst>
          </a:custGeom>
          <a:solidFill>
            <a:srgbClr val="FFFFFF"/>
          </a:solidFill>
          <a:ln w="25402" cap="flat">
            <a:solidFill>
              <a:srgbClr val="00B050"/>
            </a:solidFill>
            <a:prstDash val="solid"/>
            <a:miter/>
          </a:ln>
          <a:effectLst>
            <a:outerShdw dist="38096" dir="2700000" algn="tl">
              <a:srgbClr val="000000">
                <a:alpha val="40000"/>
              </a:srgbClr>
            </a:outerShdw>
          </a:effectLst>
        </p:spPr>
        <p:txBody>
          <a:bodyPr lIns="0" tIns="0" rIns="0" bIns="0"/>
          <a:lstStyle/>
          <a:p>
            <a:endParaRPr lang="en-GB" sz="1000"/>
          </a:p>
          <a:p>
            <a:r>
              <a:rPr lang="en-GB" sz="1200" kern="1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“You connected the dots!”</a:t>
            </a:r>
            <a:endParaRPr lang="en-GB" sz="1200" kern="150">
              <a:effectLst/>
              <a:latin typeface="Calibri" panose="020F0502020204030204" pitchFamily="34" charset="0"/>
              <a:ea typeface="Calibri" panose="020F0502020204030204" pitchFamily="34" charset="0"/>
              <a:cs typeface="Times New Roman" panose="02020603050405020304" pitchFamily="18" charset="0"/>
            </a:endParaRPr>
          </a:p>
          <a:p>
            <a:endParaRPr lang="en-GB" sz="1000"/>
          </a:p>
        </p:txBody>
      </p:sp>
      <p:sp>
        <p:nvSpPr>
          <p:cNvPr id="25" name="Speech Bubble: Oval 9">
            <a:extLst>
              <a:ext uri="{FF2B5EF4-FFF2-40B4-BE49-F238E27FC236}">
                <a16:creationId xmlns:a16="http://schemas.microsoft.com/office/drawing/2014/main" id="{5DBA4FD7-6447-8110-E0A5-DA5469474300}"/>
              </a:ext>
            </a:extLst>
          </p:cNvPr>
          <p:cNvSpPr/>
          <p:nvPr/>
        </p:nvSpPr>
        <p:spPr>
          <a:xfrm>
            <a:off x="4563534" y="2337260"/>
            <a:ext cx="1856654" cy="954107"/>
          </a:xfrm>
          <a:custGeom>
            <a:avLst>
              <a:gd name="f0" fmla="val 6300"/>
              <a:gd name="f1" fmla="val 24300"/>
            </a:avLst>
            <a:gdLst>
              <a:gd name="f2" fmla="val 21600000"/>
              <a:gd name="f3" fmla="val 10800000"/>
              <a:gd name="f4" fmla="val 5400000"/>
              <a:gd name="f5" fmla="val 180"/>
              <a:gd name="f6" fmla="val w"/>
              <a:gd name="f7" fmla="val h"/>
              <a:gd name="f8" fmla="val 0"/>
              <a:gd name="f9" fmla="val 21600"/>
              <a:gd name="f10" fmla="*/ 5419351 1 1725033"/>
              <a:gd name="f11" fmla="val 2147483647"/>
              <a:gd name="f12" fmla="min 0 21600"/>
              <a:gd name="f13" fmla="max 0 21600"/>
              <a:gd name="f14" fmla="val -2147483647"/>
              <a:gd name="f15" fmla="+- 0 0 0"/>
              <a:gd name="f16" fmla="+- 0 0 180"/>
              <a:gd name="f17" fmla="+- 0 0 -194"/>
              <a:gd name="f18" fmla="*/ f6 1 21600"/>
              <a:gd name="f19" fmla="*/ f7 1 21600"/>
              <a:gd name="f20" fmla="*/ f10 1 180"/>
              <a:gd name="f21" fmla="+- f13 0 f12"/>
              <a:gd name="f22" fmla="+- f9 0 f8"/>
              <a:gd name="f23" fmla="pin -2147483647 f0 2147483647"/>
              <a:gd name="f24" fmla="pin -2147483647 f1 2147483647"/>
              <a:gd name="f25" fmla="*/ f15 f3 1"/>
              <a:gd name="f26" fmla="*/ f16 f3 1"/>
              <a:gd name="f27" fmla="*/ f17 f3 1"/>
              <a:gd name="f28" fmla="val f23"/>
              <a:gd name="f29" fmla="val f24"/>
              <a:gd name="f30" fmla="*/ f21 1 2"/>
              <a:gd name="f31" fmla="*/ f22 1 21600"/>
              <a:gd name="f32" fmla="*/ f23 f18 1"/>
              <a:gd name="f33" fmla="*/ f24 f19 1"/>
              <a:gd name="f34" fmla="*/ f25 1 f5"/>
              <a:gd name="f35" fmla="*/ f26 1 f5"/>
              <a:gd name="f36" fmla="*/ f27 1 f5"/>
              <a:gd name="f37" fmla="+- f28 0 10800"/>
              <a:gd name="f38" fmla="+- f29 0 10800"/>
              <a:gd name="f39" fmla="+- f12 f30 0"/>
              <a:gd name="f40" fmla="*/ f30 f30 1"/>
              <a:gd name="f41" fmla="*/ 3200 f31 1"/>
              <a:gd name="f42" fmla="*/ 18400 f31 1"/>
              <a:gd name="f43" fmla="*/ 3160 f31 1"/>
              <a:gd name="f44" fmla="*/ 18440 f31 1"/>
              <a:gd name="f45" fmla="+- f34 0 f4"/>
              <a:gd name="f46" fmla="+- f35 0 f4"/>
              <a:gd name="f47" fmla="+- f36 0 f4"/>
              <a:gd name="f48" fmla="*/ f37 f37 1"/>
              <a:gd name="f49" fmla="*/ f38 f38 1"/>
              <a:gd name="f50" fmla="+- 0 0 f38"/>
              <a:gd name="f51" fmla="+- 0 0 f37"/>
              <a:gd name="f52" fmla="*/ f43 1 f31"/>
              <a:gd name="f53" fmla="*/ f44 1 f31"/>
              <a:gd name="f54" fmla="*/ f41 1 f31"/>
              <a:gd name="f55" fmla="*/ f42 1 f31"/>
              <a:gd name="f56" fmla="+- f48 f49 0"/>
              <a:gd name="f57" fmla="+- 0 0 f50"/>
              <a:gd name="f58" fmla="+- 0 0 f51"/>
              <a:gd name="f59" fmla="*/ f54 f18 1"/>
              <a:gd name="f60" fmla="*/ f55 f18 1"/>
              <a:gd name="f61" fmla="*/ f55 f19 1"/>
              <a:gd name="f62" fmla="*/ f54 f19 1"/>
              <a:gd name="f63" fmla="*/ f52 f18 1"/>
              <a:gd name="f64" fmla="*/ f52 f19 1"/>
              <a:gd name="f65" fmla="*/ f53 f19 1"/>
              <a:gd name="f66" fmla="*/ f53 f18 1"/>
              <a:gd name="f67" fmla="sqrt f56"/>
              <a:gd name="f68" fmla="+- 0 0 f57"/>
              <a:gd name="f69" fmla="+- 0 0 f58"/>
              <a:gd name="f70" fmla="at2 f68 f69"/>
              <a:gd name="f71" fmla="+- f67 0 10800"/>
              <a:gd name="f72" fmla="+- f70 f4 0"/>
              <a:gd name="f73" fmla="*/ f72 f10 1"/>
              <a:gd name="f74" fmla="*/ f73 1 f3"/>
              <a:gd name="f75" fmla="+- 0 0 f74"/>
              <a:gd name="f76" fmla="val f75"/>
              <a:gd name="f77" fmla="+- 0 0 f76"/>
              <a:gd name="f78" fmla="*/ f77 f3 1"/>
              <a:gd name="f79" fmla="*/ f78 1 f10"/>
              <a:gd name="f80" fmla="+- f79 0 f4"/>
              <a:gd name="f81" fmla="*/ f79 f10 1"/>
              <a:gd name="f82" fmla="*/ f81 1 f3"/>
              <a:gd name="f83" fmla="+- f80 f4 0"/>
              <a:gd name="f84" fmla="+- 0 0 f82"/>
              <a:gd name="f85" fmla="*/ f83 f10 1"/>
              <a:gd name="f86" fmla="*/ f84 1 f20"/>
              <a:gd name="f87" fmla="*/ f85 1 f3"/>
              <a:gd name="f88" fmla="+- f86 0 10"/>
              <a:gd name="f89" fmla="+- f86 10 0"/>
              <a:gd name="f90" fmla="+- 0 0 f87"/>
              <a:gd name="f91" fmla="*/ f88 f20 1"/>
              <a:gd name="f92" fmla="*/ f89 f20 1"/>
              <a:gd name="f93" fmla="+- 0 0 f90"/>
              <a:gd name="f94" fmla="+- 0 0 f91"/>
              <a:gd name="f95" fmla="+- 0 0 f92"/>
              <a:gd name="f96" fmla="*/ f93 f3 1"/>
              <a:gd name="f97" fmla="*/ f94 f3 1"/>
              <a:gd name="f98" fmla="*/ f95 f3 1"/>
              <a:gd name="f99" fmla="*/ f96 1 f10"/>
              <a:gd name="f100" fmla="*/ f97 1 f10"/>
              <a:gd name="f101" fmla="*/ f98 1 f10"/>
              <a:gd name="f102" fmla="+- f99 0 f4"/>
              <a:gd name="f103" fmla="sin 1 f102"/>
              <a:gd name="f104" fmla="cos 1 f102"/>
              <a:gd name="f105" fmla="+- f100 0 f4"/>
              <a:gd name="f106" fmla="+- f101 0 f4"/>
              <a:gd name="f107" fmla="+- 0 0 f103"/>
              <a:gd name="f108" fmla="+- 0 0 f104"/>
              <a:gd name="f109" fmla="+- f105 f4 0"/>
              <a:gd name="f110" fmla="+- f106 f4 0"/>
              <a:gd name="f111" fmla="+- 0 0 f107"/>
              <a:gd name="f112" fmla="+- 0 0 f108"/>
              <a:gd name="f113" fmla="*/ f109 f10 1"/>
              <a:gd name="f114" fmla="*/ f110 f10 1"/>
              <a:gd name="f115" fmla="val f111"/>
              <a:gd name="f116" fmla="val f112"/>
              <a:gd name="f117" fmla="*/ f113 1 f3"/>
              <a:gd name="f118" fmla="*/ f114 1 f3"/>
              <a:gd name="f119" fmla="+- 0 0 f115"/>
              <a:gd name="f120" fmla="+- 0 0 f116"/>
              <a:gd name="f121" fmla="+- 0 0 f117"/>
              <a:gd name="f122" fmla="+- 0 0 f118"/>
              <a:gd name="f123" fmla="*/ 10800 f119 1"/>
              <a:gd name="f124" fmla="*/ 10800 f120 1"/>
              <a:gd name="f125" fmla="+- 0 0 f121"/>
              <a:gd name="f126" fmla="+- 0 0 f122"/>
              <a:gd name="f127" fmla="+- f123 10800 0"/>
              <a:gd name="f128" fmla="+- f124 10800 0"/>
              <a:gd name="f129" fmla="*/ f125 f3 1"/>
              <a:gd name="f130" fmla="*/ f126 f3 1"/>
              <a:gd name="f131" fmla="?: f71 f28 f127"/>
              <a:gd name="f132" fmla="?: f71 f29 f128"/>
              <a:gd name="f133" fmla="*/ f129 1 f10"/>
              <a:gd name="f134" fmla="*/ f130 1 f10"/>
              <a:gd name="f135" fmla="+- f133 0 f4"/>
              <a:gd name="f136" fmla="+- f134 0 f4"/>
              <a:gd name="f137" fmla="*/ f131 f18 1"/>
              <a:gd name="f138" fmla="*/ f132 f19 1"/>
              <a:gd name="f139" fmla="sin 1 f135"/>
              <a:gd name="f140" fmla="cos 1 f135"/>
              <a:gd name="f141" fmla="sin 1 f136"/>
              <a:gd name="f142" fmla="cos 1 f136"/>
              <a:gd name="f143" fmla="+- 0 0 f139"/>
              <a:gd name="f144" fmla="+- 0 0 f140"/>
              <a:gd name="f145" fmla="+- 0 0 f141"/>
              <a:gd name="f146" fmla="+- 0 0 f142"/>
              <a:gd name="f147" fmla="+- 0 0 f143"/>
              <a:gd name="f148" fmla="+- 0 0 f144"/>
              <a:gd name="f149" fmla="+- 0 0 f145"/>
              <a:gd name="f150" fmla="+- 0 0 f146"/>
              <a:gd name="f151" fmla="val f147"/>
              <a:gd name="f152" fmla="val f148"/>
              <a:gd name="f153" fmla="val f149"/>
              <a:gd name="f154" fmla="val f150"/>
              <a:gd name="f155" fmla="+- 0 0 f151"/>
              <a:gd name="f156" fmla="+- 0 0 f152"/>
              <a:gd name="f157" fmla="+- 0 0 f153"/>
              <a:gd name="f158" fmla="+- 0 0 f154"/>
              <a:gd name="f159" fmla="*/ 10800 f155 1"/>
              <a:gd name="f160" fmla="*/ 10800 f156 1"/>
              <a:gd name="f161" fmla="*/ 10800 f157 1"/>
              <a:gd name="f162" fmla="*/ 10800 f158 1"/>
              <a:gd name="f163" fmla="+- f159 10800 0"/>
              <a:gd name="f164" fmla="+- f160 10800 0"/>
              <a:gd name="f165" fmla="+- f161 10800 0"/>
              <a:gd name="f166" fmla="+- f162 10800 0"/>
              <a:gd name="f167" fmla="+- f165 0 f39"/>
              <a:gd name="f168" fmla="+- f166 0 f39"/>
              <a:gd name="f169" fmla="+- f163 0 f39"/>
              <a:gd name="f170" fmla="+- f164 0 f39"/>
              <a:gd name="f171" fmla="+- 0 0 f167"/>
              <a:gd name="f172" fmla="+- 0 0 f168"/>
              <a:gd name="f173" fmla="+- 0 0 f169"/>
              <a:gd name="f174" fmla="+- 0 0 f170"/>
              <a:gd name="f175" fmla="+- 0 0 f171"/>
              <a:gd name="f176" fmla="+- 0 0 f172"/>
              <a:gd name="f177" fmla="+- 0 0 f173"/>
              <a:gd name="f178" fmla="+- 0 0 f174"/>
              <a:gd name="f179" fmla="at2 f175 f176"/>
              <a:gd name="f180" fmla="at2 f177 f178"/>
              <a:gd name="f181" fmla="+- f179 f4 0"/>
              <a:gd name="f182" fmla="+- f180 f4 0"/>
              <a:gd name="f183" fmla="*/ f181 f10 1"/>
              <a:gd name="f184" fmla="*/ f182 f10 1"/>
              <a:gd name="f185" fmla="*/ f183 1 f3"/>
              <a:gd name="f186" fmla="*/ f184 1 f3"/>
              <a:gd name="f187" fmla="+- 0 0 f185"/>
              <a:gd name="f188" fmla="+- 0 0 f186"/>
              <a:gd name="f189" fmla="val f187"/>
              <a:gd name="f190" fmla="val f188"/>
              <a:gd name="f191" fmla="+- 0 0 f189"/>
              <a:gd name="f192" fmla="+- 0 0 f190"/>
              <a:gd name="f193" fmla="*/ f191 f3 1"/>
              <a:gd name="f194" fmla="*/ f192 f3 1"/>
              <a:gd name="f195" fmla="*/ f193 1 f10"/>
              <a:gd name="f196" fmla="*/ f194 1 f10"/>
              <a:gd name="f197" fmla="+- f195 0 f4"/>
              <a:gd name="f198" fmla="+- f196 0 f4"/>
              <a:gd name="f199" fmla="+- f198 0 f197"/>
              <a:gd name="f200" fmla="+- f197 f4 0"/>
              <a:gd name="f201" fmla="+- f199 f2 0"/>
              <a:gd name="f202" fmla="*/ f200 f10 1"/>
              <a:gd name="f203" fmla="?: f199 f199 f201"/>
              <a:gd name="f204" fmla="*/ f202 1 f3"/>
              <a:gd name="f205" fmla="+- 0 0 f204"/>
              <a:gd name="f206" fmla="+- 0 0 f205"/>
              <a:gd name="f207" fmla="*/ f206 f3 1"/>
              <a:gd name="f208" fmla="*/ f207 1 f10"/>
              <a:gd name="f209" fmla="+- f208 0 f4"/>
              <a:gd name="f210" fmla="cos 1 f209"/>
              <a:gd name="f211" fmla="sin 1 f209"/>
              <a:gd name="f212" fmla="+- 0 0 f210"/>
              <a:gd name="f213" fmla="+- 0 0 f211"/>
              <a:gd name="f214" fmla="+- 0 0 f212"/>
              <a:gd name="f215" fmla="+- 0 0 f213"/>
              <a:gd name="f216" fmla="val f214"/>
              <a:gd name="f217" fmla="val f215"/>
              <a:gd name="f218" fmla="+- 0 0 f216"/>
              <a:gd name="f219" fmla="+- 0 0 f217"/>
              <a:gd name="f220" fmla="*/ f30 f218 1"/>
              <a:gd name="f221" fmla="*/ f30 f219 1"/>
              <a:gd name="f222" fmla="*/ f220 f220 1"/>
              <a:gd name="f223" fmla="*/ f221 f221 1"/>
              <a:gd name="f224" fmla="+- f222 f223 0"/>
              <a:gd name="f225" fmla="sqrt f224"/>
              <a:gd name="f226" fmla="*/ f40 1 f225"/>
              <a:gd name="f227" fmla="*/ f218 f226 1"/>
              <a:gd name="f228" fmla="*/ f219 f226 1"/>
              <a:gd name="f229" fmla="+- f39 0 f227"/>
              <a:gd name="f230" fmla="+- f39 0 f228"/>
            </a:gdLst>
            <a:ahLst>
              <a:ahXY gdRefX="f0" minX="f14" maxX="f11" gdRefY="f1" minY="f14" maxY="f11">
                <a:pos x="f32" y="f33"/>
              </a:ahXY>
            </a:ahLst>
            <a:cxnLst>
              <a:cxn ang="3cd4">
                <a:pos x="hc" y="t"/>
              </a:cxn>
              <a:cxn ang="0">
                <a:pos x="r" y="vc"/>
              </a:cxn>
              <a:cxn ang="cd4">
                <a:pos x="hc" y="b"/>
              </a:cxn>
              <a:cxn ang="cd2">
                <a:pos x="l" y="vc"/>
              </a:cxn>
              <a:cxn ang="f45">
                <a:pos x="f63" y="f64"/>
              </a:cxn>
              <a:cxn ang="f46">
                <a:pos x="f63" y="f65"/>
              </a:cxn>
              <a:cxn ang="f46">
                <a:pos x="f66" y="f65"/>
              </a:cxn>
              <a:cxn ang="f45">
                <a:pos x="f66" y="f64"/>
              </a:cxn>
              <a:cxn ang="f47">
                <a:pos x="f137" y="f138"/>
              </a:cxn>
            </a:cxnLst>
            <a:rect l="f59" t="f62" r="f60" b="f61"/>
            <a:pathLst>
              <a:path w="21600" h="21600">
                <a:moveTo>
                  <a:pt x="f229" y="f230"/>
                </a:moveTo>
                <a:arcTo wR="f30" hR="f30" stAng="f197" swAng="f203"/>
                <a:lnTo>
                  <a:pt x="f131" y="f132"/>
                </a:lnTo>
                <a:close/>
              </a:path>
            </a:pathLst>
          </a:custGeom>
          <a:solidFill>
            <a:srgbClr val="FFFFFF"/>
          </a:solidFill>
          <a:ln w="25402" cap="flat">
            <a:solidFill>
              <a:srgbClr val="00B050"/>
            </a:solidFill>
            <a:prstDash val="solid"/>
            <a:miter/>
          </a:ln>
          <a:effectLst>
            <a:outerShdw dist="38096" dir="2700000" algn="tl">
              <a:srgbClr val="000000">
                <a:alpha val="40000"/>
              </a:srgbClr>
            </a:outerShdw>
          </a:effectLst>
        </p:spPr>
        <p:txBody>
          <a:bodyPr lIns="0" tIns="0" rIns="0" bIns="0"/>
          <a:lstStyle/>
          <a:p>
            <a:pPr algn="ctr">
              <a:spcBef>
                <a:spcPts val="600"/>
              </a:spcBef>
              <a:spcAft>
                <a:spcPts val="600"/>
              </a:spcAft>
            </a:pPr>
            <a:r>
              <a:rPr lang="en-GB" sz="1200" kern="1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“drinking behaviours was new to me, never thought of it before”</a:t>
            </a:r>
            <a:endParaRPr lang="en-GB" sz="1200" kern="15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6" name="Speech Bubble: Rectangle 4">
            <a:extLst>
              <a:ext uri="{FF2B5EF4-FFF2-40B4-BE49-F238E27FC236}">
                <a16:creationId xmlns:a16="http://schemas.microsoft.com/office/drawing/2014/main" id="{A3CF3F2B-FCDE-945D-2607-D1CBAA703512}"/>
              </a:ext>
            </a:extLst>
          </p:cNvPr>
          <p:cNvSpPr/>
          <p:nvPr/>
        </p:nvSpPr>
        <p:spPr>
          <a:xfrm>
            <a:off x="5655733" y="11800052"/>
            <a:ext cx="1065035" cy="1191091"/>
          </a:xfrm>
          <a:custGeom>
            <a:avLst>
              <a:gd name="f0" fmla="val 6300"/>
              <a:gd name="f1" fmla="val 24300"/>
            </a:avLst>
            <a:gdLst>
              <a:gd name="f2" fmla="val 10800000"/>
              <a:gd name="f3" fmla="val 5400000"/>
              <a:gd name="f4" fmla="val 180"/>
              <a:gd name="f5" fmla="val w"/>
              <a:gd name="f6" fmla="val h"/>
              <a:gd name="f7" fmla="val 0"/>
              <a:gd name="f8" fmla="val 21600"/>
              <a:gd name="f9" fmla="+- 0 0 1"/>
              <a:gd name="f10" fmla="val 2147483647"/>
              <a:gd name="f11" fmla="val 3590"/>
              <a:gd name="f12" fmla="val 8970"/>
              <a:gd name="f13" fmla="val 12630"/>
              <a:gd name="f14" fmla="val 18010"/>
              <a:gd name="f15" fmla="val -2147483647"/>
              <a:gd name="f16" fmla="+- 0 0 180"/>
              <a:gd name="f17" fmla="*/ f5 1 21600"/>
              <a:gd name="f18" fmla="*/ f6 1 21600"/>
              <a:gd name="f19" fmla="+- f8 0 f7"/>
              <a:gd name="f20" fmla="pin -2147483647 f0 2147483647"/>
              <a:gd name="f21" fmla="pin -2147483647 f1 2147483647"/>
              <a:gd name="f22" fmla="*/ f16 f2 1"/>
              <a:gd name="f23" fmla="val f20"/>
              <a:gd name="f24" fmla="val f21"/>
              <a:gd name="f25" fmla="*/ f19 1 21600"/>
              <a:gd name="f26" fmla="*/ f20 f17 1"/>
              <a:gd name="f27" fmla="*/ f21 f18 1"/>
              <a:gd name="f28" fmla="*/ f22 1 f4"/>
              <a:gd name="f29" fmla="+- f23 0 10800"/>
              <a:gd name="f30" fmla="+- f24 0 10800"/>
              <a:gd name="f31" fmla="+- f24 0 21600"/>
              <a:gd name="f32" fmla="+- f23 0 21600"/>
              <a:gd name="f33" fmla="*/ 0 f25 1"/>
              <a:gd name="f34" fmla="*/ 21600 f25 1"/>
              <a:gd name="f35" fmla="*/ f23 f17 1"/>
              <a:gd name="f36" fmla="*/ f24 f18 1"/>
              <a:gd name="f37" fmla="+- f28 0 f3"/>
              <a:gd name="f38" fmla="abs f29"/>
              <a:gd name="f39" fmla="abs f30"/>
              <a:gd name="f40" fmla="*/ f33 1 f25"/>
              <a:gd name="f41" fmla="*/ f34 1 f25"/>
              <a:gd name="f42" fmla="+- f38 0 f39"/>
              <a:gd name="f43" fmla="+- f39 0 f38"/>
              <a:gd name="f44" fmla="*/ f40 f17 1"/>
              <a:gd name="f45" fmla="*/ f41 f17 1"/>
              <a:gd name="f46" fmla="*/ f41 f18 1"/>
              <a:gd name="f47" fmla="*/ f40 f18 1"/>
              <a:gd name="f48" fmla="?: f30 f9 f42"/>
              <a:gd name="f49" fmla="?: f30 f42 f9"/>
              <a:gd name="f50" fmla="?: f29 f9 f43"/>
              <a:gd name="f51" fmla="?: f29 f43 f9"/>
              <a:gd name="f52" fmla="?: f23 f9 f48"/>
              <a:gd name="f53" fmla="?: f23 f9 f49"/>
              <a:gd name="f54" fmla="?: f31 f50 f9"/>
              <a:gd name="f55" fmla="?: f31 f51 f9"/>
              <a:gd name="f56" fmla="?: f32 f49 f9"/>
              <a:gd name="f57" fmla="?: f32 f48 f9"/>
              <a:gd name="f58" fmla="?: f24 f9 f51"/>
              <a:gd name="f59" fmla="?: f24 f9 f50"/>
              <a:gd name="f60" fmla="?: f52 f23 0"/>
              <a:gd name="f61" fmla="?: f52 f24 6280"/>
              <a:gd name="f62" fmla="?: f53 f23 0"/>
              <a:gd name="f63" fmla="?: f53 f24 15320"/>
              <a:gd name="f64" fmla="?: f54 f23 6280"/>
              <a:gd name="f65" fmla="?: f54 f24 21600"/>
              <a:gd name="f66" fmla="?: f55 f23 15320"/>
              <a:gd name="f67" fmla="?: f55 f24 21600"/>
              <a:gd name="f68" fmla="?: f56 f23 21600"/>
              <a:gd name="f69" fmla="?: f56 f24 15320"/>
              <a:gd name="f70" fmla="?: f57 f23 21600"/>
              <a:gd name="f71" fmla="?: f57 f24 6280"/>
              <a:gd name="f72" fmla="?: f58 f23 15320"/>
              <a:gd name="f73" fmla="?: f58 f24 0"/>
              <a:gd name="f74" fmla="?: f59 f23 6280"/>
              <a:gd name="f75" fmla="?: f59 f24 0"/>
            </a:gdLst>
            <a:ahLst>
              <a:ahXY gdRefX="f0" minX="f15" maxX="f10" gdRefY="f1" minY="f15" maxY="f10">
                <a:pos x="f26" y="f27"/>
              </a:ahXY>
            </a:ahLst>
            <a:cxnLst>
              <a:cxn ang="3cd4">
                <a:pos x="hc" y="t"/>
              </a:cxn>
              <a:cxn ang="0">
                <a:pos x="r" y="vc"/>
              </a:cxn>
              <a:cxn ang="cd4">
                <a:pos x="hc" y="b"/>
              </a:cxn>
              <a:cxn ang="cd2">
                <a:pos x="l" y="vc"/>
              </a:cxn>
              <a:cxn ang="f37">
                <a:pos x="f35" y="f36"/>
              </a:cxn>
            </a:cxnLst>
            <a:rect l="f44" t="f47" r="f45" b="f46"/>
            <a:pathLst>
              <a:path w="21600" h="21600">
                <a:moveTo>
                  <a:pt x="f7" y="f7"/>
                </a:moveTo>
                <a:lnTo>
                  <a:pt x="f7" y="f11"/>
                </a:lnTo>
                <a:lnTo>
                  <a:pt x="f60" y="f61"/>
                </a:lnTo>
                <a:lnTo>
                  <a:pt x="f7" y="f12"/>
                </a:lnTo>
                <a:lnTo>
                  <a:pt x="f7" y="f13"/>
                </a:lnTo>
                <a:lnTo>
                  <a:pt x="f62" y="f63"/>
                </a:lnTo>
                <a:lnTo>
                  <a:pt x="f7" y="f14"/>
                </a:lnTo>
                <a:lnTo>
                  <a:pt x="f7" y="f8"/>
                </a:lnTo>
                <a:lnTo>
                  <a:pt x="f11" y="f8"/>
                </a:lnTo>
                <a:lnTo>
                  <a:pt x="f64" y="f65"/>
                </a:lnTo>
                <a:lnTo>
                  <a:pt x="f12" y="f8"/>
                </a:lnTo>
                <a:lnTo>
                  <a:pt x="f13" y="f8"/>
                </a:lnTo>
                <a:lnTo>
                  <a:pt x="f66" y="f67"/>
                </a:lnTo>
                <a:lnTo>
                  <a:pt x="f14" y="f8"/>
                </a:lnTo>
                <a:lnTo>
                  <a:pt x="f8" y="f8"/>
                </a:lnTo>
                <a:lnTo>
                  <a:pt x="f8" y="f14"/>
                </a:lnTo>
                <a:lnTo>
                  <a:pt x="f68" y="f69"/>
                </a:lnTo>
                <a:lnTo>
                  <a:pt x="f8" y="f13"/>
                </a:lnTo>
                <a:lnTo>
                  <a:pt x="f8" y="f12"/>
                </a:lnTo>
                <a:lnTo>
                  <a:pt x="f70" y="f71"/>
                </a:lnTo>
                <a:lnTo>
                  <a:pt x="f8" y="f11"/>
                </a:lnTo>
                <a:lnTo>
                  <a:pt x="f8" y="f7"/>
                </a:lnTo>
                <a:lnTo>
                  <a:pt x="f14" y="f7"/>
                </a:lnTo>
                <a:lnTo>
                  <a:pt x="f72" y="f73"/>
                </a:lnTo>
                <a:lnTo>
                  <a:pt x="f13" y="f7"/>
                </a:lnTo>
                <a:lnTo>
                  <a:pt x="f12" y="f7"/>
                </a:lnTo>
                <a:lnTo>
                  <a:pt x="f74" y="f75"/>
                </a:lnTo>
                <a:lnTo>
                  <a:pt x="f11" y="f7"/>
                </a:lnTo>
                <a:lnTo>
                  <a:pt x="f7" y="f7"/>
                </a:lnTo>
                <a:close/>
              </a:path>
            </a:pathLst>
          </a:custGeom>
          <a:solidFill>
            <a:srgbClr val="FFFFFF"/>
          </a:solidFill>
          <a:ln w="25402" cap="flat">
            <a:solidFill>
              <a:srgbClr val="00B050"/>
            </a:solidFill>
            <a:prstDash val="solid"/>
            <a:miter/>
          </a:ln>
          <a:effectLst>
            <a:outerShdw dist="38096" dir="2700000" algn="tl">
              <a:srgbClr val="000000">
                <a:alpha val="40000"/>
              </a:srgbClr>
            </a:outerShdw>
          </a:effectLst>
        </p:spPr>
        <p:txBody>
          <a:bodyPr lIns="0" tIns="0" rIns="0" bIns="0"/>
          <a:lstStyle/>
          <a:p>
            <a:pPr algn="ctr"/>
            <a:r>
              <a:rPr lang="en-GB" sz="1200" kern="1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“training was pitched at the right level for everyone to understand, thank you!”</a:t>
            </a:r>
            <a:endParaRPr lang="en-GB" sz="1200" kern="15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pic>
        <p:nvPicPr>
          <p:cNvPr id="27" name="Picture 26" descr="A person falling in the air&#10;&#10;Description automatically generated">
            <a:extLst>
              <a:ext uri="{FF2B5EF4-FFF2-40B4-BE49-F238E27FC236}">
                <a16:creationId xmlns:a16="http://schemas.microsoft.com/office/drawing/2014/main" id="{AF9C028F-3B98-3273-6618-A0D9D5AA8328}"/>
              </a:ext>
            </a:extLst>
          </p:cNvPr>
          <p:cNvPicPr>
            <a:picLocks noChangeAspect="1"/>
          </p:cNvPicPr>
          <p:nvPr/>
        </p:nvPicPr>
        <p:blipFill>
          <a:blip r:embed="rId15"/>
          <a:stretch>
            <a:fillRect/>
          </a:stretch>
        </p:blipFill>
        <p:spPr>
          <a:xfrm>
            <a:off x="5668644" y="10576118"/>
            <a:ext cx="1065035" cy="881591"/>
          </a:xfrm>
          <a:prstGeom prst="rect">
            <a:avLst/>
          </a:prstGeom>
        </p:spPr>
      </p:pic>
      <p:pic>
        <p:nvPicPr>
          <p:cNvPr id="28" name="Picture 27" descr="Cartoon of a person lying on the ground&#10;&#10;Description automatically generated">
            <a:extLst>
              <a:ext uri="{FF2B5EF4-FFF2-40B4-BE49-F238E27FC236}">
                <a16:creationId xmlns:a16="http://schemas.microsoft.com/office/drawing/2014/main" id="{EF73F1CE-C00F-0E1E-17EE-D79921A7C74F}"/>
              </a:ext>
            </a:extLst>
          </p:cNvPr>
          <p:cNvPicPr>
            <a:picLocks noChangeAspect="1"/>
          </p:cNvPicPr>
          <p:nvPr/>
        </p:nvPicPr>
        <p:blipFill>
          <a:blip r:embed="rId16"/>
          <a:stretch>
            <a:fillRect/>
          </a:stretch>
        </p:blipFill>
        <p:spPr>
          <a:xfrm>
            <a:off x="4733622" y="5174838"/>
            <a:ext cx="1553099" cy="462161"/>
          </a:xfrm>
          <a:prstGeom prst="rect">
            <a:avLst/>
          </a:prstGeom>
        </p:spPr>
      </p:pic>
      <p:sp>
        <p:nvSpPr>
          <p:cNvPr id="52" name="TextBox 51">
            <a:extLst>
              <a:ext uri="{FF2B5EF4-FFF2-40B4-BE49-F238E27FC236}">
                <a16:creationId xmlns:a16="http://schemas.microsoft.com/office/drawing/2014/main" id="{554579BC-0331-F319-DCD8-F84630AC2F50}"/>
              </a:ext>
            </a:extLst>
          </p:cNvPr>
          <p:cNvSpPr txBox="1"/>
          <p:nvPr/>
        </p:nvSpPr>
        <p:spPr>
          <a:xfrm>
            <a:off x="-573" y="-50"/>
            <a:ext cx="16522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ea typeface="Calibri"/>
                <a:cs typeface="Calibri"/>
              </a:rPr>
              <a:t>A24-073</a:t>
            </a:r>
            <a:endParaRPr lang="en-US">
              <a:solidFill>
                <a:schemeClr val="bg1"/>
              </a:solidFill>
            </a:endParaRP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A92ED6B-347B-4CF5-8B42-2E8FCDDCF268}">
  <ds:schemaRefs>
    <ds:schemaRef ds:uri="http://schemas.microsoft.com/sharepoint/v3/contenttype/forms"/>
  </ds:schemaRefs>
</ds:datastoreItem>
</file>

<file path=customXml/itemProps2.xml><?xml version="1.0" encoding="utf-8"?>
<ds:datastoreItem xmlns:ds="http://schemas.openxmlformats.org/officeDocument/2006/customXml" ds:itemID="{6556C1ED-BEF0-484F-A3A6-062BE5F9E8BD}">
  <ds:schemaRefs>
    <ds:schemaRef ds:uri="b1d9df04-9b8d-4886-96c6-6484f0dc8e88"/>
    <ds:schemaRef ds:uri="cdef7ab9-3519-4273-a22c-7105e88b5b8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C11C75D-62B1-43E6-A22F-6FF8F1D8F7A3}">
  <ds:schemaRefs>
    <ds:schemaRef ds:uri="b1d9df04-9b8d-4886-96c6-6484f0dc8e88"/>
    <ds:schemaRef ds:uri="cdef7ab9-3519-4273-a22c-7105e88b5b8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revision>1</cp:revision>
  <dcterms:created xsi:type="dcterms:W3CDTF">2020-12-07T15:24:36Z</dcterms:created>
  <dcterms:modified xsi:type="dcterms:W3CDTF">2024-06-13T14:50:06Z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