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7"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0FEE0B-D199-9EEE-07A4-1242364C77A2}" v="14" dt="2024-06-12T14:37:43.487"/>
    <p1510:client id="{610353B6-DB48-E082-7BEB-EC35F1DC9FA1}" v="9" dt="2024-06-12T14:40:52.9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2F0FEE0B-D199-9EEE-07A4-1242364C77A2}"/>
    <pc:docChg chg="modSld">
      <pc:chgData name="SARAI, Mandeep (THE ROYAL WOLVERHAMPTON NHS TRUST)" userId="S::mandeep.sarai@nhs.net::ec52dbc3-1e6f-40f0-aa0e-6e47e801b378" providerId="AD" clId="Web-{2F0FEE0B-D199-9EEE-07A4-1242364C77A2}" dt="2024-06-12T14:37:43.487" v="8" actId="1076"/>
      <pc:docMkLst>
        <pc:docMk/>
      </pc:docMkLst>
      <pc:sldChg chg="addSp modSp">
        <pc:chgData name="SARAI, Mandeep (THE ROYAL WOLVERHAMPTON NHS TRUST)" userId="S::mandeep.sarai@nhs.net::ec52dbc3-1e6f-40f0-aa0e-6e47e801b378" providerId="AD" clId="Web-{2F0FEE0B-D199-9EEE-07A4-1242364C77A2}" dt="2024-06-12T14:37:43.487" v="8" actId="1076"/>
        <pc:sldMkLst>
          <pc:docMk/>
          <pc:sldMk cId="2121593266" sldId="257"/>
        </pc:sldMkLst>
        <pc:spChg chg="add mod">
          <ac:chgData name="SARAI, Mandeep (THE ROYAL WOLVERHAMPTON NHS TRUST)" userId="S::mandeep.sarai@nhs.net::ec52dbc3-1e6f-40f0-aa0e-6e47e801b378" providerId="AD" clId="Web-{2F0FEE0B-D199-9EEE-07A4-1242364C77A2}" dt="2024-06-12T14:37:43.487" v="8" actId="1076"/>
          <ac:spMkLst>
            <pc:docMk/>
            <pc:sldMk cId="2121593266" sldId="257"/>
            <ac:spMk id="2" creationId="{FFF32C0E-012D-95ED-A3AD-3DDA8B7ACE99}"/>
          </ac:spMkLst>
        </pc:spChg>
      </pc:sldChg>
    </pc:docChg>
  </pc:docChgLst>
  <pc:docChgLst>
    <pc:chgData name="SARAI, Mandeep (THE ROYAL WOLVERHAMPTON NHS TRUST)" userId="S::mandeep.sarai@nhs.net::ec52dbc3-1e6f-40f0-aa0e-6e47e801b378" providerId="AD" clId="Web-{610353B6-DB48-E082-7BEB-EC35F1DC9FA1}"/>
    <pc:docChg chg="modSld">
      <pc:chgData name="SARAI, Mandeep (THE ROYAL WOLVERHAMPTON NHS TRUST)" userId="S::mandeep.sarai@nhs.net::ec52dbc3-1e6f-40f0-aa0e-6e47e801b378" providerId="AD" clId="Web-{610353B6-DB48-E082-7BEB-EC35F1DC9FA1}" dt="2024-06-12T14:40:52.993" v="4" actId="1076"/>
      <pc:docMkLst>
        <pc:docMk/>
      </pc:docMkLst>
      <pc:sldChg chg="modSp">
        <pc:chgData name="SARAI, Mandeep (THE ROYAL WOLVERHAMPTON NHS TRUST)" userId="S::mandeep.sarai@nhs.net::ec52dbc3-1e6f-40f0-aa0e-6e47e801b378" providerId="AD" clId="Web-{610353B6-DB48-E082-7BEB-EC35F1DC9FA1}" dt="2024-06-12T14:40:52.993" v="4" actId="1076"/>
        <pc:sldMkLst>
          <pc:docMk/>
          <pc:sldMk cId="2121593266" sldId="257"/>
        </pc:sldMkLst>
        <pc:spChg chg="mod">
          <ac:chgData name="SARAI, Mandeep (THE ROYAL WOLVERHAMPTON NHS TRUST)" userId="S::mandeep.sarai@nhs.net::ec52dbc3-1e6f-40f0-aa0e-6e47e801b378" providerId="AD" clId="Web-{610353B6-DB48-E082-7BEB-EC35F1DC9FA1}" dt="2024-06-12T14:40:52.993" v="4" actId="1076"/>
          <ac:spMkLst>
            <pc:docMk/>
            <pc:sldMk cId="2121593266" sldId="257"/>
            <ac:spMk id="2" creationId="{FFF32C0E-012D-95ED-A3AD-3DDA8B7ACE9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01_7E74F1B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r>
              <a:rPr lang="en-GB"/>
              <a:t>Run Chart of Results to</a:t>
            </a:r>
            <a:r>
              <a:rPr lang="en-GB" baseline="0"/>
              <a:t> Date</a:t>
            </a:r>
            <a:endParaRPr lang="en-GB"/>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Sheet1!$A$2</c:f>
              <c:strCache>
                <c:ptCount val="1"/>
                <c:pt idx="0">
                  <c:v>% EOL Register</c:v>
                </c:pt>
              </c:strCache>
            </c:strRef>
          </c:tx>
          <c:spPr>
            <a:ln w="28575" cap="rnd">
              <a:solidFill>
                <a:schemeClr val="accent1"/>
              </a:solidFill>
              <a:round/>
            </a:ln>
            <a:effectLst/>
          </c:spPr>
          <c:marker>
            <c:symbol val="none"/>
          </c:marker>
          <c:cat>
            <c:strRef>
              <c:f>Sheet1!$B$1:$E$1</c:f>
              <c:strCache>
                <c:ptCount val="4"/>
                <c:pt idx="0">
                  <c:v>Sep-23</c:v>
                </c:pt>
                <c:pt idx="1">
                  <c:v>Dec-23</c:v>
                </c:pt>
                <c:pt idx="2">
                  <c:v>Mar-24</c:v>
                </c:pt>
                <c:pt idx="3">
                  <c:v>Jun-24</c:v>
                </c:pt>
              </c:strCache>
            </c:strRef>
          </c:cat>
          <c:val>
            <c:numRef>
              <c:f>Sheet1!$B$2:$E$2</c:f>
              <c:numCache>
                <c:formatCode>0.00%</c:formatCode>
                <c:ptCount val="4"/>
                <c:pt idx="0">
                  <c:v>4.1999999999999997E-3</c:v>
                </c:pt>
                <c:pt idx="1">
                  <c:v>4.3E-3</c:v>
                </c:pt>
                <c:pt idx="2">
                  <c:v>4.3E-3</c:v>
                </c:pt>
                <c:pt idx="3">
                  <c:v>4.4999999999999997E-3</c:v>
                </c:pt>
              </c:numCache>
            </c:numRef>
          </c:val>
          <c:smooth val="0"/>
          <c:extLst>
            <c:ext xmlns:c16="http://schemas.microsoft.com/office/drawing/2014/chart" uri="{C3380CC4-5D6E-409C-BE32-E72D297353CC}">
              <c16:uniqueId val="{00000000-4021-46D2-8FD8-9C535FAED944}"/>
            </c:ext>
          </c:extLst>
        </c:ser>
        <c:ser>
          <c:idx val="1"/>
          <c:order val="1"/>
          <c:tx>
            <c:strRef>
              <c:f>Sheet1!$A$3</c:f>
              <c:strCache>
                <c:ptCount val="1"/>
                <c:pt idx="0">
                  <c:v>% Respect Document</c:v>
                </c:pt>
              </c:strCache>
            </c:strRef>
          </c:tx>
          <c:spPr>
            <a:ln w="28575" cap="rnd">
              <a:solidFill>
                <a:schemeClr val="accent2"/>
              </a:solidFill>
              <a:round/>
            </a:ln>
            <a:effectLst/>
          </c:spPr>
          <c:marker>
            <c:symbol val="none"/>
          </c:marker>
          <c:cat>
            <c:strRef>
              <c:f>Sheet1!$B$1:$E$1</c:f>
              <c:strCache>
                <c:ptCount val="4"/>
                <c:pt idx="0">
                  <c:v>Sep-23</c:v>
                </c:pt>
                <c:pt idx="1">
                  <c:v>Dec-23</c:v>
                </c:pt>
                <c:pt idx="2">
                  <c:v>Mar-24</c:v>
                </c:pt>
                <c:pt idx="3">
                  <c:v>Jun-24</c:v>
                </c:pt>
              </c:strCache>
            </c:strRef>
          </c:cat>
          <c:val>
            <c:numRef>
              <c:f>Sheet1!$B$3:$E$3</c:f>
              <c:numCache>
                <c:formatCode>0.00%</c:formatCode>
                <c:ptCount val="4"/>
                <c:pt idx="0">
                  <c:v>5.1999999999999998E-3</c:v>
                </c:pt>
                <c:pt idx="1">
                  <c:v>5.4000000000000003E-3</c:v>
                </c:pt>
                <c:pt idx="2">
                  <c:v>5.4000000000000003E-3</c:v>
                </c:pt>
                <c:pt idx="3">
                  <c:v>5.7000000000000002E-3</c:v>
                </c:pt>
              </c:numCache>
            </c:numRef>
          </c:val>
          <c:smooth val="0"/>
          <c:extLst>
            <c:ext xmlns:c16="http://schemas.microsoft.com/office/drawing/2014/chart" uri="{C3380CC4-5D6E-409C-BE32-E72D297353CC}">
              <c16:uniqueId val="{00000001-4021-46D2-8FD8-9C535FAED944}"/>
            </c:ext>
          </c:extLst>
        </c:ser>
        <c:ser>
          <c:idx val="2"/>
          <c:order val="2"/>
          <c:tx>
            <c:strRef>
              <c:f>Sheet1!$A$4</c:f>
              <c:strCache>
                <c:ptCount val="1"/>
                <c:pt idx="0">
                  <c:v>% EPPACS /Advanced Care Plan</c:v>
                </c:pt>
              </c:strCache>
            </c:strRef>
          </c:tx>
          <c:spPr>
            <a:ln w="28575" cap="rnd">
              <a:solidFill>
                <a:schemeClr val="accent3"/>
              </a:solidFill>
              <a:round/>
            </a:ln>
            <a:effectLst/>
          </c:spPr>
          <c:marker>
            <c:symbol val="none"/>
          </c:marker>
          <c:cat>
            <c:strRef>
              <c:f>Sheet1!$B$1:$E$1</c:f>
              <c:strCache>
                <c:ptCount val="4"/>
                <c:pt idx="0">
                  <c:v>Sep-23</c:v>
                </c:pt>
                <c:pt idx="1">
                  <c:v>Dec-23</c:v>
                </c:pt>
                <c:pt idx="2">
                  <c:v>Mar-24</c:v>
                </c:pt>
                <c:pt idx="3">
                  <c:v>Jun-24</c:v>
                </c:pt>
              </c:strCache>
            </c:strRef>
          </c:cat>
          <c:val>
            <c:numRef>
              <c:f>Sheet1!$B$4:$E$4</c:f>
              <c:numCache>
                <c:formatCode>0.00%</c:formatCode>
                <c:ptCount val="4"/>
                <c:pt idx="0">
                  <c:v>5.0000000000000001E-3</c:v>
                </c:pt>
                <c:pt idx="1">
                  <c:v>5.3E-3</c:v>
                </c:pt>
                <c:pt idx="2">
                  <c:v>5.3E-3</c:v>
                </c:pt>
                <c:pt idx="3">
                  <c:v>5.7999999999999996E-3</c:v>
                </c:pt>
              </c:numCache>
            </c:numRef>
          </c:val>
          <c:smooth val="0"/>
          <c:extLst>
            <c:ext xmlns:c16="http://schemas.microsoft.com/office/drawing/2014/chart" uri="{C3380CC4-5D6E-409C-BE32-E72D297353CC}">
              <c16:uniqueId val="{00000002-4021-46D2-8FD8-9C535FAED944}"/>
            </c:ext>
          </c:extLst>
        </c:ser>
        <c:dLbls>
          <c:showLegendKey val="0"/>
          <c:showVal val="0"/>
          <c:showCatName val="0"/>
          <c:showSerName val="0"/>
          <c:showPercent val="0"/>
          <c:showBubbleSize val="0"/>
        </c:dLbls>
        <c:smooth val="0"/>
        <c:axId val="1420319455"/>
        <c:axId val="1420310335"/>
        <c:extLst>
          <c:ext xmlns:c15="http://schemas.microsoft.com/office/drawing/2012/chart" uri="{02D57815-91ED-43cb-92C2-25804820EDAC}">
            <c15:filteredLineSeries>
              <c15:ser>
                <c:idx val="3"/>
                <c:order val="3"/>
                <c:tx>
                  <c:strRef>
                    <c:extLst>
                      <c:ext uri="{02D57815-91ED-43cb-92C2-25804820EDAC}">
                        <c15:formulaRef>
                          <c15:sqref>Sheet1!$A$5</c15:sqref>
                        </c15:formulaRef>
                      </c:ext>
                    </c:extLst>
                    <c:strCache>
                      <c:ptCount val="1"/>
                      <c:pt idx="0">
                        <c:v>Total GP W-ton Population</c:v>
                      </c:pt>
                    </c:strCache>
                  </c:strRef>
                </c:tx>
                <c:spPr>
                  <a:ln w="28575" cap="rnd">
                    <a:solidFill>
                      <a:schemeClr val="accent4"/>
                    </a:solidFill>
                    <a:round/>
                  </a:ln>
                  <a:effectLst/>
                </c:spPr>
                <c:marker>
                  <c:symbol val="none"/>
                </c:marker>
                <c:cat>
                  <c:strRef>
                    <c:extLst>
                      <c:ext uri="{02D57815-91ED-43cb-92C2-25804820EDAC}">
                        <c15:formulaRef>
                          <c15:sqref>Sheet1!$B$1:$E$1</c15:sqref>
                        </c15:formulaRef>
                      </c:ext>
                    </c:extLst>
                    <c:strCache>
                      <c:ptCount val="4"/>
                      <c:pt idx="0">
                        <c:v>Sep-23</c:v>
                      </c:pt>
                      <c:pt idx="1">
                        <c:v>Dec-23</c:v>
                      </c:pt>
                      <c:pt idx="2">
                        <c:v>Mar-24</c:v>
                      </c:pt>
                      <c:pt idx="3">
                        <c:v>Jun-24</c:v>
                      </c:pt>
                    </c:strCache>
                  </c:strRef>
                </c:cat>
                <c:val>
                  <c:numRef>
                    <c:extLst>
                      <c:ext uri="{02D57815-91ED-43cb-92C2-25804820EDAC}">
                        <c15:formulaRef>
                          <c15:sqref>Sheet1!$B$5:$E$5</c15:sqref>
                        </c15:formulaRef>
                      </c:ext>
                    </c:extLst>
                    <c:numCache>
                      <c:formatCode>General</c:formatCode>
                      <c:ptCount val="4"/>
                      <c:pt idx="0">
                        <c:v>305657</c:v>
                      </c:pt>
                      <c:pt idx="1">
                        <c:v>308013</c:v>
                      </c:pt>
                      <c:pt idx="2">
                        <c:v>308013</c:v>
                      </c:pt>
                      <c:pt idx="3">
                        <c:v>309043</c:v>
                      </c:pt>
                    </c:numCache>
                  </c:numRef>
                </c:val>
                <c:smooth val="0"/>
                <c:extLst>
                  <c:ext xmlns:c16="http://schemas.microsoft.com/office/drawing/2014/chart" uri="{C3380CC4-5D6E-409C-BE32-E72D297353CC}">
                    <c16:uniqueId val="{00000003-4021-46D2-8FD8-9C535FAED944}"/>
                  </c:ext>
                </c:extLst>
              </c15:ser>
            </c15:filteredLineSeries>
          </c:ext>
        </c:extLst>
      </c:lineChart>
      <c:catAx>
        <c:axId val="1420319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420310335"/>
        <c:crosses val="autoZero"/>
        <c:auto val="1"/>
        <c:lblAlgn val="ctr"/>
        <c:lblOffset val="100"/>
        <c:noMultiLvlLbl val="0"/>
      </c:catAx>
      <c:valAx>
        <c:axId val="1420310335"/>
        <c:scaling>
          <c:orientation val="minMax"/>
          <c:min val="3.5000000000000009E-3"/>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4203194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sz="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7" y="2474395"/>
            <a:ext cx="9088041" cy="5263774"/>
          </a:xfrm>
          <a:prstGeom prst="rect">
            <a:avLst/>
          </a:prstGeo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1"/>
            <a:ext cx="8018860" cy="3650342"/>
          </a:xfrm>
          <a:prstGeom prst="rect">
            <a:avLst/>
          </a:prstGeo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a:xfrm>
            <a:off x="735062" y="14013401"/>
            <a:ext cx="2405658" cy="804965"/>
          </a:xfrm>
          <a:prstGeom prst="rect">
            <a:avLst/>
          </a:prstGeom>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a:xfrm>
            <a:off x="3541664" y="14013401"/>
            <a:ext cx="3608487" cy="804965"/>
          </a:xfrm>
          <a:prstGeom prst="rect">
            <a:avLst/>
          </a:prstGeom>
        </p:spPr>
        <p:txBody>
          <a:bodyPr/>
          <a:lstStyle/>
          <a:p>
            <a:endParaRPr lang="en-US"/>
          </a:p>
        </p:txBody>
      </p:sp>
      <p:sp>
        <p:nvSpPr>
          <p:cNvPr id="6" name="Slide Number Placeholder 5"/>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5063" y="804970"/>
            <a:ext cx="9221689" cy="2922375"/>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735063" y="4024829"/>
            <a:ext cx="9221689" cy="95930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735062" y="14013401"/>
            <a:ext cx="2405658" cy="804965"/>
          </a:xfrm>
          <a:prstGeom prst="rect">
            <a:avLst/>
          </a:prstGeom>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a:xfrm>
            <a:off x="3541664" y="14013401"/>
            <a:ext cx="3608487" cy="804965"/>
          </a:xfrm>
          <a:prstGeom prst="rect">
            <a:avLst/>
          </a:prstGeom>
        </p:spPr>
        <p:txBody>
          <a:bodyPr/>
          <a:lstStyle/>
          <a:p>
            <a:endParaRPr lang="en-US"/>
          </a:p>
        </p:txBody>
      </p:sp>
      <p:sp>
        <p:nvSpPr>
          <p:cNvPr id="6" name="Slide Number Placeholder 5"/>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5" y="3769343"/>
            <a:ext cx="9221689" cy="6289229"/>
          </a:xfrm>
          <a:prstGeom prst="rect">
            <a:avLst/>
          </a:prstGeo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5" y="10118069"/>
            <a:ext cx="9221689" cy="3307358"/>
          </a:xfrm>
          <a:prstGeom prst="rect">
            <a:avLst/>
          </a:prstGeo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5062" y="14013401"/>
            <a:ext cx="2405658" cy="804965"/>
          </a:xfrm>
          <a:prstGeom prst="rect">
            <a:avLst/>
          </a:prstGeom>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a:xfrm>
            <a:off x="3541664" y="14013401"/>
            <a:ext cx="3608487" cy="804965"/>
          </a:xfrm>
          <a:prstGeom prst="rect">
            <a:avLst/>
          </a:prstGeom>
        </p:spPr>
        <p:txBody>
          <a:bodyPr/>
          <a:lstStyle/>
          <a:p>
            <a:endParaRPr lang="en-US"/>
          </a:p>
        </p:txBody>
      </p:sp>
      <p:sp>
        <p:nvSpPr>
          <p:cNvPr id="6" name="Slide Number Placeholder 5"/>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35063" y="804970"/>
            <a:ext cx="9221689" cy="2922375"/>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9"/>
            <a:ext cx="4544021" cy="95930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9"/>
            <a:ext cx="4544021" cy="95930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a:xfrm>
            <a:off x="735062" y="14013401"/>
            <a:ext cx="2405658" cy="804965"/>
          </a:xfrm>
          <a:prstGeom prst="rect">
            <a:avLst/>
          </a:prstGeom>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a:xfrm>
            <a:off x="3541664" y="14013401"/>
            <a:ext cx="3608487" cy="804965"/>
          </a:xfrm>
          <a:prstGeom prst="rect">
            <a:avLst/>
          </a:prstGeom>
        </p:spPr>
        <p:txBody>
          <a:bodyPr/>
          <a:lstStyle/>
          <a:p>
            <a:endParaRPr lang="en-US"/>
          </a:p>
        </p:txBody>
      </p:sp>
      <p:sp>
        <p:nvSpPr>
          <p:cNvPr id="7" name="Slide Number Placeholder 6"/>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6" y="804970"/>
            <a:ext cx="9221689" cy="2922375"/>
          </a:xfrm>
          <a:prstGeom prst="rect">
            <a:avLst/>
          </a:prstGeo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a:prstGeom prst="rect">
            <a:avLst/>
          </a:prstGeo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4"/>
            <a:ext cx="4523137" cy="812315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2" y="3706342"/>
            <a:ext cx="4545413" cy="1816421"/>
          </a:xfrm>
          <a:prstGeom prst="rect">
            <a:avLst/>
          </a:prstGeo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2" y="5522764"/>
            <a:ext cx="4545413" cy="812315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a:xfrm>
            <a:off x="735062" y="14013401"/>
            <a:ext cx="2405658" cy="804965"/>
          </a:xfrm>
          <a:prstGeom prst="rect">
            <a:avLst/>
          </a:prstGeom>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a:xfrm>
            <a:off x="3541664" y="14013401"/>
            <a:ext cx="3608487" cy="804965"/>
          </a:xfrm>
          <a:prstGeom prst="rect">
            <a:avLst/>
          </a:prstGeom>
        </p:spPr>
        <p:txBody>
          <a:bodyPr/>
          <a:lstStyle/>
          <a:p>
            <a:endParaRPr lang="en-US"/>
          </a:p>
        </p:txBody>
      </p:sp>
      <p:sp>
        <p:nvSpPr>
          <p:cNvPr id="9" name="Slide Number Placeholder 8"/>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35063" y="804970"/>
            <a:ext cx="9221689" cy="2922375"/>
          </a:xfrm>
          <a:prstGeom prst="rect">
            <a:avLst/>
          </a:prstGeom>
        </p:spPr>
        <p:txBody>
          <a:bodyPr/>
          <a:lstStyle/>
          <a:p>
            <a:r>
              <a:rPr lang="en-GB"/>
              <a:t>Click to edit Master title style</a:t>
            </a:r>
            <a:endParaRPr lang="en-US"/>
          </a:p>
        </p:txBody>
      </p:sp>
      <p:sp>
        <p:nvSpPr>
          <p:cNvPr id="3" name="Date Placeholder 2"/>
          <p:cNvSpPr>
            <a:spLocks noGrp="1"/>
          </p:cNvSpPr>
          <p:nvPr>
            <p:ph type="dt" sz="half" idx="10"/>
          </p:nvPr>
        </p:nvSpPr>
        <p:spPr>
          <a:xfrm>
            <a:off x="735062" y="14013401"/>
            <a:ext cx="2405658" cy="804965"/>
          </a:xfrm>
          <a:prstGeom prst="rect">
            <a:avLst/>
          </a:prstGeom>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a:xfrm>
            <a:off x="3541664" y="14013401"/>
            <a:ext cx="3608487" cy="804965"/>
          </a:xfrm>
          <a:prstGeom prst="rect">
            <a:avLst/>
          </a:prstGeom>
        </p:spPr>
        <p:txBody>
          <a:bodyPr/>
          <a:lstStyle/>
          <a:p>
            <a:endParaRPr lang="en-US"/>
          </a:p>
        </p:txBody>
      </p:sp>
      <p:sp>
        <p:nvSpPr>
          <p:cNvPr id="5" name="Slide Number Placeholder 4"/>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5062" y="14013401"/>
            <a:ext cx="2405658" cy="804965"/>
          </a:xfrm>
          <a:prstGeom prst="rect">
            <a:avLst/>
          </a:prstGeom>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a:xfrm>
            <a:off x="3541664" y="14013401"/>
            <a:ext cx="3608487" cy="804965"/>
          </a:xfrm>
          <a:prstGeom prst="rect">
            <a:avLst/>
          </a:prstGeom>
        </p:spPr>
        <p:txBody>
          <a:bodyPr/>
          <a:lstStyle/>
          <a:p>
            <a:endParaRPr lang="en-US"/>
          </a:p>
        </p:txBody>
      </p:sp>
      <p:sp>
        <p:nvSpPr>
          <p:cNvPr id="4" name="Slide Number Placeholder 3"/>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a:prstGeom prst="rect">
            <a:avLst/>
          </a:prstGeo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1"/>
            <a:ext cx="5412730" cy="10744538"/>
          </a:xfrm>
          <a:prstGeom prst="rect">
            <a:avLst/>
          </a:prstGeo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a:prstGeom prst="rect">
            <a:avLst/>
          </a:prstGeo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a:xfrm>
            <a:off x="735062" y="14013401"/>
            <a:ext cx="2405658" cy="804965"/>
          </a:xfrm>
          <a:prstGeom prst="rect">
            <a:avLst/>
          </a:prstGeom>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a:xfrm>
            <a:off x="3541664" y="14013401"/>
            <a:ext cx="3608487" cy="804965"/>
          </a:xfrm>
          <a:prstGeom prst="rect">
            <a:avLst/>
          </a:prstGeom>
        </p:spPr>
        <p:txBody>
          <a:bodyPr/>
          <a:lstStyle/>
          <a:p>
            <a:endParaRPr lang="en-US"/>
          </a:p>
        </p:txBody>
      </p:sp>
      <p:sp>
        <p:nvSpPr>
          <p:cNvPr id="7" name="Slide Number Placeholder 6"/>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a:prstGeom prst="rect">
            <a:avLst/>
          </a:prstGeo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1"/>
            <a:ext cx="5412730" cy="10744538"/>
          </a:xfrm>
          <a:prstGeom prst="rect">
            <a:avLst/>
          </a:prstGeo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a:prstGeom prst="rect">
            <a:avLst/>
          </a:prstGeo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a:xfrm>
            <a:off x="735062" y="14013401"/>
            <a:ext cx="2405658" cy="804965"/>
          </a:xfrm>
          <a:prstGeom prst="rect">
            <a:avLst/>
          </a:prstGeom>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a:xfrm>
            <a:off x="3541664" y="14013401"/>
            <a:ext cx="3608487" cy="804965"/>
          </a:xfrm>
          <a:prstGeom prst="rect">
            <a:avLst/>
          </a:prstGeom>
        </p:spPr>
        <p:txBody>
          <a:bodyPr/>
          <a:lstStyle/>
          <a:p>
            <a:endParaRPr lang="en-US"/>
          </a:p>
        </p:txBody>
      </p:sp>
      <p:sp>
        <p:nvSpPr>
          <p:cNvPr id="7" name="Slide Number Placeholder 6"/>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35063" y="804970"/>
            <a:ext cx="9221689" cy="2922375"/>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735063" y="4024829"/>
            <a:ext cx="9221689" cy="959308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735062" y="14013401"/>
            <a:ext cx="2405658" cy="804965"/>
          </a:xfrm>
          <a:prstGeom prst="rect">
            <a:avLst/>
          </a:prstGeom>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a:xfrm>
            <a:off x="3541664" y="14013401"/>
            <a:ext cx="3608487" cy="804965"/>
          </a:xfrm>
          <a:prstGeom prst="rect">
            <a:avLst/>
          </a:prstGeom>
        </p:spPr>
        <p:txBody>
          <a:bodyPr/>
          <a:lstStyle/>
          <a:p>
            <a:endParaRPr lang="en-US"/>
          </a:p>
        </p:txBody>
      </p:sp>
      <p:sp>
        <p:nvSpPr>
          <p:cNvPr id="6" name="Slide Number Placeholder 5"/>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7"/>
            <a:ext cx="2305422" cy="1281295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7"/>
            <a:ext cx="6782619" cy="1281295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735062" y="14013401"/>
            <a:ext cx="2405658" cy="804965"/>
          </a:xfrm>
          <a:prstGeom prst="rect">
            <a:avLst/>
          </a:prstGeom>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a:xfrm>
            <a:off x="3541664" y="14013401"/>
            <a:ext cx="3608487" cy="804965"/>
          </a:xfrm>
          <a:prstGeom prst="rect">
            <a:avLst/>
          </a:prstGeom>
        </p:spPr>
        <p:txBody>
          <a:bodyPr/>
          <a:lstStyle/>
          <a:p>
            <a:endParaRPr lang="en-US"/>
          </a:p>
        </p:txBody>
      </p:sp>
      <p:sp>
        <p:nvSpPr>
          <p:cNvPr id="6" name="Slide Number Placeholder 5"/>
          <p:cNvSpPr>
            <a:spLocks noGrp="1"/>
          </p:cNvSpPr>
          <p:nvPr>
            <p:ph type="sldNum" sz="quarter" idx="12"/>
          </p:nvPr>
        </p:nvSpPr>
        <p:spPr>
          <a:xfrm>
            <a:off x="7551093" y="14013401"/>
            <a:ext cx="2405658" cy="804965"/>
          </a:xfrm>
          <a:prstGeom prst="rect">
            <a:avLst/>
          </a:prstGeom>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image" Target="../media/image26.svg"/><Relationship Id="rId21" Type="http://schemas.openxmlformats.org/officeDocument/2006/relationships/image" Target="../media/image21.png"/><Relationship Id="rId42" Type="http://schemas.openxmlformats.org/officeDocument/2006/relationships/image" Target="../media/image42.svg"/><Relationship Id="rId47" Type="http://schemas.openxmlformats.org/officeDocument/2006/relationships/image" Target="../media/image47.png"/><Relationship Id="rId63" Type="http://schemas.openxmlformats.org/officeDocument/2006/relationships/image" Target="../media/image63.png"/><Relationship Id="rId68" Type="http://schemas.openxmlformats.org/officeDocument/2006/relationships/image" Target="../media/image68.svg"/><Relationship Id="rId84" Type="http://schemas.openxmlformats.org/officeDocument/2006/relationships/image" Target="../media/image84.svg"/><Relationship Id="rId16" Type="http://schemas.openxmlformats.org/officeDocument/2006/relationships/image" Target="../media/image16.svg"/><Relationship Id="rId11" Type="http://schemas.openxmlformats.org/officeDocument/2006/relationships/image" Target="../media/image11.png"/><Relationship Id="rId32" Type="http://schemas.openxmlformats.org/officeDocument/2006/relationships/image" Target="../media/image32.svg"/><Relationship Id="rId37" Type="http://schemas.openxmlformats.org/officeDocument/2006/relationships/image" Target="../media/image37.png"/><Relationship Id="rId53" Type="http://schemas.openxmlformats.org/officeDocument/2006/relationships/image" Target="../media/image53.png"/><Relationship Id="rId58" Type="http://schemas.openxmlformats.org/officeDocument/2006/relationships/image" Target="../media/image58.svg"/><Relationship Id="rId74" Type="http://schemas.openxmlformats.org/officeDocument/2006/relationships/image" Target="../media/image74.svg"/><Relationship Id="rId79" Type="http://schemas.openxmlformats.org/officeDocument/2006/relationships/image" Target="../media/image79.png"/><Relationship Id="rId5" Type="http://schemas.openxmlformats.org/officeDocument/2006/relationships/image" Target="../media/image5.png"/><Relationship Id="rId19" Type="http://schemas.openxmlformats.org/officeDocument/2006/relationships/image" Target="../media/image19.png"/><Relationship Id="rId14" Type="http://schemas.openxmlformats.org/officeDocument/2006/relationships/image" Target="../media/image14.svg"/><Relationship Id="rId22" Type="http://schemas.openxmlformats.org/officeDocument/2006/relationships/image" Target="../media/image22.svg"/><Relationship Id="rId27" Type="http://schemas.openxmlformats.org/officeDocument/2006/relationships/image" Target="../media/image27.png"/><Relationship Id="rId30" Type="http://schemas.openxmlformats.org/officeDocument/2006/relationships/image" Target="../media/image30.svg"/><Relationship Id="rId35" Type="http://schemas.openxmlformats.org/officeDocument/2006/relationships/image" Target="../media/image35.png"/><Relationship Id="rId43" Type="http://schemas.openxmlformats.org/officeDocument/2006/relationships/image" Target="../media/image43.png"/><Relationship Id="rId48" Type="http://schemas.openxmlformats.org/officeDocument/2006/relationships/image" Target="../media/image48.svg"/><Relationship Id="rId56" Type="http://schemas.openxmlformats.org/officeDocument/2006/relationships/image" Target="../media/image56.svg"/><Relationship Id="rId64" Type="http://schemas.openxmlformats.org/officeDocument/2006/relationships/image" Target="../media/image64.svg"/><Relationship Id="rId69" Type="http://schemas.openxmlformats.org/officeDocument/2006/relationships/image" Target="../media/image69.png"/><Relationship Id="rId77" Type="http://schemas.openxmlformats.org/officeDocument/2006/relationships/image" Target="../media/image77.png"/><Relationship Id="rId8" Type="http://schemas.openxmlformats.org/officeDocument/2006/relationships/image" Target="../media/image8.svg"/><Relationship Id="rId51" Type="http://schemas.openxmlformats.org/officeDocument/2006/relationships/image" Target="../media/image51.png"/><Relationship Id="rId72" Type="http://schemas.openxmlformats.org/officeDocument/2006/relationships/image" Target="../media/image72.svg"/><Relationship Id="rId80" Type="http://schemas.openxmlformats.org/officeDocument/2006/relationships/image" Target="../media/image80.svg"/><Relationship Id="rId85" Type="http://schemas.openxmlformats.org/officeDocument/2006/relationships/image" Target="../media/image85.png"/><Relationship Id="rId3" Type="http://schemas.openxmlformats.org/officeDocument/2006/relationships/image" Target="../media/image3.png"/><Relationship Id="rId12" Type="http://schemas.openxmlformats.org/officeDocument/2006/relationships/image" Target="../media/image12.svg"/><Relationship Id="rId17" Type="http://schemas.openxmlformats.org/officeDocument/2006/relationships/image" Target="../media/image17.png"/><Relationship Id="rId25" Type="http://schemas.openxmlformats.org/officeDocument/2006/relationships/image" Target="../media/image25.png"/><Relationship Id="rId33" Type="http://schemas.openxmlformats.org/officeDocument/2006/relationships/image" Target="../media/image33.png"/><Relationship Id="rId38" Type="http://schemas.openxmlformats.org/officeDocument/2006/relationships/image" Target="../media/image38.svg"/><Relationship Id="rId46" Type="http://schemas.openxmlformats.org/officeDocument/2006/relationships/image" Target="../media/image46.svg"/><Relationship Id="rId59" Type="http://schemas.openxmlformats.org/officeDocument/2006/relationships/image" Target="../media/image59.png"/><Relationship Id="rId67" Type="http://schemas.openxmlformats.org/officeDocument/2006/relationships/image" Target="../media/image67.png"/><Relationship Id="rId20" Type="http://schemas.openxmlformats.org/officeDocument/2006/relationships/image" Target="../media/image20.svg"/><Relationship Id="rId41" Type="http://schemas.openxmlformats.org/officeDocument/2006/relationships/image" Target="../media/image41.png"/><Relationship Id="rId54" Type="http://schemas.openxmlformats.org/officeDocument/2006/relationships/image" Target="../media/image54.svg"/><Relationship Id="rId62" Type="http://schemas.openxmlformats.org/officeDocument/2006/relationships/image" Target="../media/image62.svg"/><Relationship Id="rId70" Type="http://schemas.openxmlformats.org/officeDocument/2006/relationships/image" Target="../media/image70.svg"/><Relationship Id="rId75" Type="http://schemas.openxmlformats.org/officeDocument/2006/relationships/image" Target="../media/image75.png"/><Relationship Id="rId83"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6.sv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svg"/><Relationship Id="rId36" Type="http://schemas.openxmlformats.org/officeDocument/2006/relationships/image" Target="../media/image36.svg"/><Relationship Id="rId49" Type="http://schemas.openxmlformats.org/officeDocument/2006/relationships/image" Target="../media/image49.png"/><Relationship Id="rId57" Type="http://schemas.openxmlformats.org/officeDocument/2006/relationships/image" Target="../media/image57.png"/><Relationship Id="rId10" Type="http://schemas.openxmlformats.org/officeDocument/2006/relationships/image" Target="../media/image10.svg"/><Relationship Id="rId31" Type="http://schemas.openxmlformats.org/officeDocument/2006/relationships/image" Target="../media/image31.png"/><Relationship Id="rId44" Type="http://schemas.openxmlformats.org/officeDocument/2006/relationships/image" Target="../media/image44.svg"/><Relationship Id="rId52" Type="http://schemas.openxmlformats.org/officeDocument/2006/relationships/image" Target="../media/image52.svg"/><Relationship Id="rId60" Type="http://schemas.openxmlformats.org/officeDocument/2006/relationships/image" Target="../media/image60.svg"/><Relationship Id="rId65" Type="http://schemas.openxmlformats.org/officeDocument/2006/relationships/image" Target="../media/image65.png"/><Relationship Id="rId73" Type="http://schemas.openxmlformats.org/officeDocument/2006/relationships/image" Target="../media/image73.png"/><Relationship Id="rId78" Type="http://schemas.openxmlformats.org/officeDocument/2006/relationships/image" Target="../media/image78.svg"/><Relationship Id="rId81" Type="http://schemas.openxmlformats.org/officeDocument/2006/relationships/image" Target="../media/image81.png"/><Relationship Id="rId86" Type="http://schemas.openxmlformats.org/officeDocument/2006/relationships/image" Target="../media/image86.svg"/><Relationship Id="rId4" Type="http://schemas.openxmlformats.org/officeDocument/2006/relationships/image" Target="../media/image4.png"/><Relationship Id="rId9" Type="http://schemas.openxmlformats.org/officeDocument/2006/relationships/image" Target="../media/image9.png"/><Relationship Id="rId13" Type="http://schemas.openxmlformats.org/officeDocument/2006/relationships/image" Target="../media/image13.png"/><Relationship Id="rId18" Type="http://schemas.openxmlformats.org/officeDocument/2006/relationships/image" Target="../media/image18.svg"/><Relationship Id="rId39" Type="http://schemas.openxmlformats.org/officeDocument/2006/relationships/image" Target="../media/image39.png"/><Relationship Id="rId34" Type="http://schemas.openxmlformats.org/officeDocument/2006/relationships/image" Target="../media/image34.svg"/><Relationship Id="rId50" Type="http://schemas.openxmlformats.org/officeDocument/2006/relationships/image" Target="../media/image50.svg"/><Relationship Id="rId55" Type="http://schemas.openxmlformats.org/officeDocument/2006/relationships/image" Target="../media/image55.png"/><Relationship Id="rId76" Type="http://schemas.openxmlformats.org/officeDocument/2006/relationships/image" Target="../media/image76.svg"/><Relationship Id="rId7" Type="http://schemas.openxmlformats.org/officeDocument/2006/relationships/image" Target="../media/image7.png"/><Relationship Id="rId71" Type="http://schemas.openxmlformats.org/officeDocument/2006/relationships/image" Target="../media/image71.png"/><Relationship Id="rId2" Type="http://schemas.openxmlformats.org/officeDocument/2006/relationships/image" Target="../media/image2.png"/><Relationship Id="rId29" Type="http://schemas.openxmlformats.org/officeDocument/2006/relationships/image" Target="../media/image29.png"/><Relationship Id="rId24" Type="http://schemas.openxmlformats.org/officeDocument/2006/relationships/image" Target="../media/image24.svg"/><Relationship Id="rId40" Type="http://schemas.openxmlformats.org/officeDocument/2006/relationships/image" Target="../media/image40.svg"/><Relationship Id="rId45" Type="http://schemas.openxmlformats.org/officeDocument/2006/relationships/image" Target="../media/image45.png"/><Relationship Id="rId66" Type="http://schemas.openxmlformats.org/officeDocument/2006/relationships/image" Target="../media/image66.svg"/><Relationship Id="rId87" Type="http://schemas.openxmlformats.org/officeDocument/2006/relationships/chart" Target="../charts/chart1.xml"/><Relationship Id="rId61" Type="http://schemas.openxmlformats.org/officeDocument/2006/relationships/image" Target="../media/image61.png"/><Relationship Id="rId82" Type="http://schemas.openxmlformats.org/officeDocument/2006/relationships/image" Target="../media/image8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Rectangle 145">
            <a:extLst>
              <a:ext uri="{FF2B5EF4-FFF2-40B4-BE49-F238E27FC236}">
                <a16:creationId xmlns:a16="http://schemas.microsoft.com/office/drawing/2014/main" id="{499401C6-F200-DA75-FFF0-0B53CC7DF162}"/>
              </a:ext>
            </a:extLst>
          </p:cNvPr>
          <p:cNvSpPr/>
          <p:nvPr/>
        </p:nvSpPr>
        <p:spPr>
          <a:xfrm>
            <a:off x="3583753" y="6205635"/>
            <a:ext cx="2968369" cy="2199417"/>
          </a:xfrm>
          <a:prstGeom prst="rect">
            <a:avLst/>
          </a:prstGeom>
          <a:blipFill dpi="0" rotWithShape="1">
            <a:blip r:embed="rId2">
              <a:alphaModFix amt="4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446"/>
            <a:endParaRPr lang="en-GB" sz="318"/>
          </a:p>
        </p:txBody>
      </p:sp>
      <p:sp>
        <p:nvSpPr>
          <p:cNvPr id="143" name="Rectangle 142">
            <a:extLst>
              <a:ext uri="{FF2B5EF4-FFF2-40B4-BE49-F238E27FC236}">
                <a16:creationId xmlns:a16="http://schemas.microsoft.com/office/drawing/2014/main" id="{79B37369-4CA5-1E6D-6434-5F57F429EB13}"/>
              </a:ext>
            </a:extLst>
          </p:cNvPr>
          <p:cNvSpPr/>
          <p:nvPr/>
        </p:nvSpPr>
        <p:spPr>
          <a:xfrm rot="16200000">
            <a:off x="3574692" y="-1040817"/>
            <a:ext cx="3534107" cy="10472821"/>
          </a:xfrm>
          <a:prstGeom prst="rect">
            <a:avLst/>
          </a:prstGeom>
          <a:gradFill flip="none" rotWithShape="1">
            <a:gsLst>
              <a:gs pos="0">
                <a:srgbClr val="3C3278">
                  <a:alpha val="80000"/>
                </a:srgbClr>
              </a:gs>
              <a:gs pos="10000">
                <a:srgbClr val="2C747C">
                  <a:alpha val="80000"/>
                </a:srgbClr>
              </a:gs>
              <a:gs pos="90000">
                <a:srgbClr val="D63945">
                  <a:alpha val="80000"/>
                </a:srgbClr>
              </a:gs>
              <a:gs pos="80000">
                <a:srgbClr val="E95423">
                  <a:alpha val="80000"/>
                </a:srgbClr>
              </a:gs>
              <a:gs pos="70000">
                <a:srgbClr val="EE7B00">
                  <a:alpha val="80000"/>
                </a:srgbClr>
              </a:gs>
              <a:gs pos="60000">
                <a:srgbClr val="DE9500">
                  <a:alpha val="80000"/>
                </a:srgbClr>
              </a:gs>
              <a:gs pos="50000">
                <a:srgbClr val="C3A700">
                  <a:alpha val="80000"/>
                </a:srgbClr>
              </a:gs>
              <a:gs pos="20000">
                <a:srgbClr val="42A44F">
                  <a:alpha val="80000"/>
                </a:srgbClr>
              </a:gs>
              <a:gs pos="30000">
                <a:srgbClr val="4DA83E">
                  <a:alpha val="80000"/>
                </a:srgbClr>
              </a:gs>
              <a:gs pos="40000">
                <a:srgbClr val="A0AE00">
                  <a:alpha val="8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446"/>
            <a:endParaRPr lang="en-GB" sz="565"/>
          </a:p>
        </p:txBody>
      </p:sp>
      <p:sp>
        <p:nvSpPr>
          <p:cNvPr id="144" name="Title 11">
            <a:extLst>
              <a:ext uri="{FF2B5EF4-FFF2-40B4-BE49-F238E27FC236}">
                <a16:creationId xmlns:a16="http://schemas.microsoft.com/office/drawing/2014/main" id="{AE264BB0-B893-7BED-3940-069BD2C1158D}"/>
              </a:ext>
            </a:extLst>
          </p:cNvPr>
          <p:cNvSpPr txBox="1">
            <a:spLocks/>
          </p:cNvSpPr>
          <p:nvPr/>
        </p:nvSpPr>
        <p:spPr>
          <a:xfrm>
            <a:off x="105332" y="4944812"/>
            <a:ext cx="3075481" cy="210752"/>
          </a:xfrm>
          <a:prstGeom prst="rect">
            <a:avLst/>
          </a:prstGeom>
        </p:spPr>
        <p:txBody>
          <a:bodyPr vert="horz" lIns="0" tIns="0" rIns="0" bIns="0" rtlCol="0" anchor="ctr">
            <a:noAutofit/>
          </a:bodyPr>
          <a:lstStyle>
            <a:lvl1pPr algn="r" defTabSz="685766">
              <a:lnSpc>
                <a:spcPct val="90000"/>
              </a:lnSpc>
              <a:spcBef>
                <a:spcPct val="0"/>
              </a:spcBef>
              <a:buNone/>
              <a:defRPr sz="3100" b="1">
                <a:latin typeface="+mj-lt"/>
                <a:ea typeface="+mj-ea"/>
                <a:cs typeface="+mj-cs"/>
              </a:defRPr>
            </a:lvl1pPr>
          </a:lstStyle>
          <a:p>
            <a:pPr algn="ctr"/>
            <a:r>
              <a:rPr lang="en-GB" sz="1400">
                <a:latin typeface="+mn-lt"/>
                <a:ea typeface="+mn-ea"/>
                <a:cs typeface="+mn-cs"/>
              </a:rPr>
              <a:t>Methods</a:t>
            </a:r>
          </a:p>
        </p:txBody>
      </p:sp>
      <p:sp>
        <p:nvSpPr>
          <p:cNvPr id="145" name="Rectangle 144">
            <a:extLst>
              <a:ext uri="{FF2B5EF4-FFF2-40B4-BE49-F238E27FC236}">
                <a16:creationId xmlns:a16="http://schemas.microsoft.com/office/drawing/2014/main" id="{F30D0161-937A-B241-6866-C8D14DAFD295}"/>
              </a:ext>
            </a:extLst>
          </p:cNvPr>
          <p:cNvSpPr/>
          <p:nvPr/>
        </p:nvSpPr>
        <p:spPr>
          <a:xfrm>
            <a:off x="6053302" y="6182039"/>
            <a:ext cx="4597676" cy="271775"/>
          </a:xfrm>
          <a:prstGeom prst="rect">
            <a:avLst/>
          </a:prstGeom>
          <a:noFill/>
        </p:spPr>
        <p:txBody>
          <a:bodyPr wrap="square" lIns="32292" tIns="16146" rIns="32292" bIns="16146" anchor="ctr">
            <a:spAutoFit/>
          </a:bodyPr>
          <a:lstStyle/>
          <a:p>
            <a:pPr algn="ctr"/>
            <a:r>
              <a:rPr lang="en-US" sz="1554" b="1" u="sng">
                <a:ln w="0">
                  <a:noFill/>
                </a:ln>
                <a:solidFill>
                  <a:schemeClr val="accent6">
                    <a:lumMod val="75000"/>
                  </a:schemeClr>
                </a:solidFill>
                <a:effectLst>
                  <a:outerShdw blurRad="38100" dist="25400" dir="5400000" algn="ctr" rotWithShape="0">
                    <a:srgbClr val="6E747A">
                      <a:alpha val="43000"/>
                    </a:srgbClr>
                  </a:outerShdw>
                </a:effectLst>
              </a:rPr>
              <a:t>Post-PRADA</a:t>
            </a:r>
          </a:p>
        </p:txBody>
      </p:sp>
      <p:sp>
        <p:nvSpPr>
          <p:cNvPr id="147" name="TextBox 146">
            <a:extLst>
              <a:ext uri="{FF2B5EF4-FFF2-40B4-BE49-F238E27FC236}">
                <a16:creationId xmlns:a16="http://schemas.microsoft.com/office/drawing/2014/main" id="{A0D547AC-EB6C-8601-B333-EDF75C95C49C}"/>
              </a:ext>
            </a:extLst>
          </p:cNvPr>
          <p:cNvSpPr txBox="1"/>
          <p:nvPr/>
        </p:nvSpPr>
        <p:spPr>
          <a:xfrm>
            <a:off x="6140" y="568556"/>
            <a:ext cx="7917262" cy="954107"/>
          </a:xfrm>
          <a:prstGeom prst="rect">
            <a:avLst/>
          </a:prstGeom>
          <a:noFill/>
        </p:spPr>
        <p:txBody>
          <a:bodyPr wrap="square">
            <a:spAutoFit/>
          </a:bodyPr>
          <a:lstStyle/>
          <a:p>
            <a:pPr algn="ctr"/>
            <a:r>
              <a:rPr lang="en-GB" sz="2800" b="1" u="sng">
                <a:solidFill>
                  <a:schemeClr val="bg1"/>
                </a:solidFill>
              </a:rPr>
              <a:t>P</a:t>
            </a:r>
            <a:r>
              <a:rPr lang="en-GB" sz="2800" b="1">
                <a:solidFill>
                  <a:schemeClr val="bg1"/>
                </a:solidFill>
              </a:rPr>
              <a:t>roactive </a:t>
            </a:r>
            <a:r>
              <a:rPr lang="en-GB" sz="2800" b="1" u="sng">
                <a:solidFill>
                  <a:schemeClr val="bg1"/>
                </a:solidFill>
              </a:rPr>
              <a:t>R</a:t>
            </a:r>
            <a:r>
              <a:rPr lang="en-GB" sz="2800" b="1">
                <a:solidFill>
                  <a:schemeClr val="bg1"/>
                </a:solidFill>
              </a:rPr>
              <a:t>isk-b</a:t>
            </a:r>
            <a:r>
              <a:rPr lang="en-GB" sz="2800" b="1" u="sng">
                <a:solidFill>
                  <a:schemeClr val="bg1"/>
                </a:solidFill>
              </a:rPr>
              <a:t>a</a:t>
            </a:r>
            <a:r>
              <a:rPr lang="en-GB" sz="2800" b="1">
                <a:solidFill>
                  <a:schemeClr val="bg1"/>
                </a:solidFill>
              </a:rPr>
              <a:t>sed </a:t>
            </a:r>
            <a:r>
              <a:rPr lang="en-GB" sz="2800" b="1" u="sng">
                <a:solidFill>
                  <a:schemeClr val="bg1"/>
                </a:solidFill>
              </a:rPr>
              <a:t>D</a:t>
            </a:r>
            <a:r>
              <a:rPr lang="en-GB" sz="2800" b="1">
                <a:solidFill>
                  <a:schemeClr val="bg1"/>
                </a:solidFill>
              </a:rPr>
              <a:t>ata-</a:t>
            </a:r>
            <a:r>
              <a:rPr lang="en-GB" sz="2800" b="1" u="sng">
                <a:solidFill>
                  <a:schemeClr val="bg1"/>
                </a:solidFill>
              </a:rPr>
              <a:t>D</a:t>
            </a:r>
            <a:r>
              <a:rPr lang="en-GB" sz="2800" b="1">
                <a:solidFill>
                  <a:schemeClr val="bg1"/>
                </a:solidFill>
              </a:rPr>
              <a:t>riven </a:t>
            </a:r>
            <a:r>
              <a:rPr lang="en-GB" sz="2800" b="1" u="sng">
                <a:solidFill>
                  <a:schemeClr val="bg1"/>
                </a:solidFill>
              </a:rPr>
              <a:t>A</a:t>
            </a:r>
            <a:r>
              <a:rPr lang="en-GB" sz="2800" b="1">
                <a:solidFill>
                  <a:schemeClr val="bg1"/>
                </a:solidFill>
              </a:rPr>
              <a:t>ssessment of Patients at EOL</a:t>
            </a:r>
          </a:p>
        </p:txBody>
      </p:sp>
      <p:sp>
        <p:nvSpPr>
          <p:cNvPr id="148" name="Rectangle 147">
            <a:extLst>
              <a:ext uri="{FF2B5EF4-FFF2-40B4-BE49-F238E27FC236}">
                <a16:creationId xmlns:a16="http://schemas.microsoft.com/office/drawing/2014/main" id="{AA6511CF-01BD-4387-BCEE-A64E062E9F2F}"/>
              </a:ext>
            </a:extLst>
          </p:cNvPr>
          <p:cNvSpPr/>
          <p:nvPr/>
        </p:nvSpPr>
        <p:spPr>
          <a:xfrm>
            <a:off x="3588521" y="8469646"/>
            <a:ext cx="2968369" cy="2199417"/>
          </a:xfrm>
          <a:prstGeom prst="rect">
            <a:avLst/>
          </a:prstGeom>
          <a:blipFill dpi="0" rotWithShape="1">
            <a:blip r:embed="rId3">
              <a:alphaModFix amt="4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446"/>
            <a:endParaRPr lang="en-GB" sz="318"/>
          </a:p>
        </p:txBody>
      </p:sp>
      <p:sp>
        <p:nvSpPr>
          <p:cNvPr id="149" name="Rectangle 148">
            <a:extLst>
              <a:ext uri="{FF2B5EF4-FFF2-40B4-BE49-F238E27FC236}">
                <a16:creationId xmlns:a16="http://schemas.microsoft.com/office/drawing/2014/main" id="{15D3905D-25F9-0854-5F51-4B51AD551123}"/>
              </a:ext>
            </a:extLst>
          </p:cNvPr>
          <p:cNvSpPr/>
          <p:nvPr/>
        </p:nvSpPr>
        <p:spPr>
          <a:xfrm>
            <a:off x="3593798" y="10749289"/>
            <a:ext cx="2968369" cy="2199417"/>
          </a:xfrm>
          <a:prstGeom prst="rect">
            <a:avLst/>
          </a:prstGeom>
          <a:blipFill dpi="0" rotWithShape="1">
            <a:blip r:embed="rId4">
              <a:alphaModFix amt="4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446"/>
            <a:endParaRPr lang="en-GB" sz="318"/>
          </a:p>
        </p:txBody>
      </p:sp>
      <p:sp>
        <p:nvSpPr>
          <p:cNvPr id="150" name="Rectangle 149">
            <a:extLst>
              <a:ext uri="{FF2B5EF4-FFF2-40B4-BE49-F238E27FC236}">
                <a16:creationId xmlns:a16="http://schemas.microsoft.com/office/drawing/2014/main" id="{7E755A6F-3369-0FFA-BC3C-8AE8A7C2AF25}"/>
              </a:ext>
            </a:extLst>
          </p:cNvPr>
          <p:cNvSpPr/>
          <p:nvPr/>
        </p:nvSpPr>
        <p:spPr>
          <a:xfrm>
            <a:off x="6141" y="6162904"/>
            <a:ext cx="3885375" cy="271775"/>
          </a:xfrm>
          <a:prstGeom prst="rect">
            <a:avLst/>
          </a:prstGeom>
          <a:noFill/>
        </p:spPr>
        <p:txBody>
          <a:bodyPr wrap="square" lIns="32292" tIns="16146" rIns="32292" bIns="16146" anchor="ctr">
            <a:spAutoFit/>
          </a:bodyPr>
          <a:lstStyle/>
          <a:p>
            <a:pPr algn="ctr"/>
            <a:r>
              <a:rPr lang="en-US" sz="1554" b="1" u="sng">
                <a:ln w="0">
                  <a:noFill/>
                </a:ln>
                <a:solidFill>
                  <a:schemeClr val="accent6">
                    <a:lumMod val="75000"/>
                  </a:schemeClr>
                </a:solidFill>
                <a:effectLst>
                  <a:outerShdw blurRad="38100" dist="25400" dir="5400000" algn="ctr" rotWithShape="0">
                    <a:srgbClr val="6E747A">
                      <a:alpha val="43000"/>
                    </a:srgbClr>
                  </a:outerShdw>
                </a:effectLst>
              </a:rPr>
              <a:t>Pre-PRADA</a:t>
            </a:r>
          </a:p>
        </p:txBody>
      </p:sp>
      <p:grpSp>
        <p:nvGrpSpPr>
          <p:cNvPr id="151" name="Group 150">
            <a:extLst>
              <a:ext uri="{FF2B5EF4-FFF2-40B4-BE49-F238E27FC236}">
                <a16:creationId xmlns:a16="http://schemas.microsoft.com/office/drawing/2014/main" id="{A0A6C52F-635A-72EF-453F-C78CA7ABC93E}"/>
              </a:ext>
            </a:extLst>
          </p:cNvPr>
          <p:cNvGrpSpPr/>
          <p:nvPr/>
        </p:nvGrpSpPr>
        <p:grpSpPr>
          <a:xfrm>
            <a:off x="-515271" y="6447369"/>
            <a:ext cx="4885243" cy="6563170"/>
            <a:chOff x="-494575" y="947759"/>
            <a:chExt cx="15738954" cy="19852524"/>
          </a:xfrm>
        </p:grpSpPr>
        <p:sp>
          <p:nvSpPr>
            <p:cNvPr id="152" name="Text Placeholder 32">
              <a:extLst>
                <a:ext uri="{FF2B5EF4-FFF2-40B4-BE49-F238E27FC236}">
                  <a16:creationId xmlns:a16="http://schemas.microsoft.com/office/drawing/2014/main" id="{940995E8-9F62-1309-8520-49832E1AC004}"/>
                </a:ext>
              </a:extLst>
            </p:cNvPr>
            <p:cNvSpPr txBox="1">
              <a:spLocks/>
            </p:cNvSpPr>
            <p:nvPr/>
          </p:nvSpPr>
          <p:spPr>
            <a:xfrm>
              <a:off x="773981" y="3519977"/>
              <a:ext cx="3123443" cy="589341"/>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EOL</a:t>
              </a:r>
            </a:p>
          </p:txBody>
        </p:sp>
        <p:sp>
          <p:nvSpPr>
            <p:cNvPr id="153" name="Text Placeholder 34">
              <a:extLst>
                <a:ext uri="{FF2B5EF4-FFF2-40B4-BE49-F238E27FC236}">
                  <a16:creationId xmlns:a16="http://schemas.microsoft.com/office/drawing/2014/main" id="{BD591ACC-D957-B8D4-4A93-552CFB022E0F}"/>
                </a:ext>
              </a:extLst>
            </p:cNvPr>
            <p:cNvSpPr txBox="1">
              <a:spLocks/>
            </p:cNvSpPr>
            <p:nvPr/>
          </p:nvSpPr>
          <p:spPr>
            <a:xfrm>
              <a:off x="592640" y="6647012"/>
              <a:ext cx="3123443" cy="589341"/>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NEA</a:t>
              </a:r>
            </a:p>
            <a:p>
              <a:pPr defTabSz="242213">
                <a:spcBef>
                  <a:spcPts val="265"/>
                </a:spcBef>
                <a:defRPr/>
              </a:pPr>
              <a:endParaRPr lang="en-GB" sz="1000">
                <a:latin typeface="Century Gothic"/>
              </a:endParaRPr>
            </a:p>
          </p:txBody>
        </p:sp>
        <p:sp>
          <p:nvSpPr>
            <p:cNvPr id="154" name="Text Placeholder 36">
              <a:extLst>
                <a:ext uri="{FF2B5EF4-FFF2-40B4-BE49-F238E27FC236}">
                  <a16:creationId xmlns:a16="http://schemas.microsoft.com/office/drawing/2014/main" id="{813EF4B8-B861-18A4-17DD-0A83C0DC52B9}"/>
                </a:ext>
              </a:extLst>
            </p:cNvPr>
            <p:cNvSpPr txBox="1">
              <a:spLocks/>
            </p:cNvSpPr>
            <p:nvPr/>
          </p:nvSpPr>
          <p:spPr>
            <a:xfrm>
              <a:off x="773981" y="9774047"/>
              <a:ext cx="3123443" cy="589341"/>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Inpatient</a:t>
              </a:r>
            </a:p>
          </p:txBody>
        </p:sp>
        <p:sp>
          <p:nvSpPr>
            <p:cNvPr id="155" name="Text Placeholder 38">
              <a:extLst>
                <a:ext uri="{FF2B5EF4-FFF2-40B4-BE49-F238E27FC236}">
                  <a16:creationId xmlns:a16="http://schemas.microsoft.com/office/drawing/2014/main" id="{5357E74D-BBE9-CC64-EF93-499F67D6F76D}"/>
                </a:ext>
              </a:extLst>
            </p:cNvPr>
            <p:cNvSpPr txBox="1">
              <a:spLocks/>
            </p:cNvSpPr>
            <p:nvPr/>
          </p:nvSpPr>
          <p:spPr>
            <a:xfrm>
              <a:off x="-494575" y="12918221"/>
              <a:ext cx="4392000" cy="572202"/>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Community</a:t>
              </a:r>
            </a:p>
            <a:p>
              <a:pPr defTabSz="242213">
                <a:spcBef>
                  <a:spcPts val="265"/>
                </a:spcBef>
                <a:defRPr/>
              </a:pPr>
              <a:endParaRPr lang="en-GB" sz="1000">
                <a:latin typeface="Century Gothic"/>
              </a:endParaRPr>
            </a:p>
          </p:txBody>
        </p:sp>
        <p:sp>
          <p:nvSpPr>
            <p:cNvPr id="156" name="Text Placeholder 40">
              <a:extLst>
                <a:ext uri="{FF2B5EF4-FFF2-40B4-BE49-F238E27FC236}">
                  <a16:creationId xmlns:a16="http://schemas.microsoft.com/office/drawing/2014/main" id="{A42BEBEB-1EE7-F6AD-F9FF-C3EA7F283CAD}"/>
                </a:ext>
              </a:extLst>
            </p:cNvPr>
            <p:cNvSpPr txBox="1">
              <a:spLocks/>
            </p:cNvSpPr>
            <p:nvPr/>
          </p:nvSpPr>
          <p:spPr>
            <a:xfrm>
              <a:off x="966429" y="16028117"/>
              <a:ext cx="2930995" cy="542005"/>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GP/EOL Register</a:t>
              </a:r>
            </a:p>
            <a:p>
              <a:pPr defTabSz="242213">
                <a:spcBef>
                  <a:spcPts val="265"/>
                </a:spcBef>
                <a:defRPr/>
              </a:pPr>
              <a:endParaRPr lang="en-GB" sz="1000">
                <a:latin typeface="Century Gothic"/>
              </a:endParaRPr>
            </a:p>
          </p:txBody>
        </p:sp>
        <p:grpSp>
          <p:nvGrpSpPr>
            <p:cNvPr id="157" name="Group 156">
              <a:extLst>
                <a:ext uri="{FF2B5EF4-FFF2-40B4-BE49-F238E27FC236}">
                  <a16:creationId xmlns:a16="http://schemas.microsoft.com/office/drawing/2014/main" id="{91D47F38-0AB3-7B7C-2D3F-01697A01F61F}"/>
                </a:ext>
              </a:extLst>
            </p:cNvPr>
            <p:cNvGrpSpPr/>
            <p:nvPr/>
          </p:nvGrpSpPr>
          <p:grpSpPr>
            <a:xfrm>
              <a:off x="1805307" y="947759"/>
              <a:ext cx="13439072" cy="19852524"/>
              <a:chOff x="1805307" y="947759"/>
              <a:chExt cx="13439072" cy="19852524"/>
            </a:xfrm>
          </p:grpSpPr>
          <p:pic>
            <p:nvPicPr>
              <p:cNvPr id="158" name="Graphic 157">
                <a:extLst>
                  <a:ext uri="{FF2B5EF4-FFF2-40B4-BE49-F238E27FC236}">
                    <a16:creationId xmlns:a16="http://schemas.microsoft.com/office/drawing/2014/main" id="{6A99C221-1AF1-2774-93C8-B069A8AC2793}"/>
                  </a:ext>
                </a:extLst>
              </p:cNvPr>
              <p:cNvPicPr preferRelativeResize="0">
                <a:picLocks/>
              </p:cNvPicPr>
              <p:nvPr userDrawn="1"/>
            </p:nvPicPr>
            <p:blipFill>
              <a:blip r:embed="rId5">
                <a:extLst>
                  <a:ext uri="{96DAC541-7B7A-43D3-8B79-37D633B846F1}">
                    <asvg:svgBlip xmlns:asvg="http://schemas.microsoft.com/office/drawing/2016/SVG/main" r:embed="rId6"/>
                  </a:ext>
                </a:extLst>
              </a:blip>
              <a:stretch>
                <a:fillRect/>
              </a:stretch>
            </p:blipFill>
            <p:spPr>
              <a:xfrm>
                <a:off x="4538666" y="947759"/>
                <a:ext cx="5687702" cy="4582621"/>
              </a:xfrm>
              <a:prstGeom prst="rect">
                <a:avLst/>
              </a:prstGeom>
            </p:spPr>
          </p:pic>
          <p:pic>
            <p:nvPicPr>
              <p:cNvPr id="159" name="Graphic 158">
                <a:extLst>
                  <a:ext uri="{FF2B5EF4-FFF2-40B4-BE49-F238E27FC236}">
                    <a16:creationId xmlns:a16="http://schemas.microsoft.com/office/drawing/2014/main" id="{40FA7F5A-839C-9B17-02F3-141151F95302}"/>
                  </a:ext>
                </a:extLst>
              </p:cNvPr>
              <p:cNvPicPr preferRelativeResize="0">
                <a:picLocks/>
              </p:cNvPicPr>
              <p:nvPr userDrawn="1"/>
            </p:nvPicPr>
            <p:blipFill>
              <a:blip r:embed="rId7">
                <a:extLst>
                  <a:ext uri="{96DAC541-7B7A-43D3-8B79-37D633B846F1}">
                    <asvg:svgBlip xmlns:asvg="http://schemas.microsoft.com/office/drawing/2016/SVG/main" r:embed="rId8"/>
                  </a:ext>
                </a:extLst>
              </a:blip>
              <a:stretch>
                <a:fillRect/>
              </a:stretch>
            </p:blipFill>
            <p:spPr>
              <a:xfrm>
                <a:off x="4538666" y="5250354"/>
                <a:ext cx="5687702" cy="3451070"/>
              </a:xfrm>
              <a:prstGeom prst="rect">
                <a:avLst/>
              </a:prstGeom>
            </p:spPr>
          </p:pic>
          <p:pic>
            <p:nvPicPr>
              <p:cNvPr id="160" name="Graphic 159">
                <a:extLst>
                  <a:ext uri="{FF2B5EF4-FFF2-40B4-BE49-F238E27FC236}">
                    <a16:creationId xmlns:a16="http://schemas.microsoft.com/office/drawing/2014/main" id="{88C8A56C-6B11-2993-AC86-92C2B92ED94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538236" y="8362549"/>
                <a:ext cx="5679516" cy="3451070"/>
              </a:xfrm>
              <a:prstGeom prst="rect">
                <a:avLst/>
              </a:prstGeom>
            </p:spPr>
          </p:pic>
          <p:pic>
            <p:nvPicPr>
              <p:cNvPr id="161" name="Graphic 160">
                <a:extLst>
                  <a:ext uri="{FF2B5EF4-FFF2-40B4-BE49-F238E27FC236}">
                    <a16:creationId xmlns:a16="http://schemas.microsoft.com/office/drawing/2014/main" id="{91BFEB9E-670A-0C0F-FF6F-2D440790A34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538666" y="11470995"/>
                <a:ext cx="5679516" cy="3451070"/>
              </a:xfrm>
              <a:prstGeom prst="rect">
                <a:avLst/>
              </a:prstGeom>
            </p:spPr>
          </p:pic>
          <p:pic>
            <p:nvPicPr>
              <p:cNvPr id="162" name="Graphic 161">
                <a:extLst>
                  <a:ext uri="{FF2B5EF4-FFF2-40B4-BE49-F238E27FC236}">
                    <a16:creationId xmlns:a16="http://schemas.microsoft.com/office/drawing/2014/main" id="{A75E675F-1FDE-4718-920E-DE2DFE062A6B}"/>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539096" y="14585001"/>
                <a:ext cx="5679516" cy="3451070"/>
              </a:xfrm>
              <a:prstGeom prst="rect">
                <a:avLst/>
              </a:prstGeom>
            </p:spPr>
          </p:pic>
          <p:pic>
            <p:nvPicPr>
              <p:cNvPr id="163" name="Graphic 162">
                <a:extLst>
                  <a:ext uri="{FF2B5EF4-FFF2-40B4-BE49-F238E27FC236}">
                    <a16:creationId xmlns:a16="http://schemas.microsoft.com/office/drawing/2014/main" id="{48C0F2EA-C1A5-AE83-B41A-A626738D6B59}"/>
                  </a:ext>
                </a:extLst>
              </p:cNvPr>
              <p:cNvPicPr preferRelativeResize="0">
                <a:picLocks/>
              </p:cNvPicPr>
              <p:nvPr userDrawn="1"/>
            </p:nvPicPr>
            <p:blipFill>
              <a:blip r:embed="rId9">
                <a:extLst>
                  <a:ext uri="{96DAC541-7B7A-43D3-8B79-37D633B846F1}">
                    <asvg:svgBlip xmlns:asvg="http://schemas.microsoft.com/office/drawing/2016/SVG/main" r:embed="rId10"/>
                  </a:ext>
                </a:extLst>
              </a:blip>
              <a:stretch>
                <a:fillRect/>
              </a:stretch>
            </p:blipFill>
            <p:spPr>
              <a:xfrm>
                <a:off x="7066900" y="17853340"/>
                <a:ext cx="3159039" cy="2837028"/>
              </a:xfrm>
              <a:prstGeom prst="rect">
                <a:avLst/>
              </a:prstGeom>
            </p:spPr>
          </p:pic>
          <p:pic>
            <p:nvPicPr>
              <p:cNvPr id="164" name="Graphic 163">
                <a:extLst>
                  <a:ext uri="{FF2B5EF4-FFF2-40B4-BE49-F238E27FC236}">
                    <a16:creationId xmlns:a16="http://schemas.microsoft.com/office/drawing/2014/main" id="{4E7AEDE1-BA52-EC21-8240-50A4579787BF}"/>
                  </a:ext>
                </a:extLst>
              </p:cNvPr>
              <p:cNvPicPr preferRelativeResize="0">
                <a:picLocks/>
              </p:cNvPicPr>
              <p:nvPr/>
            </p:nvPicPr>
            <p:blipFill>
              <a:blip r:embed="rId11">
                <a:extLst>
                  <a:ext uri="{96DAC541-7B7A-43D3-8B79-37D633B846F1}">
                    <asvg:svgBlip xmlns:asvg="http://schemas.microsoft.com/office/drawing/2016/SVG/main" r:embed="rId12"/>
                  </a:ext>
                </a:extLst>
              </a:blip>
              <a:stretch>
                <a:fillRect/>
              </a:stretch>
            </p:blipFill>
            <p:spPr>
              <a:xfrm>
                <a:off x="4635624" y="947765"/>
                <a:ext cx="5487128" cy="4452017"/>
              </a:xfrm>
              <a:prstGeom prst="rect">
                <a:avLst/>
              </a:prstGeom>
            </p:spPr>
          </p:pic>
          <p:pic>
            <p:nvPicPr>
              <p:cNvPr id="165" name="Graphic 164">
                <a:extLst>
                  <a:ext uri="{FF2B5EF4-FFF2-40B4-BE49-F238E27FC236}">
                    <a16:creationId xmlns:a16="http://schemas.microsoft.com/office/drawing/2014/main" id="{348C96B6-153D-2AAF-5E11-B401542101C0}"/>
                  </a:ext>
                </a:extLst>
              </p:cNvPr>
              <p:cNvPicPr preferRelativeResize="0">
                <a:picLocks/>
              </p:cNvPicPr>
              <p:nvPr/>
            </p:nvPicPr>
            <p:blipFill>
              <a:blip r:embed="rId13">
                <a:extLst>
                  <a:ext uri="{96DAC541-7B7A-43D3-8B79-37D633B846F1}">
                    <asvg:svgBlip xmlns:asvg="http://schemas.microsoft.com/office/drawing/2016/SVG/main" r:embed="rId14"/>
                  </a:ext>
                </a:extLst>
              </a:blip>
              <a:stretch>
                <a:fillRect/>
              </a:stretch>
            </p:blipFill>
            <p:spPr>
              <a:xfrm>
                <a:off x="4635624" y="5343792"/>
                <a:ext cx="5487128" cy="3235528"/>
              </a:xfrm>
              <a:prstGeom prst="rect">
                <a:avLst/>
              </a:prstGeom>
            </p:spPr>
          </p:pic>
          <p:pic>
            <p:nvPicPr>
              <p:cNvPr id="166" name="Graphic 165">
                <a:extLst>
                  <a:ext uri="{FF2B5EF4-FFF2-40B4-BE49-F238E27FC236}">
                    <a16:creationId xmlns:a16="http://schemas.microsoft.com/office/drawing/2014/main" id="{31DC6729-A8EA-A1DA-C58D-F65346A51763}"/>
                  </a:ext>
                </a:extLst>
              </p:cNvPr>
              <p:cNvPicPr preferRelativeResize="0">
                <a:picLocks/>
              </p:cNvPicPr>
              <p:nvPr/>
            </p:nvPicPr>
            <p:blipFill>
              <a:blip r:embed="rId15">
                <a:extLst>
                  <a:ext uri="{96DAC541-7B7A-43D3-8B79-37D633B846F1}">
                    <asvg:svgBlip xmlns:asvg="http://schemas.microsoft.com/office/drawing/2016/SVG/main" r:embed="rId16"/>
                  </a:ext>
                </a:extLst>
              </a:blip>
              <a:stretch>
                <a:fillRect/>
              </a:stretch>
            </p:blipFill>
            <p:spPr>
              <a:xfrm>
                <a:off x="4635624" y="8456073"/>
                <a:ext cx="5487128" cy="3233435"/>
              </a:xfrm>
              <a:prstGeom prst="rect">
                <a:avLst/>
              </a:prstGeom>
            </p:spPr>
          </p:pic>
          <p:pic>
            <p:nvPicPr>
              <p:cNvPr id="167" name="Graphic 166">
                <a:extLst>
                  <a:ext uri="{FF2B5EF4-FFF2-40B4-BE49-F238E27FC236}">
                    <a16:creationId xmlns:a16="http://schemas.microsoft.com/office/drawing/2014/main" id="{EFBFFD63-A450-4BB5-3264-4924639E609A}"/>
                  </a:ext>
                </a:extLst>
              </p:cNvPr>
              <p:cNvPicPr preferRelativeResize="0">
                <a:picLocks/>
              </p:cNvPicPr>
              <p:nvPr/>
            </p:nvPicPr>
            <p:blipFill>
              <a:blip r:embed="rId17">
                <a:extLst>
                  <a:ext uri="{96DAC541-7B7A-43D3-8B79-37D633B846F1}">
                    <asvg:svgBlip xmlns:asvg="http://schemas.microsoft.com/office/drawing/2016/SVG/main" r:embed="rId18"/>
                  </a:ext>
                </a:extLst>
              </a:blip>
              <a:stretch>
                <a:fillRect/>
              </a:stretch>
            </p:blipFill>
            <p:spPr>
              <a:xfrm>
                <a:off x="4635624" y="11561044"/>
                <a:ext cx="5487128" cy="3233435"/>
              </a:xfrm>
              <a:prstGeom prst="rect">
                <a:avLst/>
              </a:prstGeom>
            </p:spPr>
          </p:pic>
          <p:pic>
            <p:nvPicPr>
              <p:cNvPr id="168" name="Graphic 167">
                <a:extLst>
                  <a:ext uri="{FF2B5EF4-FFF2-40B4-BE49-F238E27FC236}">
                    <a16:creationId xmlns:a16="http://schemas.microsoft.com/office/drawing/2014/main" id="{39D25FD4-FD26-017B-6B0D-897A1A86C806}"/>
                  </a:ext>
                </a:extLst>
              </p:cNvPr>
              <p:cNvPicPr preferRelativeResize="0">
                <a:picLocks/>
              </p:cNvPicPr>
              <p:nvPr/>
            </p:nvPicPr>
            <p:blipFill>
              <a:blip r:embed="rId19">
                <a:extLst>
                  <a:ext uri="{96DAC541-7B7A-43D3-8B79-37D633B846F1}">
                    <asvg:svgBlip xmlns:asvg="http://schemas.microsoft.com/office/drawing/2016/SVG/main" r:embed="rId20"/>
                  </a:ext>
                </a:extLst>
              </a:blip>
              <a:stretch>
                <a:fillRect/>
              </a:stretch>
            </p:blipFill>
            <p:spPr>
              <a:xfrm>
                <a:off x="4635624" y="14690473"/>
                <a:ext cx="5487128" cy="3233435"/>
              </a:xfrm>
              <a:prstGeom prst="rect">
                <a:avLst/>
              </a:prstGeom>
            </p:spPr>
          </p:pic>
          <p:pic>
            <p:nvPicPr>
              <p:cNvPr id="169" name="Graphic 168">
                <a:extLst>
                  <a:ext uri="{FF2B5EF4-FFF2-40B4-BE49-F238E27FC236}">
                    <a16:creationId xmlns:a16="http://schemas.microsoft.com/office/drawing/2014/main" id="{08FD27AF-6AB5-9A85-32F0-7B4925A9C9DF}"/>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167186" y="17853311"/>
                <a:ext cx="2958465" cy="2825999"/>
              </a:xfrm>
              <a:prstGeom prst="rect">
                <a:avLst/>
              </a:prstGeom>
            </p:spPr>
          </p:pic>
          <p:pic>
            <p:nvPicPr>
              <p:cNvPr id="170" name="Graphic 169">
                <a:extLst>
                  <a:ext uri="{FF2B5EF4-FFF2-40B4-BE49-F238E27FC236}">
                    <a16:creationId xmlns:a16="http://schemas.microsoft.com/office/drawing/2014/main" id="{04A6B4DA-D779-AE01-0095-F3320E23FD42}"/>
                  </a:ext>
                </a:extLst>
              </p:cNvPr>
              <p:cNvPicPr preferRelativeResize="0">
                <a:picLocks/>
              </p:cNvPicPr>
              <p:nvPr/>
            </p:nvPicPr>
            <p:blipFill>
              <a:blip r:embed="rId23">
                <a:extLst>
                  <a:ext uri="{96DAC541-7B7A-43D3-8B79-37D633B846F1}">
                    <asvg:svgBlip xmlns:asvg="http://schemas.microsoft.com/office/drawing/2016/SVG/main" r:embed="rId24"/>
                  </a:ext>
                </a:extLst>
              </a:blip>
              <a:stretch>
                <a:fillRect/>
              </a:stretch>
            </p:blipFill>
            <p:spPr>
              <a:xfrm>
                <a:off x="3904192" y="3646250"/>
                <a:ext cx="752152" cy="310907"/>
              </a:xfrm>
              <a:prstGeom prst="rect">
                <a:avLst/>
              </a:prstGeom>
            </p:spPr>
          </p:pic>
          <p:pic>
            <p:nvPicPr>
              <p:cNvPr id="171" name="Graphic 170">
                <a:extLst>
                  <a:ext uri="{FF2B5EF4-FFF2-40B4-BE49-F238E27FC236}">
                    <a16:creationId xmlns:a16="http://schemas.microsoft.com/office/drawing/2014/main" id="{1D57B654-333D-663C-8660-459C3EBFB347}"/>
                  </a:ext>
                </a:extLst>
              </p:cNvPr>
              <p:cNvPicPr preferRelativeResize="0">
                <a:picLocks/>
              </p:cNvPicPr>
              <p:nvPr/>
            </p:nvPicPr>
            <p:blipFill>
              <a:blip r:embed="rId25">
                <a:extLst>
                  <a:ext uri="{96DAC541-7B7A-43D3-8B79-37D633B846F1}">
                    <asvg:svgBlip xmlns:asvg="http://schemas.microsoft.com/office/drawing/2016/SVG/main" r:embed="rId26"/>
                  </a:ext>
                </a:extLst>
              </a:blip>
              <a:stretch>
                <a:fillRect/>
              </a:stretch>
            </p:blipFill>
            <p:spPr>
              <a:xfrm>
                <a:off x="3904192" y="6773459"/>
                <a:ext cx="752152" cy="310907"/>
              </a:xfrm>
              <a:prstGeom prst="rect">
                <a:avLst/>
              </a:prstGeom>
            </p:spPr>
          </p:pic>
          <p:pic>
            <p:nvPicPr>
              <p:cNvPr id="172" name="Graphic 171">
                <a:extLst>
                  <a:ext uri="{FF2B5EF4-FFF2-40B4-BE49-F238E27FC236}">
                    <a16:creationId xmlns:a16="http://schemas.microsoft.com/office/drawing/2014/main" id="{5516E437-91FF-879C-9D69-FC40C1583642}"/>
                  </a:ext>
                </a:extLst>
              </p:cNvPr>
              <p:cNvPicPr preferRelativeResize="0">
                <a:picLocks/>
              </p:cNvPicPr>
              <p:nvPr/>
            </p:nvPicPr>
            <p:blipFill>
              <a:blip r:embed="rId27">
                <a:extLst>
                  <a:ext uri="{96DAC541-7B7A-43D3-8B79-37D633B846F1}">
                    <asvg:svgBlip xmlns:asvg="http://schemas.microsoft.com/office/drawing/2016/SVG/main" r:embed="rId28"/>
                  </a:ext>
                </a:extLst>
              </a:blip>
              <a:stretch>
                <a:fillRect/>
              </a:stretch>
            </p:blipFill>
            <p:spPr>
              <a:xfrm>
                <a:off x="3904192" y="9900668"/>
                <a:ext cx="752152" cy="310907"/>
              </a:xfrm>
              <a:prstGeom prst="rect">
                <a:avLst/>
              </a:prstGeom>
            </p:spPr>
          </p:pic>
          <p:pic>
            <p:nvPicPr>
              <p:cNvPr id="173" name="Graphic 172">
                <a:extLst>
                  <a:ext uri="{FF2B5EF4-FFF2-40B4-BE49-F238E27FC236}">
                    <a16:creationId xmlns:a16="http://schemas.microsoft.com/office/drawing/2014/main" id="{0B73037E-D89F-D8C0-79F3-7FA3793DAD94}"/>
                  </a:ext>
                </a:extLst>
              </p:cNvPr>
              <p:cNvPicPr preferRelativeResize="0">
                <a:picLocks/>
              </p:cNvPicPr>
              <p:nvPr/>
            </p:nvPicPr>
            <p:blipFill>
              <a:blip r:embed="rId29">
                <a:extLst>
                  <a:ext uri="{96DAC541-7B7A-43D3-8B79-37D633B846F1}">
                    <asvg:svgBlip xmlns:asvg="http://schemas.microsoft.com/office/drawing/2016/SVG/main" r:embed="rId30"/>
                  </a:ext>
                </a:extLst>
              </a:blip>
              <a:stretch>
                <a:fillRect/>
              </a:stretch>
            </p:blipFill>
            <p:spPr>
              <a:xfrm>
                <a:off x="3904192" y="13027876"/>
                <a:ext cx="752152" cy="310907"/>
              </a:xfrm>
              <a:prstGeom prst="rect">
                <a:avLst/>
              </a:prstGeom>
            </p:spPr>
          </p:pic>
          <p:pic>
            <p:nvPicPr>
              <p:cNvPr id="174" name="Graphic 173">
                <a:extLst>
                  <a:ext uri="{FF2B5EF4-FFF2-40B4-BE49-F238E27FC236}">
                    <a16:creationId xmlns:a16="http://schemas.microsoft.com/office/drawing/2014/main" id="{266B889A-04AF-25A7-59D3-441462A2416F}"/>
                  </a:ext>
                </a:extLst>
              </p:cNvPr>
              <p:cNvPicPr preferRelativeResize="0">
                <a:picLocks/>
              </p:cNvPicPr>
              <p:nvPr/>
            </p:nvPicPr>
            <p:blipFill>
              <a:blip r:embed="rId31">
                <a:extLst>
                  <a:ext uri="{96DAC541-7B7A-43D3-8B79-37D633B846F1}">
                    <asvg:svgBlip xmlns:asvg="http://schemas.microsoft.com/office/drawing/2016/SVG/main" r:embed="rId32"/>
                  </a:ext>
                </a:extLst>
              </a:blip>
              <a:stretch>
                <a:fillRect/>
              </a:stretch>
            </p:blipFill>
            <p:spPr>
              <a:xfrm>
                <a:off x="3904192" y="16155085"/>
                <a:ext cx="752152" cy="310907"/>
              </a:xfrm>
              <a:prstGeom prst="rect">
                <a:avLst/>
              </a:prstGeom>
            </p:spPr>
          </p:pic>
          <p:pic>
            <p:nvPicPr>
              <p:cNvPr id="175" name="Graphic 174">
                <a:extLst>
                  <a:ext uri="{FF2B5EF4-FFF2-40B4-BE49-F238E27FC236}">
                    <a16:creationId xmlns:a16="http://schemas.microsoft.com/office/drawing/2014/main" id="{1F47E06A-2D53-0EC9-E8DB-D9CF0C3C24A0}"/>
                  </a:ext>
                </a:extLst>
              </p:cNvPr>
              <p:cNvPicPr preferRelativeResize="0">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4864888" y="954084"/>
                <a:ext cx="5107470" cy="4448495"/>
              </a:xfrm>
              <a:prstGeom prst="rect">
                <a:avLst/>
              </a:prstGeom>
            </p:spPr>
          </p:pic>
          <p:pic>
            <p:nvPicPr>
              <p:cNvPr id="176" name="Graphic 175">
                <a:extLst>
                  <a:ext uri="{FF2B5EF4-FFF2-40B4-BE49-F238E27FC236}">
                    <a16:creationId xmlns:a16="http://schemas.microsoft.com/office/drawing/2014/main" id="{F7B94F5B-81BD-3145-1175-913E747CF9E8}"/>
                  </a:ext>
                </a:extLst>
              </p:cNvPr>
              <p:cNvPicPr preferRelativeResize="0">
                <a:picLocks/>
              </p:cNvPicPr>
              <p:nvPr/>
            </p:nvPicPr>
            <p:blipFill>
              <a:blip r:embed="rId35">
                <a:extLst>
                  <a:ext uri="{96DAC541-7B7A-43D3-8B79-37D633B846F1}">
                    <asvg:svgBlip xmlns:asvg="http://schemas.microsoft.com/office/drawing/2016/SVG/main" r:embed="rId36"/>
                  </a:ext>
                </a:extLst>
              </a:blip>
              <a:stretch>
                <a:fillRect/>
              </a:stretch>
            </p:blipFill>
            <p:spPr>
              <a:xfrm>
                <a:off x="9671423" y="5221263"/>
                <a:ext cx="1181953" cy="310907"/>
              </a:xfrm>
              <a:prstGeom prst="rect">
                <a:avLst/>
              </a:prstGeom>
            </p:spPr>
          </p:pic>
          <p:pic>
            <p:nvPicPr>
              <p:cNvPr id="177" name="Graphic 176">
                <a:extLst>
                  <a:ext uri="{FF2B5EF4-FFF2-40B4-BE49-F238E27FC236}">
                    <a16:creationId xmlns:a16="http://schemas.microsoft.com/office/drawing/2014/main" id="{6C22B653-451C-C402-9FF6-499C96CF40DE}"/>
                  </a:ext>
                </a:extLst>
              </p:cNvPr>
              <p:cNvPicPr preferRelativeResize="0">
                <a:picLocks/>
              </p:cNvPicPr>
              <p:nvPr/>
            </p:nvPicPr>
            <p:blipFill>
              <a:blip r:embed="rId37">
                <a:extLst>
                  <a:ext uri="{96DAC541-7B7A-43D3-8B79-37D633B846F1}">
                    <asvg:svgBlip xmlns:asvg="http://schemas.microsoft.com/office/drawing/2016/SVG/main" r:embed="rId38"/>
                  </a:ext>
                </a:extLst>
              </a:blip>
              <a:stretch>
                <a:fillRect/>
              </a:stretch>
            </p:blipFill>
            <p:spPr>
              <a:xfrm>
                <a:off x="9671423" y="8326085"/>
                <a:ext cx="1181953" cy="310907"/>
              </a:xfrm>
              <a:prstGeom prst="rect">
                <a:avLst/>
              </a:prstGeom>
            </p:spPr>
          </p:pic>
          <p:pic>
            <p:nvPicPr>
              <p:cNvPr id="178" name="Graphic 177">
                <a:extLst>
                  <a:ext uri="{FF2B5EF4-FFF2-40B4-BE49-F238E27FC236}">
                    <a16:creationId xmlns:a16="http://schemas.microsoft.com/office/drawing/2014/main" id="{3831EBBA-BBBF-66C1-33D2-A32BA8C54FA7}"/>
                  </a:ext>
                </a:extLst>
              </p:cNvPr>
              <p:cNvPicPr preferRelativeResize="0">
                <a:picLocks/>
              </p:cNvPicPr>
              <p:nvPr/>
            </p:nvPicPr>
            <p:blipFill>
              <a:blip r:embed="rId39">
                <a:extLst>
                  <a:ext uri="{96DAC541-7B7A-43D3-8B79-37D633B846F1}">
                    <asvg:svgBlip xmlns:asvg="http://schemas.microsoft.com/office/drawing/2016/SVG/main" r:embed="rId40"/>
                  </a:ext>
                </a:extLst>
              </a:blip>
              <a:stretch>
                <a:fillRect/>
              </a:stretch>
            </p:blipFill>
            <p:spPr>
              <a:xfrm>
                <a:off x="9671423" y="11453908"/>
                <a:ext cx="1181953" cy="310907"/>
              </a:xfrm>
              <a:prstGeom prst="rect">
                <a:avLst/>
              </a:prstGeom>
            </p:spPr>
          </p:pic>
          <p:pic>
            <p:nvPicPr>
              <p:cNvPr id="179" name="Graphic 178">
                <a:extLst>
                  <a:ext uri="{FF2B5EF4-FFF2-40B4-BE49-F238E27FC236}">
                    <a16:creationId xmlns:a16="http://schemas.microsoft.com/office/drawing/2014/main" id="{5D07F58C-1E63-E028-64F1-90074EC8C2FA}"/>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4843264" y="11703761"/>
                <a:ext cx="5107470" cy="2990444"/>
              </a:xfrm>
              <a:prstGeom prst="rect">
                <a:avLst/>
              </a:prstGeom>
            </p:spPr>
          </p:pic>
          <p:pic>
            <p:nvPicPr>
              <p:cNvPr id="180" name="Graphic 179">
                <a:extLst>
                  <a:ext uri="{FF2B5EF4-FFF2-40B4-BE49-F238E27FC236}">
                    <a16:creationId xmlns:a16="http://schemas.microsoft.com/office/drawing/2014/main" id="{6FB2ED2C-04D2-E58E-71CC-96EA8D51B63B}"/>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4864888" y="8594910"/>
                <a:ext cx="5107470" cy="2990444"/>
              </a:xfrm>
              <a:prstGeom prst="rect">
                <a:avLst/>
              </a:prstGeom>
            </p:spPr>
          </p:pic>
          <p:pic>
            <p:nvPicPr>
              <p:cNvPr id="181" name="Graphic 180">
                <a:extLst>
                  <a:ext uri="{FF2B5EF4-FFF2-40B4-BE49-F238E27FC236}">
                    <a16:creationId xmlns:a16="http://schemas.microsoft.com/office/drawing/2014/main" id="{0FBAD8FB-EBE3-0022-7778-71202748693F}"/>
                  </a:ext>
                </a:extLst>
              </p:cNvPr>
              <p:cNvPicPr preferRelativeResize="0">
                <a:picLocks/>
              </p:cNvPicPr>
              <p:nvPr/>
            </p:nvPicPr>
            <p:blipFill>
              <a:blip r:embed="rId43">
                <a:extLst>
                  <a:ext uri="{96DAC541-7B7A-43D3-8B79-37D633B846F1}">
                    <asvg:svgBlip xmlns:asvg="http://schemas.microsoft.com/office/drawing/2016/SVG/main" r:embed="rId44"/>
                  </a:ext>
                </a:extLst>
              </a:blip>
              <a:stretch>
                <a:fillRect/>
              </a:stretch>
            </p:blipFill>
            <p:spPr>
              <a:xfrm>
                <a:off x="9671423" y="14587797"/>
                <a:ext cx="1181953" cy="310907"/>
              </a:xfrm>
              <a:prstGeom prst="rect">
                <a:avLst/>
              </a:prstGeom>
            </p:spPr>
          </p:pic>
          <p:pic>
            <p:nvPicPr>
              <p:cNvPr id="182" name="Graphic 181">
                <a:extLst>
                  <a:ext uri="{FF2B5EF4-FFF2-40B4-BE49-F238E27FC236}">
                    <a16:creationId xmlns:a16="http://schemas.microsoft.com/office/drawing/2014/main" id="{6C9537D3-857B-817D-896A-B8390633BD69}"/>
                  </a:ext>
                </a:extLst>
              </p:cNvPr>
              <p:cNvPicPr preferRelativeResize="0">
                <a:picLocks/>
              </p:cNvPicPr>
              <p:nvPr/>
            </p:nvPicPr>
            <p:blipFill>
              <a:blip r:embed="rId45">
                <a:extLst>
                  <a:ext uri="{96DAC541-7B7A-43D3-8B79-37D633B846F1}">
                    <asvg:svgBlip xmlns:asvg="http://schemas.microsoft.com/office/drawing/2016/SVG/main" r:embed="rId46"/>
                  </a:ext>
                </a:extLst>
              </a:blip>
              <a:stretch>
                <a:fillRect/>
              </a:stretch>
            </p:blipFill>
            <p:spPr>
              <a:xfrm>
                <a:off x="9671423" y="17713605"/>
                <a:ext cx="1181953" cy="310907"/>
              </a:xfrm>
              <a:prstGeom prst="rect">
                <a:avLst/>
              </a:prstGeom>
            </p:spPr>
          </p:pic>
          <p:pic>
            <p:nvPicPr>
              <p:cNvPr id="183" name="Graphic 182">
                <a:extLst>
                  <a:ext uri="{FF2B5EF4-FFF2-40B4-BE49-F238E27FC236}">
                    <a16:creationId xmlns:a16="http://schemas.microsoft.com/office/drawing/2014/main" id="{D476E744-A137-6DCF-0139-A60FC9731A7D}"/>
                  </a:ext>
                </a:extLst>
              </p:cNvPr>
              <p:cNvPicPr preferRelativeResize="0">
                <a:picLocks/>
              </p:cNvPicPr>
              <p:nvPr/>
            </p:nvPicPr>
            <p:blipFill>
              <a:blip r:embed="rId47">
                <a:extLst>
                  <a:ext uri="{96DAC541-7B7A-43D3-8B79-37D633B846F1}">
                    <asvg:svgBlip xmlns:asvg="http://schemas.microsoft.com/office/drawing/2016/SVG/main" r:embed="rId48"/>
                  </a:ext>
                </a:extLst>
              </a:blip>
              <a:stretch>
                <a:fillRect/>
              </a:stretch>
            </p:blipFill>
            <p:spPr>
              <a:xfrm>
                <a:off x="7371927" y="17869488"/>
                <a:ext cx="2578807" cy="2825601"/>
              </a:xfrm>
              <a:prstGeom prst="rect">
                <a:avLst/>
              </a:prstGeom>
            </p:spPr>
          </p:pic>
          <p:pic>
            <p:nvPicPr>
              <p:cNvPr id="184" name="Graphic 183">
                <a:extLst>
                  <a:ext uri="{FF2B5EF4-FFF2-40B4-BE49-F238E27FC236}">
                    <a16:creationId xmlns:a16="http://schemas.microsoft.com/office/drawing/2014/main" id="{83EE3048-D09A-712C-CCE1-8F433684EAE0}"/>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4854654" y="14818321"/>
                <a:ext cx="5107470" cy="2990444"/>
              </a:xfrm>
              <a:prstGeom prst="rect">
                <a:avLst/>
              </a:prstGeom>
            </p:spPr>
          </p:pic>
          <p:pic>
            <p:nvPicPr>
              <p:cNvPr id="185" name="Graphic 184">
                <a:extLst>
                  <a:ext uri="{FF2B5EF4-FFF2-40B4-BE49-F238E27FC236}">
                    <a16:creationId xmlns:a16="http://schemas.microsoft.com/office/drawing/2014/main" id="{D0A8BED0-CA01-4837-27DD-2BF573423C7A}"/>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4854654" y="5492303"/>
                <a:ext cx="5107470" cy="2990444"/>
              </a:xfrm>
              <a:prstGeom prst="rect">
                <a:avLst/>
              </a:prstGeom>
            </p:spPr>
          </p:pic>
          <p:pic>
            <p:nvPicPr>
              <p:cNvPr id="186" name="Picture Placeholder 54" descr="Care outline">
                <a:extLst>
                  <a:ext uri="{FF2B5EF4-FFF2-40B4-BE49-F238E27FC236}">
                    <a16:creationId xmlns:a16="http://schemas.microsoft.com/office/drawing/2014/main" id="{210A0B05-D4A6-5FB4-4ED7-BF8FF7379481}"/>
                  </a:ext>
                </a:extLst>
              </p:cNvPr>
              <p:cNvPicPr>
                <a:picLocks noChangeAspect="1"/>
              </p:cNvPicPr>
              <p:nvPr/>
            </p:nvPicPr>
            <p:blipFill>
              <a:blip r:embed="rId49">
                <a:extLst>
                  <a:ext uri="{96DAC541-7B7A-43D3-8B79-37D633B846F1}">
                    <asvg:svgBlip xmlns:asvg="http://schemas.microsoft.com/office/drawing/2016/SVG/main" r:embed="rId50"/>
                  </a:ext>
                </a:extLst>
              </a:blip>
              <a:srcRect/>
              <a:stretch/>
            </p:blipFill>
            <p:spPr>
              <a:xfrm>
                <a:off x="5344501" y="2892377"/>
                <a:ext cx="1675560" cy="1812324"/>
              </a:xfrm>
              <a:prstGeom prst="ellipse">
                <a:avLst/>
              </a:prstGeom>
              <a:solidFill>
                <a:srgbClr val="FFFFFF"/>
              </a:solidFill>
            </p:spPr>
          </p:pic>
          <p:pic>
            <p:nvPicPr>
              <p:cNvPr id="187" name="Picture Placeholder 94" descr="Stethoscope outline">
                <a:extLst>
                  <a:ext uri="{FF2B5EF4-FFF2-40B4-BE49-F238E27FC236}">
                    <a16:creationId xmlns:a16="http://schemas.microsoft.com/office/drawing/2014/main" id="{31FDADB1-EC89-F84A-5146-BF5CB85C78F4}"/>
                  </a:ext>
                </a:extLst>
              </p:cNvPr>
              <p:cNvPicPr>
                <a:picLocks noChangeAspect="1"/>
              </p:cNvPicPr>
              <p:nvPr/>
            </p:nvPicPr>
            <p:blipFill>
              <a:blip r:embed="rId51">
                <a:extLst>
                  <a:ext uri="{96DAC541-7B7A-43D3-8B79-37D633B846F1}">
                    <asvg:svgBlip xmlns:asvg="http://schemas.microsoft.com/office/drawing/2016/SVG/main" r:embed="rId52"/>
                  </a:ext>
                </a:extLst>
              </a:blip>
              <a:srcRect/>
              <a:stretch/>
            </p:blipFill>
            <p:spPr>
              <a:xfrm>
                <a:off x="7760528" y="4455084"/>
                <a:ext cx="1675560" cy="1812323"/>
              </a:xfrm>
              <a:prstGeom prst="ellipse">
                <a:avLst/>
              </a:prstGeom>
              <a:solidFill>
                <a:srgbClr val="FFFFFF"/>
              </a:solidFill>
            </p:spPr>
          </p:pic>
          <p:pic>
            <p:nvPicPr>
              <p:cNvPr id="188" name="Picture Placeholder 84" descr="Ambulance outline">
                <a:extLst>
                  <a:ext uri="{FF2B5EF4-FFF2-40B4-BE49-F238E27FC236}">
                    <a16:creationId xmlns:a16="http://schemas.microsoft.com/office/drawing/2014/main" id="{DDF08577-22E8-CB0E-54F3-B4D759786D65}"/>
                  </a:ext>
                </a:extLst>
              </p:cNvPr>
              <p:cNvPicPr>
                <a:picLocks noChangeAspect="1"/>
              </p:cNvPicPr>
              <p:nvPr/>
            </p:nvPicPr>
            <p:blipFill>
              <a:blip r:embed="rId53">
                <a:extLst>
                  <a:ext uri="{28A0092B-C50C-407E-A947-70E740481C1C}">
                    <a14:useLocalDpi xmlns:a14="http://schemas.microsoft.com/office/drawing/2010/main" val="0"/>
                  </a:ext>
                  <a:ext uri="{96DAC541-7B7A-43D3-8B79-37D633B846F1}">
                    <asvg:svgBlip xmlns:asvg="http://schemas.microsoft.com/office/drawing/2016/SVG/main" r:embed="rId54"/>
                  </a:ext>
                </a:extLst>
              </a:blip>
              <a:srcRect l="3773" r="3773"/>
              <a:stretch/>
            </p:blipFill>
            <p:spPr>
              <a:xfrm>
                <a:off x="5356215" y="6067568"/>
                <a:ext cx="1675560" cy="1812323"/>
              </a:xfrm>
              <a:prstGeom prst="ellipse">
                <a:avLst/>
              </a:prstGeom>
              <a:solidFill>
                <a:srgbClr val="FFFFFF"/>
              </a:solidFill>
            </p:spPr>
          </p:pic>
          <p:pic>
            <p:nvPicPr>
              <p:cNvPr id="189" name="Picture Placeholder 88" descr="Contract outline">
                <a:extLst>
                  <a:ext uri="{FF2B5EF4-FFF2-40B4-BE49-F238E27FC236}">
                    <a16:creationId xmlns:a16="http://schemas.microsoft.com/office/drawing/2014/main" id="{E932B52D-BC34-E451-949B-5A6171CDA17E}"/>
                  </a:ext>
                </a:extLst>
              </p:cNvPr>
              <p:cNvPicPr>
                <a:picLocks noChangeAspect="1"/>
              </p:cNvPicPr>
              <p:nvPr/>
            </p:nvPicPr>
            <p:blipFill>
              <a:blip r:embed="rId55">
                <a:extLst>
                  <a:ext uri="{28A0092B-C50C-407E-A947-70E740481C1C}">
                    <a14:useLocalDpi xmlns:a14="http://schemas.microsoft.com/office/drawing/2010/main" val="0"/>
                  </a:ext>
                  <a:ext uri="{96DAC541-7B7A-43D3-8B79-37D633B846F1}">
                    <asvg:svgBlip xmlns:asvg="http://schemas.microsoft.com/office/drawing/2016/SVG/main" r:embed="rId56"/>
                  </a:ext>
                </a:extLst>
              </a:blip>
              <a:srcRect l="3773" r="3773"/>
              <a:stretch/>
            </p:blipFill>
            <p:spPr>
              <a:xfrm>
                <a:off x="7796703" y="7590467"/>
                <a:ext cx="1675560" cy="1812323"/>
              </a:xfrm>
              <a:prstGeom prst="ellipse">
                <a:avLst/>
              </a:prstGeom>
              <a:solidFill>
                <a:srgbClr val="FFFFFF"/>
              </a:solidFill>
            </p:spPr>
          </p:pic>
          <p:pic>
            <p:nvPicPr>
              <p:cNvPr id="190" name="Picture Placeholder 124" descr="Inpatient outline">
                <a:extLst>
                  <a:ext uri="{FF2B5EF4-FFF2-40B4-BE49-F238E27FC236}">
                    <a16:creationId xmlns:a16="http://schemas.microsoft.com/office/drawing/2014/main" id="{1851914F-491F-CBC8-3FCC-4ECA04091940}"/>
                  </a:ext>
                </a:extLst>
              </p:cNvPr>
              <p:cNvPicPr>
                <a:picLocks noChangeAspect="1"/>
              </p:cNvPicPr>
              <p:nvPr/>
            </p:nvPicPr>
            <p:blipFill>
              <a:blip r:embed="rId57">
                <a:extLst>
                  <a:ext uri="{28A0092B-C50C-407E-A947-70E740481C1C}">
                    <a14:useLocalDpi xmlns:a14="http://schemas.microsoft.com/office/drawing/2010/main" val="0"/>
                  </a:ext>
                  <a:ext uri="{96DAC541-7B7A-43D3-8B79-37D633B846F1}">
                    <asvg:svgBlip xmlns:asvg="http://schemas.microsoft.com/office/drawing/2016/SVG/main" r:embed="rId58"/>
                  </a:ext>
                </a:extLst>
              </a:blip>
              <a:srcRect l="3773" r="3773"/>
              <a:stretch/>
            </p:blipFill>
            <p:spPr>
              <a:xfrm>
                <a:off x="5352873" y="9172308"/>
                <a:ext cx="1675560" cy="1812323"/>
              </a:xfrm>
              <a:prstGeom prst="ellipse">
                <a:avLst/>
              </a:prstGeom>
              <a:solidFill>
                <a:srgbClr val="FFFFFF"/>
              </a:solidFill>
            </p:spPr>
          </p:pic>
          <p:pic>
            <p:nvPicPr>
              <p:cNvPr id="191" name="Picture Placeholder 134" descr="House outline">
                <a:extLst>
                  <a:ext uri="{FF2B5EF4-FFF2-40B4-BE49-F238E27FC236}">
                    <a16:creationId xmlns:a16="http://schemas.microsoft.com/office/drawing/2014/main" id="{1937EDD9-2FC3-BB29-8276-8DB5D36BDCD8}"/>
                  </a:ext>
                </a:extLst>
              </p:cNvPr>
              <p:cNvPicPr>
                <a:picLocks noChangeAspect="1"/>
              </p:cNvPicPr>
              <p:nvPr/>
            </p:nvPicPr>
            <p:blipFill>
              <a:blip r:embed="rId59">
                <a:extLst>
                  <a:ext uri="{28A0092B-C50C-407E-A947-70E740481C1C}">
                    <a14:useLocalDpi xmlns:a14="http://schemas.microsoft.com/office/drawing/2010/main" val="0"/>
                  </a:ext>
                  <a:ext uri="{96DAC541-7B7A-43D3-8B79-37D633B846F1}">
                    <asvg:svgBlip xmlns:asvg="http://schemas.microsoft.com/office/drawing/2016/SVG/main" r:embed="rId60"/>
                  </a:ext>
                </a:extLst>
              </a:blip>
              <a:srcRect l="3773" r="3773"/>
              <a:stretch/>
            </p:blipFill>
            <p:spPr>
              <a:xfrm>
                <a:off x="7730707" y="10649870"/>
                <a:ext cx="1675560" cy="1812323"/>
              </a:xfrm>
              <a:prstGeom prst="ellipse">
                <a:avLst/>
              </a:prstGeom>
              <a:solidFill>
                <a:srgbClr val="FFFFFF"/>
              </a:solidFill>
            </p:spPr>
          </p:pic>
          <p:pic>
            <p:nvPicPr>
              <p:cNvPr id="192" name="Picture Placeholder 132" descr="Home1 outline">
                <a:extLst>
                  <a:ext uri="{FF2B5EF4-FFF2-40B4-BE49-F238E27FC236}">
                    <a16:creationId xmlns:a16="http://schemas.microsoft.com/office/drawing/2014/main" id="{20C4ECF6-E933-4151-EA3B-60316719F811}"/>
                  </a:ext>
                </a:extLst>
              </p:cNvPr>
              <p:cNvPicPr>
                <a:picLocks noChangeAspect="1"/>
              </p:cNvPicPr>
              <p:nvPr/>
            </p:nvPicPr>
            <p:blipFill>
              <a:blip r:embed="rId61">
                <a:extLst>
                  <a:ext uri="{28A0092B-C50C-407E-A947-70E740481C1C}">
                    <a14:useLocalDpi xmlns:a14="http://schemas.microsoft.com/office/drawing/2010/main" val="0"/>
                  </a:ext>
                  <a:ext uri="{96DAC541-7B7A-43D3-8B79-37D633B846F1}">
                    <asvg:svgBlip xmlns:asvg="http://schemas.microsoft.com/office/drawing/2016/SVG/main" r:embed="rId62"/>
                  </a:ext>
                </a:extLst>
              </a:blip>
              <a:srcRect l="3773" r="3773"/>
              <a:stretch/>
            </p:blipFill>
            <p:spPr>
              <a:xfrm>
                <a:off x="5334309" y="12303228"/>
                <a:ext cx="1675560" cy="1812323"/>
              </a:xfrm>
              <a:prstGeom prst="ellipse">
                <a:avLst/>
              </a:prstGeom>
              <a:solidFill>
                <a:srgbClr val="FFFFFF"/>
              </a:solidFill>
            </p:spPr>
          </p:pic>
          <p:pic>
            <p:nvPicPr>
              <p:cNvPr id="193" name="Picture Placeholder 120" descr="Ambulance outline">
                <a:extLst>
                  <a:ext uri="{FF2B5EF4-FFF2-40B4-BE49-F238E27FC236}">
                    <a16:creationId xmlns:a16="http://schemas.microsoft.com/office/drawing/2014/main" id="{0CC402D0-DA69-E28B-66B8-8D28F73CDF0B}"/>
                  </a:ext>
                </a:extLst>
              </p:cNvPr>
              <p:cNvPicPr>
                <a:picLocks noChangeAspect="1"/>
              </p:cNvPicPr>
              <p:nvPr/>
            </p:nvPicPr>
            <p:blipFill>
              <a:blip r:embed="rId63">
                <a:extLst>
                  <a:ext uri="{28A0092B-C50C-407E-A947-70E740481C1C}">
                    <a14:useLocalDpi xmlns:a14="http://schemas.microsoft.com/office/drawing/2010/main" val="0"/>
                  </a:ext>
                  <a:ext uri="{96DAC541-7B7A-43D3-8B79-37D633B846F1}">
                    <asvg:svgBlip xmlns:asvg="http://schemas.microsoft.com/office/drawing/2016/SVG/main" r:embed="rId64"/>
                  </a:ext>
                </a:extLst>
              </a:blip>
              <a:srcRect l="3773" r="3773"/>
              <a:stretch/>
            </p:blipFill>
            <p:spPr>
              <a:xfrm>
                <a:off x="7774959" y="13784311"/>
                <a:ext cx="1675560" cy="1812323"/>
              </a:xfrm>
              <a:prstGeom prst="ellipse">
                <a:avLst/>
              </a:prstGeom>
              <a:solidFill>
                <a:srgbClr val="FFFFFF"/>
              </a:solidFill>
            </p:spPr>
          </p:pic>
          <p:pic>
            <p:nvPicPr>
              <p:cNvPr id="194" name="Picture Placeholder 112" descr="List outline">
                <a:extLst>
                  <a:ext uri="{FF2B5EF4-FFF2-40B4-BE49-F238E27FC236}">
                    <a16:creationId xmlns:a16="http://schemas.microsoft.com/office/drawing/2014/main" id="{429AA1B2-C32D-8D40-CE9E-E86E0C7155A9}"/>
                  </a:ext>
                </a:extLst>
              </p:cNvPr>
              <p:cNvPicPr>
                <a:picLocks noChangeAspect="1"/>
              </p:cNvPicPr>
              <p:nvPr/>
            </p:nvPicPr>
            <p:blipFill>
              <a:blip r:embed="rId65">
                <a:extLst>
                  <a:ext uri="{28A0092B-C50C-407E-A947-70E740481C1C}">
                    <a14:useLocalDpi xmlns:a14="http://schemas.microsoft.com/office/drawing/2010/main" val="0"/>
                  </a:ext>
                  <a:ext uri="{96DAC541-7B7A-43D3-8B79-37D633B846F1}">
                    <asvg:svgBlip xmlns:asvg="http://schemas.microsoft.com/office/drawing/2016/SVG/main" r:embed="rId66"/>
                  </a:ext>
                </a:extLst>
              </a:blip>
              <a:srcRect l="3773" r="3773"/>
              <a:stretch/>
            </p:blipFill>
            <p:spPr>
              <a:xfrm>
                <a:off x="5348801" y="15411674"/>
                <a:ext cx="1675560" cy="1812323"/>
              </a:xfrm>
              <a:prstGeom prst="ellipse">
                <a:avLst/>
              </a:prstGeom>
              <a:solidFill>
                <a:srgbClr val="FFFFFF"/>
              </a:solidFill>
            </p:spPr>
          </p:pic>
          <p:pic>
            <p:nvPicPr>
              <p:cNvPr id="195" name="Picture Placeholder 116" descr="Inpatient outline">
                <a:extLst>
                  <a:ext uri="{FF2B5EF4-FFF2-40B4-BE49-F238E27FC236}">
                    <a16:creationId xmlns:a16="http://schemas.microsoft.com/office/drawing/2014/main" id="{AD070C65-48A8-8F23-F983-D5BB6D17A1B1}"/>
                  </a:ext>
                </a:extLst>
              </p:cNvPr>
              <p:cNvPicPr>
                <a:picLocks noChangeAspect="1"/>
              </p:cNvPicPr>
              <p:nvPr/>
            </p:nvPicPr>
            <p:blipFill>
              <a:blip r:embed="rId67">
                <a:extLst>
                  <a:ext uri="{28A0092B-C50C-407E-A947-70E740481C1C}">
                    <a14:useLocalDpi xmlns:a14="http://schemas.microsoft.com/office/drawing/2010/main" val="0"/>
                  </a:ext>
                  <a:ext uri="{96DAC541-7B7A-43D3-8B79-37D633B846F1}">
                    <asvg:svgBlip xmlns:asvg="http://schemas.microsoft.com/office/drawing/2016/SVG/main" r:embed="rId68"/>
                  </a:ext>
                </a:extLst>
              </a:blip>
              <a:srcRect l="3773" r="3773"/>
              <a:stretch/>
            </p:blipFill>
            <p:spPr>
              <a:xfrm>
                <a:off x="7759357" y="16918752"/>
                <a:ext cx="1675560" cy="1812323"/>
              </a:xfrm>
              <a:prstGeom prst="ellipse">
                <a:avLst/>
              </a:prstGeom>
              <a:solidFill>
                <a:srgbClr val="FFFFFF"/>
              </a:solidFill>
            </p:spPr>
          </p:pic>
          <p:sp>
            <p:nvSpPr>
              <p:cNvPr id="196" name="Text Placeholder 38">
                <a:extLst>
                  <a:ext uri="{FF2B5EF4-FFF2-40B4-BE49-F238E27FC236}">
                    <a16:creationId xmlns:a16="http://schemas.microsoft.com/office/drawing/2014/main" id="{E9421520-AF42-5055-DE6F-9B42E977C1DB}"/>
                  </a:ext>
                </a:extLst>
              </p:cNvPr>
              <p:cNvSpPr txBox="1">
                <a:spLocks/>
              </p:cNvSpPr>
              <p:nvPr/>
            </p:nvSpPr>
            <p:spPr>
              <a:xfrm>
                <a:off x="2255527" y="12976271"/>
                <a:ext cx="1612875" cy="674350"/>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endParaRPr lang="en-GB" sz="1000">
                  <a:latin typeface="Century Gothic"/>
                </a:endParaRPr>
              </a:p>
              <a:p>
                <a:pPr defTabSz="242213">
                  <a:spcBef>
                    <a:spcPts val="265"/>
                  </a:spcBef>
                  <a:defRPr/>
                </a:pPr>
                <a:endParaRPr lang="en-GB" sz="1000">
                  <a:latin typeface="Century Gothic"/>
                </a:endParaRPr>
              </a:p>
            </p:txBody>
          </p:sp>
          <p:sp>
            <p:nvSpPr>
              <p:cNvPr id="197" name="Text Placeholder 39">
                <a:extLst>
                  <a:ext uri="{FF2B5EF4-FFF2-40B4-BE49-F238E27FC236}">
                    <a16:creationId xmlns:a16="http://schemas.microsoft.com/office/drawing/2014/main" id="{0251810A-FE0F-BAC9-AAE1-D1C600B9A449}"/>
                  </a:ext>
                </a:extLst>
              </p:cNvPr>
              <p:cNvSpPr txBox="1">
                <a:spLocks/>
              </p:cNvSpPr>
              <p:nvPr/>
            </p:nvSpPr>
            <p:spPr>
              <a:xfrm>
                <a:off x="1912601" y="13650636"/>
                <a:ext cx="1955799" cy="1694417"/>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endParaRPr lang="en-GB" sz="700">
                  <a:solidFill>
                    <a:schemeClr val="tx1"/>
                  </a:solidFill>
                  <a:latin typeface="Arial"/>
                </a:endParaRPr>
              </a:p>
            </p:txBody>
          </p:sp>
          <p:sp>
            <p:nvSpPr>
              <p:cNvPr id="198" name="Text Placeholder 33">
                <a:extLst>
                  <a:ext uri="{FF2B5EF4-FFF2-40B4-BE49-F238E27FC236}">
                    <a16:creationId xmlns:a16="http://schemas.microsoft.com/office/drawing/2014/main" id="{5A83EA64-F8C4-1E07-D26B-6DE243975FBF}"/>
                  </a:ext>
                </a:extLst>
              </p:cNvPr>
              <p:cNvSpPr txBox="1">
                <a:spLocks/>
              </p:cNvSpPr>
              <p:nvPr/>
            </p:nvSpPr>
            <p:spPr>
              <a:xfrm>
                <a:off x="1873064" y="4088485"/>
                <a:ext cx="2117330" cy="1694417"/>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Patient reaches EOL and requires specialised care</a:t>
                </a:r>
              </a:p>
            </p:txBody>
          </p:sp>
          <p:sp>
            <p:nvSpPr>
              <p:cNvPr id="199" name="Text Placeholder 35">
                <a:extLst>
                  <a:ext uri="{FF2B5EF4-FFF2-40B4-BE49-F238E27FC236}">
                    <a16:creationId xmlns:a16="http://schemas.microsoft.com/office/drawing/2014/main" id="{80205B6C-735A-9267-07A6-9E00C28C4AE7}"/>
                  </a:ext>
                </a:extLst>
              </p:cNvPr>
              <p:cNvSpPr txBox="1">
                <a:spLocks/>
              </p:cNvSpPr>
              <p:nvPr/>
            </p:nvSpPr>
            <p:spPr>
              <a:xfrm>
                <a:off x="1873064" y="7215518"/>
                <a:ext cx="2117330" cy="1694417"/>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A patient experiences a Non-Elective Admission (NEA)</a:t>
                </a:r>
              </a:p>
            </p:txBody>
          </p:sp>
          <p:sp>
            <p:nvSpPr>
              <p:cNvPr id="200" name="Text Placeholder 37">
                <a:extLst>
                  <a:ext uri="{FF2B5EF4-FFF2-40B4-BE49-F238E27FC236}">
                    <a16:creationId xmlns:a16="http://schemas.microsoft.com/office/drawing/2014/main" id="{0725623C-ED8C-4906-C960-827D4703C58D}"/>
                  </a:ext>
                </a:extLst>
              </p:cNvPr>
              <p:cNvSpPr txBox="1">
                <a:spLocks/>
              </p:cNvSpPr>
              <p:nvPr/>
            </p:nvSpPr>
            <p:spPr>
              <a:xfrm>
                <a:off x="1873064" y="10342547"/>
                <a:ext cx="2117330" cy="1694417"/>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Information is recorded during inpatient stay in relation EOL Care</a:t>
                </a:r>
              </a:p>
            </p:txBody>
          </p:sp>
          <p:sp>
            <p:nvSpPr>
              <p:cNvPr id="201" name="Text Placeholder 39">
                <a:extLst>
                  <a:ext uri="{FF2B5EF4-FFF2-40B4-BE49-F238E27FC236}">
                    <a16:creationId xmlns:a16="http://schemas.microsoft.com/office/drawing/2014/main" id="{468281D7-2BE6-1927-D4AA-0C8DB9633D6F}"/>
                  </a:ext>
                </a:extLst>
              </p:cNvPr>
              <p:cNvSpPr txBox="1">
                <a:spLocks/>
              </p:cNvSpPr>
              <p:nvPr/>
            </p:nvSpPr>
            <p:spPr>
              <a:xfrm>
                <a:off x="1873064" y="13469588"/>
                <a:ext cx="2117330" cy="1694417"/>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Patient is referred to Community Services for EOL Care needs</a:t>
                </a:r>
              </a:p>
            </p:txBody>
          </p:sp>
          <p:sp>
            <p:nvSpPr>
              <p:cNvPr id="202" name="Text Placeholder 41">
                <a:extLst>
                  <a:ext uri="{FF2B5EF4-FFF2-40B4-BE49-F238E27FC236}">
                    <a16:creationId xmlns:a16="http://schemas.microsoft.com/office/drawing/2014/main" id="{92DEA7CD-0240-3BF4-C328-98D60BC70275}"/>
                  </a:ext>
                </a:extLst>
              </p:cNvPr>
              <p:cNvSpPr txBox="1">
                <a:spLocks/>
              </p:cNvSpPr>
              <p:nvPr/>
            </p:nvSpPr>
            <p:spPr>
              <a:xfrm>
                <a:off x="1805307" y="17076700"/>
                <a:ext cx="2117330" cy="1694417"/>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Patient is discharged back to GP for EOL Care and is registered on GSF</a:t>
                </a:r>
              </a:p>
            </p:txBody>
          </p:sp>
          <p:sp>
            <p:nvSpPr>
              <p:cNvPr id="203" name="Text Placeholder 22">
                <a:extLst>
                  <a:ext uri="{FF2B5EF4-FFF2-40B4-BE49-F238E27FC236}">
                    <a16:creationId xmlns:a16="http://schemas.microsoft.com/office/drawing/2014/main" id="{3C6AC686-DF27-6D31-72F4-3CC492F44EDC}"/>
                  </a:ext>
                </a:extLst>
              </p:cNvPr>
              <p:cNvSpPr txBox="1">
                <a:spLocks/>
              </p:cNvSpPr>
              <p:nvPr/>
            </p:nvSpPr>
            <p:spPr>
              <a:xfrm>
                <a:off x="10852376" y="5100696"/>
                <a:ext cx="4392000" cy="659076"/>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GP</a:t>
                </a:r>
              </a:p>
            </p:txBody>
          </p:sp>
          <p:sp>
            <p:nvSpPr>
              <p:cNvPr id="204" name="Text Placeholder 23">
                <a:extLst>
                  <a:ext uri="{FF2B5EF4-FFF2-40B4-BE49-F238E27FC236}">
                    <a16:creationId xmlns:a16="http://schemas.microsoft.com/office/drawing/2014/main" id="{48614A1D-9D92-EC96-86A1-B8C694C97312}"/>
                  </a:ext>
                </a:extLst>
              </p:cNvPr>
              <p:cNvSpPr txBox="1">
                <a:spLocks/>
              </p:cNvSpPr>
              <p:nvPr/>
            </p:nvSpPr>
            <p:spPr>
              <a:xfrm>
                <a:off x="10855668" y="5769272"/>
                <a:ext cx="2117330" cy="1705641"/>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Patient is recorded on EOL register by GP</a:t>
                </a:r>
              </a:p>
            </p:txBody>
          </p:sp>
          <p:sp>
            <p:nvSpPr>
              <p:cNvPr id="205" name="Text Placeholder 24">
                <a:extLst>
                  <a:ext uri="{FF2B5EF4-FFF2-40B4-BE49-F238E27FC236}">
                    <a16:creationId xmlns:a16="http://schemas.microsoft.com/office/drawing/2014/main" id="{B41F9463-F273-C5AE-48F9-12E04BE43E3A}"/>
                  </a:ext>
                </a:extLst>
              </p:cNvPr>
              <p:cNvSpPr txBox="1">
                <a:spLocks/>
              </p:cNvSpPr>
              <p:nvPr/>
            </p:nvSpPr>
            <p:spPr>
              <a:xfrm>
                <a:off x="10852379" y="8238722"/>
                <a:ext cx="2431452" cy="692046"/>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err="1">
                    <a:latin typeface="Century Gothic"/>
                  </a:rPr>
                  <a:t>ReSPECT</a:t>
                </a:r>
                <a:r>
                  <a:rPr lang="en-GB" sz="1000">
                    <a:latin typeface="Century Gothic"/>
                  </a:rPr>
                  <a:t> &amp; ACP</a:t>
                </a:r>
              </a:p>
            </p:txBody>
          </p:sp>
          <p:sp>
            <p:nvSpPr>
              <p:cNvPr id="206" name="Text Placeholder 25">
                <a:extLst>
                  <a:ext uri="{FF2B5EF4-FFF2-40B4-BE49-F238E27FC236}">
                    <a16:creationId xmlns:a16="http://schemas.microsoft.com/office/drawing/2014/main" id="{3D1AA67A-FC41-C541-A961-D825CC6652E1}"/>
                  </a:ext>
                </a:extLst>
              </p:cNvPr>
              <p:cNvSpPr txBox="1">
                <a:spLocks/>
              </p:cNvSpPr>
              <p:nvPr/>
            </p:nvSpPr>
            <p:spPr>
              <a:xfrm>
                <a:off x="10855668" y="9085034"/>
                <a:ext cx="2117330" cy="1705641"/>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err="1">
                    <a:solidFill>
                      <a:schemeClr val="tx1"/>
                    </a:solidFill>
                    <a:latin typeface="Arial"/>
                  </a:rPr>
                  <a:t>ReSPECT</a:t>
                </a:r>
                <a:r>
                  <a:rPr lang="en-GB" sz="700">
                    <a:solidFill>
                      <a:schemeClr val="tx1"/>
                    </a:solidFill>
                    <a:latin typeface="Arial"/>
                  </a:rPr>
                  <a:t> documents and Advanced Care Planning are completed by GP</a:t>
                </a:r>
              </a:p>
            </p:txBody>
          </p:sp>
          <p:sp>
            <p:nvSpPr>
              <p:cNvPr id="207" name="Text Placeholder 26">
                <a:extLst>
                  <a:ext uri="{FF2B5EF4-FFF2-40B4-BE49-F238E27FC236}">
                    <a16:creationId xmlns:a16="http://schemas.microsoft.com/office/drawing/2014/main" id="{E0095FEA-F596-3290-4B29-2CDD9D1060B9}"/>
                  </a:ext>
                </a:extLst>
              </p:cNvPr>
              <p:cNvSpPr txBox="1">
                <a:spLocks/>
              </p:cNvSpPr>
              <p:nvPr/>
            </p:nvSpPr>
            <p:spPr>
              <a:xfrm>
                <a:off x="10852379" y="11376745"/>
                <a:ext cx="4392000" cy="659076"/>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Discharge</a:t>
                </a:r>
              </a:p>
            </p:txBody>
          </p:sp>
          <p:sp>
            <p:nvSpPr>
              <p:cNvPr id="208" name="Text Placeholder 27">
                <a:extLst>
                  <a:ext uri="{FF2B5EF4-FFF2-40B4-BE49-F238E27FC236}">
                    <a16:creationId xmlns:a16="http://schemas.microsoft.com/office/drawing/2014/main" id="{F0680CAB-E6CD-6B6C-552F-7BB5D83810E8}"/>
                  </a:ext>
                </a:extLst>
              </p:cNvPr>
              <p:cNvSpPr txBox="1">
                <a:spLocks/>
              </p:cNvSpPr>
              <p:nvPr/>
            </p:nvSpPr>
            <p:spPr>
              <a:xfrm>
                <a:off x="10855668" y="12045325"/>
                <a:ext cx="2117330" cy="1705641"/>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Before or upon discharge documents are sent to GP</a:t>
                </a:r>
              </a:p>
            </p:txBody>
          </p:sp>
          <p:sp>
            <p:nvSpPr>
              <p:cNvPr id="209" name="Text Placeholder 28">
                <a:extLst>
                  <a:ext uri="{FF2B5EF4-FFF2-40B4-BE49-F238E27FC236}">
                    <a16:creationId xmlns:a16="http://schemas.microsoft.com/office/drawing/2014/main" id="{97A1FE50-2485-86F9-2B23-D9620E45AF7B}"/>
                  </a:ext>
                </a:extLst>
              </p:cNvPr>
              <p:cNvSpPr txBox="1">
                <a:spLocks/>
              </p:cNvSpPr>
              <p:nvPr/>
            </p:nvSpPr>
            <p:spPr>
              <a:xfrm>
                <a:off x="10852379" y="14514770"/>
                <a:ext cx="4392000" cy="659076"/>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NEA</a:t>
                </a:r>
              </a:p>
            </p:txBody>
          </p:sp>
          <p:sp>
            <p:nvSpPr>
              <p:cNvPr id="210" name="Text Placeholder 29">
                <a:extLst>
                  <a:ext uri="{FF2B5EF4-FFF2-40B4-BE49-F238E27FC236}">
                    <a16:creationId xmlns:a16="http://schemas.microsoft.com/office/drawing/2014/main" id="{C1E01176-24AF-749D-F837-843C1C073F9A}"/>
                  </a:ext>
                </a:extLst>
              </p:cNvPr>
              <p:cNvSpPr txBox="1">
                <a:spLocks/>
              </p:cNvSpPr>
              <p:nvPr/>
            </p:nvSpPr>
            <p:spPr>
              <a:xfrm>
                <a:off x="10855668" y="15183346"/>
                <a:ext cx="2117330" cy="1705641"/>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A patient experiences a Non-Elective Admission (NEA)</a:t>
                </a:r>
              </a:p>
            </p:txBody>
          </p:sp>
          <p:sp>
            <p:nvSpPr>
              <p:cNvPr id="211" name="Text Placeholder 30">
                <a:extLst>
                  <a:ext uri="{FF2B5EF4-FFF2-40B4-BE49-F238E27FC236}">
                    <a16:creationId xmlns:a16="http://schemas.microsoft.com/office/drawing/2014/main" id="{FC1AE4D1-514E-0540-88CB-37CA76F40A3A}"/>
                  </a:ext>
                </a:extLst>
              </p:cNvPr>
              <p:cNvSpPr txBox="1">
                <a:spLocks/>
              </p:cNvSpPr>
              <p:nvPr/>
            </p:nvSpPr>
            <p:spPr>
              <a:xfrm>
                <a:off x="10852376" y="17652798"/>
                <a:ext cx="2497296" cy="659076"/>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Preferred Place of Death</a:t>
                </a:r>
              </a:p>
            </p:txBody>
          </p:sp>
          <p:sp>
            <p:nvSpPr>
              <p:cNvPr id="212" name="Text Placeholder 31">
                <a:extLst>
                  <a:ext uri="{FF2B5EF4-FFF2-40B4-BE49-F238E27FC236}">
                    <a16:creationId xmlns:a16="http://schemas.microsoft.com/office/drawing/2014/main" id="{FCAA3B01-715E-7FBA-B514-B4CCE5FD72BB}"/>
                  </a:ext>
                </a:extLst>
              </p:cNvPr>
              <p:cNvSpPr txBox="1">
                <a:spLocks/>
              </p:cNvSpPr>
              <p:nvPr/>
            </p:nvSpPr>
            <p:spPr>
              <a:xfrm>
                <a:off x="10787589" y="19094641"/>
                <a:ext cx="2420865" cy="1705642"/>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Preferred place of death is often an unmet need</a:t>
                </a:r>
              </a:p>
            </p:txBody>
          </p:sp>
        </p:grpSp>
      </p:grpSp>
      <p:grpSp>
        <p:nvGrpSpPr>
          <p:cNvPr id="213" name="Group 212">
            <a:extLst>
              <a:ext uri="{FF2B5EF4-FFF2-40B4-BE49-F238E27FC236}">
                <a16:creationId xmlns:a16="http://schemas.microsoft.com/office/drawing/2014/main" id="{76A7E2BD-38E7-8E62-CEE7-7BD069EC99B2}"/>
              </a:ext>
            </a:extLst>
          </p:cNvPr>
          <p:cNvGrpSpPr/>
          <p:nvPr/>
        </p:nvGrpSpPr>
        <p:grpSpPr>
          <a:xfrm>
            <a:off x="6099467" y="6429575"/>
            <a:ext cx="4631969" cy="6615262"/>
            <a:chOff x="18221827" y="3265188"/>
            <a:chExt cx="12686426" cy="18118437"/>
          </a:xfrm>
        </p:grpSpPr>
        <p:sp>
          <p:nvSpPr>
            <p:cNvPr id="214" name="Text Placeholder 32">
              <a:extLst>
                <a:ext uri="{FF2B5EF4-FFF2-40B4-BE49-F238E27FC236}">
                  <a16:creationId xmlns:a16="http://schemas.microsoft.com/office/drawing/2014/main" id="{04F6EA26-9DE5-A552-F403-287D4785E4A2}"/>
                </a:ext>
              </a:extLst>
            </p:cNvPr>
            <p:cNvSpPr txBox="1">
              <a:spLocks/>
            </p:cNvSpPr>
            <p:nvPr/>
          </p:nvSpPr>
          <p:spPr>
            <a:xfrm>
              <a:off x="18493373" y="5513675"/>
              <a:ext cx="3124800" cy="654739"/>
            </a:xfrm>
            <a:prstGeom prst="rect">
              <a:avLst/>
            </a:prstGeom>
          </p:spPr>
          <p:txBody>
            <a:bodyPr vert="horz" lIns="32292" tIns="16146" rIns="32292" bIns="16146" rtlCol="0">
              <a:noAutofit/>
            </a:bodyPr>
            <a:lstStyle>
              <a:defPPr rtl="0">
                <a:defRPr lang="en-gb"/>
              </a:defPPr>
              <a:lvl1pPr marR="0" lvl="0" indent="0" algn="r" defTabSz="685766" fontAlgn="auto">
                <a:lnSpc>
                  <a:spcPct val="90000"/>
                </a:lnSpc>
                <a:spcBef>
                  <a:spcPts val="751"/>
                </a:spcBef>
                <a:spcAft>
                  <a:spcPts val="0"/>
                </a:spcAft>
                <a:buClrTx/>
                <a:buSzTx/>
                <a:buFont typeface="Arial" panose="020B0604020202020204" pitchFamily="34" charset="0"/>
                <a:buNone/>
                <a:tabLst/>
                <a:defRPr kumimoji="0" sz="2800" b="1" i="0" u="none" strike="noStrike" cap="none" spc="0" normalizeH="0" baseline="0">
                  <a:ln>
                    <a:noFill/>
                  </a:ln>
                  <a:solidFill>
                    <a:schemeClr val="bg1"/>
                  </a:solidFill>
                  <a:effectLst/>
                  <a:uLnTx/>
                  <a:uFillTx/>
                  <a:latin typeface="Century Gothic"/>
                </a:defRPr>
              </a:lvl1pPr>
              <a:lvl2pPr marL="514324" indent="-171442" defTabSz="685766">
                <a:lnSpc>
                  <a:spcPct val="90000"/>
                </a:lnSpc>
                <a:spcBef>
                  <a:spcPts val="375"/>
                </a:spcBef>
                <a:buFont typeface="Arial" panose="020B0604020202020204" pitchFamily="34" charset="0"/>
                <a:buChar char="•"/>
                <a:defRPr b="1">
                  <a:latin typeface="+mj-lt"/>
                </a:defRPr>
              </a:lvl2pPr>
              <a:lvl3pPr marL="857207" indent="-171442" defTabSz="685766">
                <a:lnSpc>
                  <a:spcPct val="90000"/>
                </a:lnSpc>
                <a:spcBef>
                  <a:spcPts val="375"/>
                </a:spcBef>
                <a:buFont typeface="Arial" panose="020B0604020202020204" pitchFamily="34" charset="0"/>
                <a:buChar char="•"/>
                <a:defRPr b="1">
                  <a:latin typeface="+mj-lt"/>
                </a:defRPr>
              </a:lvl3pPr>
              <a:lvl4pPr marL="1200090" indent="-171442" defTabSz="685766">
                <a:lnSpc>
                  <a:spcPct val="90000"/>
                </a:lnSpc>
                <a:spcBef>
                  <a:spcPts val="375"/>
                </a:spcBef>
                <a:buFont typeface="Arial" panose="020B0604020202020204" pitchFamily="34" charset="0"/>
                <a:buChar char="•"/>
                <a:defRPr b="1">
                  <a:latin typeface="+mj-lt"/>
                </a:defRPr>
              </a:lvl4pPr>
              <a:lvl5pPr marL="1542973" indent="-171442" defTabSz="685766">
                <a:lnSpc>
                  <a:spcPct val="90000"/>
                </a:lnSpc>
                <a:spcBef>
                  <a:spcPts val="375"/>
                </a:spcBef>
                <a:buFont typeface="Arial" panose="020B0604020202020204" pitchFamily="34" charset="0"/>
                <a:buChar char="•"/>
                <a:defRPr b="1">
                  <a:latin typeface="+mj-lt"/>
                </a:defRPr>
              </a:lvl5pPr>
              <a:lvl6pPr marL="1885856" indent="-171442" defTabSz="685766">
                <a:lnSpc>
                  <a:spcPct val="90000"/>
                </a:lnSpc>
                <a:spcBef>
                  <a:spcPts val="375"/>
                </a:spcBef>
                <a:buFont typeface="Arial" panose="020B0604020202020204" pitchFamily="34" charset="0"/>
                <a:buChar char="•"/>
                <a:defRPr sz="1351"/>
              </a:lvl6pPr>
              <a:lvl7pPr marL="2228739" indent="-171442" defTabSz="685766">
                <a:lnSpc>
                  <a:spcPct val="90000"/>
                </a:lnSpc>
                <a:spcBef>
                  <a:spcPts val="375"/>
                </a:spcBef>
                <a:buFont typeface="Arial" panose="020B0604020202020204" pitchFamily="34" charset="0"/>
                <a:buChar char="•"/>
                <a:defRPr sz="1351"/>
              </a:lvl7pPr>
              <a:lvl8pPr marL="2571622" indent="-171442" defTabSz="685766">
                <a:lnSpc>
                  <a:spcPct val="90000"/>
                </a:lnSpc>
                <a:spcBef>
                  <a:spcPts val="375"/>
                </a:spcBef>
                <a:buFont typeface="Arial" panose="020B0604020202020204" pitchFamily="34" charset="0"/>
                <a:buChar char="•"/>
                <a:defRPr sz="1351"/>
              </a:lvl8pPr>
              <a:lvl9pPr marL="2914504" indent="-171442" defTabSz="685766">
                <a:lnSpc>
                  <a:spcPct val="90000"/>
                </a:lnSpc>
                <a:spcBef>
                  <a:spcPts val="375"/>
                </a:spcBef>
                <a:buFont typeface="Arial" panose="020B0604020202020204" pitchFamily="34" charset="0"/>
                <a:buChar char="•"/>
                <a:defRPr sz="1351"/>
              </a:lvl9pPr>
            </a:lstStyle>
            <a:p>
              <a:r>
                <a:rPr lang="en-GB" sz="1000">
                  <a:solidFill>
                    <a:schemeClr val="tx1"/>
                  </a:solidFill>
                </a:rPr>
                <a:t>EOL</a:t>
              </a:r>
            </a:p>
          </p:txBody>
        </p:sp>
        <p:sp>
          <p:nvSpPr>
            <p:cNvPr id="215" name="Text Placeholder 34">
              <a:extLst>
                <a:ext uri="{FF2B5EF4-FFF2-40B4-BE49-F238E27FC236}">
                  <a16:creationId xmlns:a16="http://schemas.microsoft.com/office/drawing/2014/main" id="{C7F17CBA-121A-C2B8-2ED5-F10374C91D11}"/>
                </a:ext>
              </a:extLst>
            </p:cNvPr>
            <p:cNvSpPr txBox="1">
              <a:spLocks/>
            </p:cNvSpPr>
            <p:nvPr/>
          </p:nvSpPr>
          <p:spPr>
            <a:xfrm>
              <a:off x="18619593" y="8526069"/>
              <a:ext cx="3124800" cy="654739"/>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err="1">
                  <a:latin typeface="Century Gothic"/>
                </a:rPr>
                <a:t>ReSPECT</a:t>
              </a:r>
              <a:r>
                <a:rPr lang="en-GB" sz="1000">
                  <a:latin typeface="Century Gothic"/>
                </a:rPr>
                <a:t> &amp; ACP</a:t>
              </a:r>
            </a:p>
            <a:p>
              <a:pPr defTabSz="242213">
                <a:spcBef>
                  <a:spcPts val="265"/>
                </a:spcBef>
                <a:defRPr/>
              </a:pPr>
              <a:endParaRPr lang="en-GB" sz="1000">
                <a:latin typeface="Century Gothic"/>
              </a:endParaRPr>
            </a:p>
          </p:txBody>
        </p:sp>
        <p:sp>
          <p:nvSpPr>
            <p:cNvPr id="216" name="Text Placeholder 38">
              <a:extLst>
                <a:ext uri="{FF2B5EF4-FFF2-40B4-BE49-F238E27FC236}">
                  <a16:creationId xmlns:a16="http://schemas.microsoft.com/office/drawing/2014/main" id="{D2B2D7B5-EBC7-58A1-8061-E914975E74E8}"/>
                </a:ext>
              </a:extLst>
            </p:cNvPr>
            <p:cNvSpPr txBox="1">
              <a:spLocks/>
            </p:cNvSpPr>
            <p:nvPr/>
          </p:nvSpPr>
          <p:spPr>
            <a:xfrm>
              <a:off x="18609507" y="11164408"/>
              <a:ext cx="3124800" cy="654739"/>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Therapeutic Services</a:t>
              </a:r>
            </a:p>
            <a:p>
              <a:pPr defTabSz="242213">
                <a:spcBef>
                  <a:spcPts val="265"/>
                </a:spcBef>
                <a:defRPr/>
              </a:pPr>
              <a:endParaRPr lang="en-GB" sz="1000">
                <a:latin typeface="Century Gothic"/>
              </a:endParaRPr>
            </a:p>
          </p:txBody>
        </p:sp>
        <p:sp>
          <p:nvSpPr>
            <p:cNvPr id="217" name="Text Placeholder 40">
              <a:extLst>
                <a:ext uri="{FF2B5EF4-FFF2-40B4-BE49-F238E27FC236}">
                  <a16:creationId xmlns:a16="http://schemas.microsoft.com/office/drawing/2014/main" id="{8ED371F2-3BE5-2901-81E8-1D1149E3FCBB}"/>
                </a:ext>
              </a:extLst>
            </p:cNvPr>
            <p:cNvSpPr txBox="1">
              <a:spLocks/>
            </p:cNvSpPr>
            <p:nvPr/>
          </p:nvSpPr>
          <p:spPr>
            <a:xfrm>
              <a:off x="18568833" y="16936084"/>
              <a:ext cx="3124800" cy="654739"/>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Full interaction from services</a:t>
              </a:r>
            </a:p>
            <a:p>
              <a:pPr defTabSz="242213">
                <a:spcBef>
                  <a:spcPts val="265"/>
                </a:spcBef>
                <a:defRPr/>
              </a:pPr>
              <a:endParaRPr lang="en-GB" sz="1000">
                <a:latin typeface="Century Gothic"/>
              </a:endParaRPr>
            </a:p>
          </p:txBody>
        </p:sp>
        <p:sp>
          <p:nvSpPr>
            <p:cNvPr id="218" name="Text Placeholder 40">
              <a:extLst>
                <a:ext uri="{FF2B5EF4-FFF2-40B4-BE49-F238E27FC236}">
                  <a16:creationId xmlns:a16="http://schemas.microsoft.com/office/drawing/2014/main" id="{4FC9925D-226B-8106-5E0E-DDF8ED0B772A}"/>
                </a:ext>
              </a:extLst>
            </p:cNvPr>
            <p:cNvSpPr txBox="1">
              <a:spLocks/>
            </p:cNvSpPr>
            <p:nvPr/>
          </p:nvSpPr>
          <p:spPr>
            <a:xfrm>
              <a:off x="18496631" y="13986815"/>
              <a:ext cx="3124800" cy="654739"/>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GP</a:t>
              </a:r>
            </a:p>
            <a:p>
              <a:pPr defTabSz="242213">
                <a:spcBef>
                  <a:spcPts val="265"/>
                </a:spcBef>
                <a:defRPr/>
              </a:pPr>
              <a:endParaRPr lang="en-GB" sz="1000">
                <a:latin typeface="Century Gothic"/>
              </a:endParaRPr>
            </a:p>
          </p:txBody>
        </p:sp>
        <p:grpSp>
          <p:nvGrpSpPr>
            <p:cNvPr id="219" name="Group 218">
              <a:extLst>
                <a:ext uri="{FF2B5EF4-FFF2-40B4-BE49-F238E27FC236}">
                  <a16:creationId xmlns:a16="http://schemas.microsoft.com/office/drawing/2014/main" id="{D47F2515-7BF9-950D-047F-0D801DD4974B}"/>
                </a:ext>
              </a:extLst>
            </p:cNvPr>
            <p:cNvGrpSpPr/>
            <p:nvPr/>
          </p:nvGrpSpPr>
          <p:grpSpPr>
            <a:xfrm>
              <a:off x="18221827" y="3265188"/>
              <a:ext cx="12686426" cy="18118437"/>
              <a:chOff x="17711121" y="1554538"/>
              <a:chExt cx="13649792" cy="19886542"/>
            </a:xfrm>
          </p:grpSpPr>
          <p:grpSp>
            <p:nvGrpSpPr>
              <p:cNvPr id="220" name="Group 219">
                <a:extLst>
                  <a:ext uri="{FF2B5EF4-FFF2-40B4-BE49-F238E27FC236}">
                    <a16:creationId xmlns:a16="http://schemas.microsoft.com/office/drawing/2014/main" id="{ACB39018-1381-D6F5-5B29-798E3443C88A}"/>
                  </a:ext>
                </a:extLst>
              </p:cNvPr>
              <p:cNvGrpSpPr/>
              <p:nvPr/>
            </p:nvGrpSpPr>
            <p:grpSpPr>
              <a:xfrm>
                <a:off x="22192602" y="1554538"/>
                <a:ext cx="5688132" cy="19742609"/>
                <a:chOff x="2157768" y="0"/>
                <a:chExt cx="2858616" cy="9144000"/>
              </a:xfrm>
            </p:grpSpPr>
            <p:pic>
              <p:nvPicPr>
                <p:cNvPr id="271" name="Graphic 270">
                  <a:extLst>
                    <a:ext uri="{FF2B5EF4-FFF2-40B4-BE49-F238E27FC236}">
                      <a16:creationId xmlns:a16="http://schemas.microsoft.com/office/drawing/2014/main" id="{81A76D61-2DD3-119A-5574-B028F46DC332}"/>
                    </a:ext>
                  </a:extLst>
                </p:cNvPr>
                <p:cNvPicPr preferRelativeResize="0">
                  <a:picLocks/>
                </p:cNvPicPr>
                <p:nvPr userDrawn="1"/>
              </p:nvPicPr>
              <p:blipFill>
                <a:blip r:embed="rId5">
                  <a:extLst>
                    <a:ext uri="{96DAC541-7B7A-43D3-8B79-37D633B846F1}">
                      <asvg:svgBlip xmlns:asvg="http://schemas.microsoft.com/office/drawing/2016/SVG/main" r:embed="rId6"/>
                    </a:ext>
                  </a:extLst>
                </a:blip>
                <a:stretch>
                  <a:fillRect/>
                </a:stretch>
              </p:blipFill>
              <p:spPr>
                <a:xfrm>
                  <a:off x="2157984" y="0"/>
                  <a:ext cx="2858400" cy="2122490"/>
                </a:xfrm>
                <a:prstGeom prst="rect">
                  <a:avLst/>
                </a:prstGeom>
              </p:spPr>
            </p:pic>
            <p:pic>
              <p:nvPicPr>
                <p:cNvPr id="272" name="Graphic 271">
                  <a:extLst>
                    <a:ext uri="{FF2B5EF4-FFF2-40B4-BE49-F238E27FC236}">
                      <a16:creationId xmlns:a16="http://schemas.microsoft.com/office/drawing/2014/main" id="{27B5E4F0-A08A-D843-DFC2-A732DB724402}"/>
                    </a:ext>
                  </a:extLst>
                </p:cNvPr>
                <p:cNvPicPr preferRelativeResize="0">
                  <a:picLocks/>
                </p:cNvPicPr>
                <p:nvPr userDrawn="1"/>
              </p:nvPicPr>
              <p:blipFill>
                <a:blip r:embed="rId7">
                  <a:extLst>
                    <a:ext uri="{96DAC541-7B7A-43D3-8B79-37D633B846F1}">
                      <asvg:svgBlip xmlns:asvg="http://schemas.microsoft.com/office/drawing/2016/SVG/main" r:embed="rId8"/>
                    </a:ext>
                  </a:extLst>
                </a:blip>
                <a:stretch>
                  <a:fillRect/>
                </a:stretch>
              </p:blipFill>
              <p:spPr>
                <a:xfrm>
                  <a:off x="2157984" y="1992793"/>
                  <a:ext cx="2858400" cy="1598400"/>
                </a:xfrm>
                <a:prstGeom prst="rect">
                  <a:avLst/>
                </a:prstGeom>
              </p:spPr>
            </p:pic>
            <p:pic>
              <p:nvPicPr>
                <p:cNvPr id="273" name="Graphic 272">
                  <a:extLst>
                    <a:ext uri="{FF2B5EF4-FFF2-40B4-BE49-F238E27FC236}">
                      <a16:creationId xmlns:a16="http://schemas.microsoft.com/office/drawing/2014/main" id="{AF78C860-FEFD-4F62-0E03-75E006E1956E}"/>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157768" y="3434239"/>
                  <a:ext cx="2854286" cy="1598400"/>
                </a:xfrm>
                <a:prstGeom prst="rect">
                  <a:avLst/>
                </a:prstGeom>
              </p:spPr>
            </p:pic>
            <p:pic>
              <p:nvPicPr>
                <p:cNvPr id="274" name="Graphic 273">
                  <a:extLst>
                    <a:ext uri="{FF2B5EF4-FFF2-40B4-BE49-F238E27FC236}">
                      <a16:creationId xmlns:a16="http://schemas.microsoft.com/office/drawing/2014/main" id="{5C5CAFDE-F63F-B8C3-2D2C-E5690B2AAF2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157984" y="4873949"/>
                  <a:ext cx="2854286" cy="1598400"/>
                </a:xfrm>
                <a:prstGeom prst="rect">
                  <a:avLst/>
                </a:prstGeom>
              </p:spPr>
            </p:pic>
            <p:pic>
              <p:nvPicPr>
                <p:cNvPr id="275" name="Graphic 274">
                  <a:extLst>
                    <a:ext uri="{FF2B5EF4-FFF2-40B4-BE49-F238E27FC236}">
                      <a16:creationId xmlns:a16="http://schemas.microsoft.com/office/drawing/2014/main" id="{791341F4-5E18-2634-B640-B4DF5400397E}"/>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158200" y="6316234"/>
                  <a:ext cx="2854286" cy="1598400"/>
                </a:xfrm>
                <a:prstGeom prst="rect">
                  <a:avLst/>
                </a:prstGeom>
              </p:spPr>
            </p:pic>
            <p:pic>
              <p:nvPicPr>
                <p:cNvPr id="276" name="Graphic 275">
                  <a:extLst>
                    <a:ext uri="{FF2B5EF4-FFF2-40B4-BE49-F238E27FC236}">
                      <a16:creationId xmlns:a16="http://schemas.microsoft.com/office/drawing/2014/main" id="{C4A001C7-9DB5-9F4A-DFAD-F8CB8121ED1A}"/>
                    </a:ext>
                  </a:extLst>
                </p:cNvPr>
                <p:cNvPicPr preferRelativeResize="0">
                  <a:picLocks/>
                </p:cNvPicPr>
                <p:nvPr userDrawn="1"/>
              </p:nvPicPr>
              <p:blipFill>
                <a:blip r:embed="rId9">
                  <a:extLst>
                    <a:ext uri="{96DAC541-7B7A-43D3-8B79-37D633B846F1}">
                      <asvg:svgBlip xmlns:asvg="http://schemas.microsoft.com/office/drawing/2016/SVG/main" r:embed="rId10"/>
                    </a:ext>
                  </a:extLst>
                </a:blip>
                <a:stretch>
                  <a:fillRect/>
                </a:stretch>
              </p:blipFill>
              <p:spPr>
                <a:xfrm>
                  <a:off x="3428568" y="7830000"/>
                  <a:ext cx="1587600" cy="1314000"/>
                </a:xfrm>
                <a:prstGeom prst="rect">
                  <a:avLst/>
                </a:prstGeom>
              </p:spPr>
            </p:pic>
          </p:grpSp>
          <p:pic>
            <p:nvPicPr>
              <p:cNvPr id="221" name="Graphic 220">
                <a:extLst>
                  <a:ext uri="{FF2B5EF4-FFF2-40B4-BE49-F238E27FC236}">
                    <a16:creationId xmlns:a16="http://schemas.microsoft.com/office/drawing/2014/main" id="{5EAC5CA5-8053-5A25-8F4D-F8D32CBAFEC1}"/>
                  </a:ext>
                </a:extLst>
              </p:cNvPr>
              <p:cNvPicPr preferRelativeResize="0">
                <a:picLocks/>
              </p:cNvPicPr>
              <p:nvPr/>
            </p:nvPicPr>
            <p:blipFill>
              <a:blip r:embed="rId11">
                <a:extLst>
                  <a:ext uri="{96DAC541-7B7A-43D3-8B79-37D633B846F1}">
                    <asvg:svgBlip xmlns:asvg="http://schemas.microsoft.com/office/drawing/2016/SVG/main" r:embed="rId12"/>
                  </a:ext>
                </a:extLst>
              </a:blip>
              <a:stretch>
                <a:fillRect/>
              </a:stretch>
            </p:blipFill>
            <p:spPr>
              <a:xfrm>
                <a:off x="22289990" y="1554544"/>
                <a:ext cx="5487128" cy="4452017"/>
              </a:xfrm>
              <a:prstGeom prst="rect">
                <a:avLst/>
              </a:prstGeom>
            </p:spPr>
          </p:pic>
          <p:pic>
            <p:nvPicPr>
              <p:cNvPr id="222" name="Graphic 221">
                <a:extLst>
                  <a:ext uri="{FF2B5EF4-FFF2-40B4-BE49-F238E27FC236}">
                    <a16:creationId xmlns:a16="http://schemas.microsoft.com/office/drawing/2014/main" id="{096AA7CD-C8F2-940F-69E2-AADB228DBBD9}"/>
                  </a:ext>
                </a:extLst>
              </p:cNvPr>
              <p:cNvPicPr preferRelativeResize="0">
                <a:picLocks/>
              </p:cNvPicPr>
              <p:nvPr/>
            </p:nvPicPr>
            <p:blipFill>
              <a:blip r:embed="rId13">
                <a:extLst>
                  <a:ext uri="{96DAC541-7B7A-43D3-8B79-37D633B846F1}">
                    <asvg:svgBlip xmlns:asvg="http://schemas.microsoft.com/office/drawing/2016/SVG/main" r:embed="rId14"/>
                  </a:ext>
                </a:extLst>
              </a:blip>
              <a:stretch>
                <a:fillRect/>
              </a:stretch>
            </p:blipFill>
            <p:spPr>
              <a:xfrm>
                <a:off x="22289990" y="5950571"/>
                <a:ext cx="5487128" cy="3235528"/>
              </a:xfrm>
              <a:prstGeom prst="rect">
                <a:avLst/>
              </a:prstGeom>
            </p:spPr>
          </p:pic>
          <p:pic>
            <p:nvPicPr>
              <p:cNvPr id="223" name="Graphic 222">
                <a:extLst>
                  <a:ext uri="{FF2B5EF4-FFF2-40B4-BE49-F238E27FC236}">
                    <a16:creationId xmlns:a16="http://schemas.microsoft.com/office/drawing/2014/main" id="{72C36F35-03EE-7D1D-51F4-CCBF943F8FCD}"/>
                  </a:ext>
                </a:extLst>
              </p:cNvPr>
              <p:cNvPicPr preferRelativeResize="0">
                <a:picLocks/>
              </p:cNvPicPr>
              <p:nvPr/>
            </p:nvPicPr>
            <p:blipFill>
              <a:blip r:embed="rId15">
                <a:extLst>
                  <a:ext uri="{96DAC541-7B7A-43D3-8B79-37D633B846F1}">
                    <asvg:svgBlip xmlns:asvg="http://schemas.microsoft.com/office/drawing/2016/SVG/main" r:embed="rId16"/>
                  </a:ext>
                </a:extLst>
              </a:blip>
              <a:stretch>
                <a:fillRect/>
              </a:stretch>
            </p:blipFill>
            <p:spPr>
              <a:xfrm>
                <a:off x="22289990" y="9062852"/>
                <a:ext cx="5487128" cy="3233435"/>
              </a:xfrm>
              <a:prstGeom prst="rect">
                <a:avLst/>
              </a:prstGeom>
            </p:spPr>
          </p:pic>
          <p:pic>
            <p:nvPicPr>
              <p:cNvPr id="224" name="Graphic 223">
                <a:extLst>
                  <a:ext uri="{FF2B5EF4-FFF2-40B4-BE49-F238E27FC236}">
                    <a16:creationId xmlns:a16="http://schemas.microsoft.com/office/drawing/2014/main" id="{51FCAC54-FBB9-76B4-11D1-49FEFA86DD15}"/>
                  </a:ext>
                </a:extLst>
              </p:cNvPr>
              <p:cNvPicPr preferRelativeResize="0">
                <a:picLocks/>
              </p:cNvPicPr>
              <p:nvPr/>
            </p:nvPicPr>
            <p:blipFill>
              <a:blip r:embed="rId17">
                <a:extLst>
                  <a:ext uri="{96DAC541-7B7A-43D3-8B79-37D633B846F1}">
                    <asvg:svgBlip xmlns:asvg="http://schemas.microsoft.com/office/drawing/2016/SVG/main" r:embed="rId18"/>
                  </a:ext>
                </a:extLst>
              </a:blip>
              <a:stretch>
                <a:fillRect/>
              </a:stretch>
            </p:blipFill>
            <p:spPr>
              <a:xfrm>
                <a:off x="22289990" y="12167823"/>
                <a:ext cx="5487128" cy="3233435"/>
              </a:xfrm>
              <a:prstGeom prst="rect">
                <a:avLst/>
              </a:prstGeom>
            </p:spPr>
          </p:pic>
          <p:pic>
            <p:nvPicPr>
              <p:cNvPr id="225" name="Graphic 224">
                <a:extLst>
                  <a:ext uri="{FF2B5EF4-FFF2-40B4-BE49-F238E27FC236}">
                    <a16:creationId xmlns:a16="http://schemas.microsoft.com/office/drawing/2014/main" id="{A970162C-EF07-66D4-602C-82032BA055A3}"/>
                  </a:ext>
                </a:extLst>
              </p:cNvPr>
              <p:cNvPicPr preferRelativeResize="0">
                <a:picLocks/>
              </p:cNvPicPr>
              <p:nvPr/>
            </p:nvPicPr>
            <p:blipFill>
              <a:blip r:embed="rId19">
                <a:extLst>
                  <a:ext uri="{96DAC541-7B7A-43D3-8B79-37D633B846F1}">
                    <asvg:svgBlip xmlns:asvg="http://schemas.microsoft.com/office/drawing/2016/SVG/main" r:embed="rId20"/>
                  </a:ext>
                </a:extLst>
              </a:blip>
              <a:stretch>
                <a:fillRect/>
              </a:stretch>
            </p:blipFill>
            <p:spPr>
              <a:xfrm>
                <a:off x="22289990" y="15297251"/>
                <a:ext cx="5487128" cy="3233435"/>
              </a:xfrm>
              <a:prstGeom prst="rect">
                <a:avLst/>
              </a:prstGeom>
            </p:spPr>
          </p:pic>
          <p:pic>
            <p:nvPicPr>
              <p:cNvPr id="226" name="Graphic 225">
                <a:extLst>
                  <a:ext uri="{FF2B5EF4-FFF2-40B4-BE49-F238E27FC236}">
                    <a16:creationId xmlns:a16="http://schemas.microsoft.com/office/drawing/2014/main" id="{A0769D3D-C555-9E7F-D2A9-529887B1D55F}"/>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24821552" y="18460090"/>
                <a:ext cx="2958465" cy="2825999"/>
              </a:xfrm>
              <a:prstGeom prst="rect">
                <a:avLst/>
              </a:prstGeom>
            </p:spPr>
          </p:pic>
          <p:pic>
            <p:nvPicPr>
              <p:cNvPr id="227" name="Graphic 226">
                <a:extLst>
                  <a:ext uri="{FF2B5EF4-FFF2-40B4-BE49-F238E27FC236}">
                    <a16:creationId xmlns:a16="http://schemas.microsoft.com/office/drawing/2014/main" id="{6BB98A14-8F7F-968A-51AE-BD840B50ABD4}"/>
                  </a:ext>
                </a:extLst>
              </p:cNvPr>
              <p:cNvPicPr preferRelativeResize="0">
                <a:picLocks/>
              </p:cNvPicPr>
              <p:nvPr/>
            </p:nvPicPr>
            <p:blipFill>
              <a:blip r:embed="rId23">
                <a:extLst>
                  <a:ext uri="{96DAC541-7B7A-43D3-8B79-37D633B846F1}">
                    <asvg:svgBlip xmlns:asvg="http://schemas.microsoft.com/office/drawing/2016/SVG/main" r:embed="rId24"/>
                  </a:ext>
                </a:extLst>
              </a:blip>
              <a:stretch>
                <a:fillRect/>
              </a:stretch>
            </p:blipFill>
            <p:spPr>
              <a:xfrm>
                <a:off x="21558558" y="4253029"/>
                <a:ext cx="752152" cy="310907"/>
              </a:xfrm>
              <a:prstGeom prst="rect">
                <a:avLst/>
              </a:prstGeom>
            </p:spPr>
          </p:pic>
          <p:pic>
            <p:nvPicPr>
              <p:cNvPr id="228" name="Graphic 227">
                <a:extLst>
                  <a:ext uri="{FF2B5EF4-FFF2-40B4-BE49-F238E27FC236}">
                    <a16:creationId xmlns:a16="http://schemas.microsoft.com/office/drawing/2014/main" id="{F67D4B14-9B74-1B54-DF1F-5DA75B970286}"/>
                  </a:ext>
                </a:extLst>
              </p:cNvPr>
              <p:cNvPicPr preferRelativeResize="0">
                <a:picLocks/>
              </p:cNvPicPr>
              <p:nvPr/>
            </p:nvPicPr>
            <p:blipFill>
              <a:blip r:embed="rId25">
                <a:extLst>
                  <a:ext uri="{96DAC541-7B7A-43D3-8B79-37D633B846F1}">
                    <asvg:svgBlip xmlns:asvg="http://schemas.microsoft.com/office/drawing/2016/SVG/main" r:embed="rId26"/>
                  </a:ext>
                </a:extLst>
              </a:blip>
              <a:stretch>
                <a:fillRect/>
              </a:stretch>
            </p:blipFill>
            <p:spPr>
              <a:xfrm>
                <a:off x="21558558" y="7380238"/>
                <a:ext cx="752152" cy="310907"/>
              </a:xfrm>
              <a:prstGeom prst="rect">
                <a:avLst/>
              </a:prstGeom>
            </p:spPr>
          </p:pic>
          <p:pic>
            <p:nvPicPr>
              <p:cNvPr id="229" name="Graphic 228">
                <a:extLst>
                  <a:ext uri="{FF2B5EF4-FFF2-40B4-BE49-F238E27FC236}">
                    <a16:creationId xmlns:a16="http://schemas.microsoft.com/office/drawing/2014/main" id="{1969E563-4700-52DE-15D2-B0DC02D1B2CD}"/>
                  </a:ext>
                </a:extLst>
              </p:cNvPr>
              <p:cNvPicPr preferRelativeResize="0">
                <a:picLocks/>
              </p:cNvPicPr>
              <p:nvPr/>
            </p:nvPicPr>
            <p:blipFill>
              <a:blip r:embed="rId27">
                <a:extLst>
                  <a:ext uri="{96DAC541-7B7A-43D3-8B79-37D633B846F1}">
                    <asvg:svgBlip xmlns:asvg="http://schemas.microsoft.com/office/drawing/2016/SVG/main" r:embed="rId28"/>
                  </a:ext>
                </a:extLst>
              </a:blip>
              <a:stretch>
                <a:fillRect/>
              </a:stretch>
            </p:blipFill>
            <p:spPr>
              <a:xfrm>
                <a:off x="21558558" y="10507446"/>
                <a:ext cx="752152" cy="310907"/>
              </a:xfrm>
              <a:prstGeom prst="rect">
                <a:avLst/>
              </a:prstGeom>
            </p:spPr>
          </p:pic>
          <p:pic>
            <p:nvPicPr>
              <p:cNvPr id="230" name="Graphic 229">
                <a:extLst>
                  <a:ext uri="{FF2B5EF4-FFF2-40B4-BE49-F238E27FC236}">
                    <a16:creationId xmlns:a16="http://schemas.microsoft.com/office/drawing/2014/main" id="{14755BC0-733C-8484-5E3C-FEF01D9B5619}"/>
                  </a:ext>
                </a:extLst>
              </p:cNvPr>
              <p:cNvPicPr preferRelativeResize="0">
                <a:picLocks/>
              </p:cNvPicPr>
              <p:nvPr/>
            </p:nvPicPr>
            <p:blipFill>
              <a:blip r:embed="rId29">
                <a:extLst>
                  <a:ext uri="{96DAC541-7B7A-43D3-8B79-37D633B846F1}">
                    <asvg:svgBlip xmlns:asvg="http://schemas.microsoft.com/office/drawing/2016/SVG/main" r:embed="rId30"/>
                  </a:ext>
                </a:extLst>
              </a:blip>
              <a:stretch>
                <a:fillRect/>
              </a:stretch>
            </p:blipFill>
            <p:spPr>
              <a:xfrm>
                <a:off x="21558558" y="13634654"/>
                <a:ext cx="752152" cy="310907"/>
              </a:xfrm>
              <a:prstGeom prst="rect">
                <a:avLst/>
              </a:prstGeom>
            </p:spPr>
          </p:pic>
          <p:pic>
            <p:nvPicPr>
              <p:cNvPr id="231" name="Graphic 230">
                <a:extLst>
                  <a:ext uri="{FF2B5EF4-FFF2-40B4-BE49-F238E27FC236}">
                    <a16:creationId xmlns:a16="http://schemas.microsoft.com/office/drawing/2014/main" id="{E4E3FFA3-4DB8-EFCC-E6E4-74F9B2152E82}"/>
                  </a:ext>
                </a:extLst>
              </p:cNvPr>
              <p:cNvPicPr preferRelativeResize="0">
                <a:picLocks/>
              </p:cNvPicPr>
              <p:nvPr/>
            </p:nvPicPr>
            <p:blipFill>
              <a:blip r:embed="rId31">
                <a:extLst>
                  <a:ext uri="{96DAC541-7B7A-43D3-8B79-37D633B846F1}">
                    <asvg:svgBlip xmlns:asvg="http://schemas.microsoft.com/office/drawing/2016/SVG/main" r:embed="rId32"/>
                  </a:ext>
                </a:extLst>
              </a:blip>
              <a:stretch>
                <a:fillRect/>
              </a:stretch>
            </p:blipFill>
            <p:spPr>
              <a:xfrm>
                <a:off x="21558558" y="16761864"/>
                <a:ext cx="752152" cy="310907"/>
              </a:xfrm>
              <a:prstGeom prst="rect">
                <a:avLst/>
              </a:prstGeom>
            </p:spPr>
          </p:pic>
          <p:pic>
            <p:nvPicPr>
              <p:cNvPr id="232" name="Graphic 231">
                <a:extLst>
                  <a:ext uri="{FF2B5EF4-FFF2-40B4-BE49-F238E27FC236}">
                    <a16:creationId xmlns:a16="http://schemas.microsoft.com/office/drawing/2014/main" id="{50063CB7-3E65-964A-0888-DD5B3405AE64}"/>
                  </a:ext>
                </a:extLst>
              </p:cNvPr>
              <p:cNvPicPr preferRelativeResize="0">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22519254" y="1560863"/>
                <a:ext cx="5107470" cy="4448495"/>
              </a:xfrm>
              <a:prstGeom prst="rect">
                <a:avLst/>
              </a:prstGeom>
            </p:spPr>
          </p:pic>
          <p:pic>
            <p:nvPicPr>
              <p:cNvPr id="233" name="Graphic 232">
                <a:extLst>
                  <a:ext uri="{FF2B5EF4-FFF2-40B4-BE49-F238E27FC236}">
                    <a16:creationId xmlns:a16="http://schemas.microsoft.com/office/drawing/2014/main" id="{DA26141E-637E-E46F-D26F-4BB93D882029}"/>
                  </a:ext>
                </a:extLst>
              </p:cNvPr>
              <p:cNvPicPr preferRelativeResize="0">
                <a:picLocks/>
              </p:cNvPicPr>
              <p:nvPr/>
            </p:nvPicPr>
            <p:blipFill>
              <a:blip r:embed="rId35">
                <a:extLst>
                  <a:ext uri="{96DAC541-7B7A-43D3-8B79-37D633B846F1}">
                    <asvg:svgBlip xmlns:asvg="http://schemas.microsoft.com/office/drawing/2016/SVG/main" r:embed="rId36"/>
                  </a:ext>
                </a:extLst>
              </a:blip>
              <a:stretch>
                <a:fillRect/>
              </a:stretch>
            </p:blipFill>
            <p:spPr>
              <a:xfrm>
                <a:off x="27325789" y="5828041"/>
                <a:ext cx="1181953" cy="310907"/>
              </a:xfrm>
              <a:prstGeom prst="rect">
                <a:avLst/>
              </a:prstGeom>
            </p:spPr>
          </p:pic>
          <p:pic>
            <p:nvPicPr>
              <p:cNvPr id="234" name="Graphic 233">
                <a:extLst>
                  <a:ext uri="{FF2B5EF4-FFF2-40B4-BE49-F238E27FC236}">
                    <a16:creationId xmlns:a16="http://schemas.microsoft.com/office/drawing/2014/main" id="{BDCF0B63-A53F-EBF4-4FCF-5349E54F3DE5}"/>
                  </a:ext>
                </a:extLst>
              </p:cNvPr>
              <p:cNvPicPr preferRelativeResize="0">
                <a:picLocks/>
              </p:cNvPicPr>
              <p:nvPr/>
            </p:nvPicPr>
            <p:blipFill>
              <a:blip r:embed="rId37">
                <a:extLst>
                  <a:ext uri="{96DAC541-7B7A-43D3-8B79-37D633B846F1}">
                    <asvg:svgBlip xmlns:asvg="http://schemas.microsoft.com/office/drawing/2016/SVG/main" r:embed="rId38"/>
                  </a:ext>
                </a:extLst>
              </a:blip>
              <a:stretch>
                <a:fillRect/>
              </a:stretch>
            </p:blipFill>
            <p:spPr>
              <a:xfrm>
                <a:off x="27325789" y="8932864"/>
                <a:ext cx="1181953" cy="310907"/>
              </a:xfrm>
              <a:prstGeom prst="rect">
                <a:avLst/>
              </a:prstGeom>
            </p:spPr>
          </p:pic>
          <p:pic>
            <p:nvPicPr>
              <p:cNvPr id="235" name="Graphic 234">
                <a:extLst>
                  <a:ext uri="{FF2B5EF4-FFF2-40B4-BE49-F238E27FC236}">
                    <a16:creationId xmlns:a16="http://schemas.microsoft.com/office/drawing/2014/main" id="{EBC125A8-CB73-6988-7469-05DCBC487BD8}"/>
                  </a:ext>
                </a:extLst>
              </p:cNvPr>
              <p:cNvPicPr preferRelativeResize="0">
                <a:picLocks/>
              </p:cNvPicPr>
              <p:nvPr/>
            </p:nvPicPr>
            <p:blipFill>
              <a:blip r:embed="rId39">
                <a:extLst>
                  <a:ext uri="{96DAC541-7B7A-43D3-8B79-37D633B846F1}">
                    <asvg:svgBlip xmlns:asvg="http://schemas.microsoft.com/office/drawing/2016/SVG/main" r:embed="rId40"/>
                  </a:ext>
                </a:extLst>
              </a:blip>
              <a:stretch>
                <a:fillRect/>
              </a:stretch>
            </p:blipFill>
            <p:spPr>
              <a:xfrm>
                <a:off x="27325789" y="12060687"/>
                <a:ext cx="1181953" cy="310907"/>
              </a:xfrm>
              <a:prstGeom prst="rect">
                <a:avLst/>
              </a:prstGeom>
            </p:spPr>
          </p:pic>
          <p:pic>
            <p:nvPicPr>
              <p:cNvPr id="236" name="Graphic 235">
                <a:extLst>
                  <a:ext uri="{FF2B5EF4-FFF2-40B4-BE49-F238E27FC236}">
                    <a16:creationId xmlns:a16="http://schemas.microsoft.com/office/drawing/2014/main" id="{28257575-A7E1-48C6-8958-9D0E27DD3F5F}"/>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22497630" y="12310539"/>
                <a:ext cx="5107470" cy="2990444"/>
              </a:xfrm>
              <a:prstGeom prst="rect">
                <a:avLst/>
              </a:prstGeom>
            </p:spPr>
          </p:pic>
          <p:pic>
            <p:nvPicPr>
              <p:cNvPr id="237" name="Graphic 236">
                <a:extLst>
                  <a:ext uri="{FF2B5EF4-FFF2-40B4-BE49-F238E27FC236}">
                    <a16:creationId xmlns:a16="http://schemas.microsoft.com/office/drawing/2014/main" id="{7FDF76F7-E9EA-ED2F-0787-D3F06FC7B4B3}"/>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22519254" y="9201689"/>
                <a:ext cx="5107470" cy="2990444"/>
              </a:xfrm>
              <a:prstGeom prst="rect">
                <a:avLst/>
              </a:prstGeom>
            </p:spPr>
          </p:pic>
          <p:pic>
            <p:nvPicPr>
              <p:cNvPr id="238" name="Graphic 237">
                <a:extLst>
                  <a:ext uri="{FF2B5EF4-FFF2-40B4-BE49-F238E27FC236}">
                    <a16:creationId xmlns:a16="http://schemas.microsoft.com/office/drawing/2014/main" id="{3B52BBAB-FADE-A714-3970-7EBD12EC4C8D}"/>
                  </a:ext>
                </a:extLst>
              </p:cNvPr>
              <p:cNvPicPr preferRelativeResize="0">
                <a:picLocks/>
              </p:cNvPicPr>
              <p:nvPr/>
            </p:nvPicPr>
            <p:blipFill>
              <a:blip r:embed="rId43">
                <a:extLst>
                  <a:ext uri="{96DAC541-7B7A-43D3-8B79-37D633B846F1}">
                    <asvg:svgBlip xmlns:asvg="http://schemas.microsoft.com/office/drawing/2016/SVG/main" r:embed="rId44"/>
                  </a:ext>
                </a:extLst>
              </a:blip>
              <a:stretch>
                <a:fillRect/>
              </a:stretch>
            </p:blipFill>
            <p:spPr>
              <a:xfrm>
                <a:off x="27325789" y="15194576"/>
                <a:ext cx="1181953" cy="310907"/>
              </a:xfrm>
              <a:prstGeom prst="rect">
                <a:avLst/>
              </a:prstGeom>
            </p:spPr>
          </p:pic>
          <p:pic>
            <p:nvPicPr>
              <p:cNvPr id="239" name="Graphic 238">
                <a:extLst>
                  <a:ext uri="{FF2B5EF4-FFF2-40B4-BE49-F238E27FC236}">
                    <a16:creationId xmlns:a16="http://schemas.microsoft.com/office/drawing/2014/main" id="{C59202E9-021F-E233-0D61-13847B802146}"/>
                  </a:ext>
                </a:extLst>
              </p:cNvPr>
              <p:cNvPicPr preferRelativeResize="0">
                <a:picLocks/>
              </p:cNvPicPr>
              <p:nvPr/>
            </p:nvPicPr>
            <p:blipFill>
              <a:blip r:embed="rId45">
                <a:extLst>
                  <a:ext uri="{96DAC541-7B7A-43D3-8B79-37D633B846F1}">
                    <asvg:svgBlip xmlns:asvg="http://schemas.microsoft.com/office/drawing/2016/SVG/main" r:embed="rId46"/>
                  </a:ext>
                </a:extLst>
              </a:blip>
              <a:stretch>
                <a:fillRect/>
              </a:stretch>
            </p:blipFill>
            <p:spPr>
              <a:xfrm>
                <a:off x="27325789" y="18320384"/>
                <a:ext cx="1181953" cy="310907"/>
              </a:xfrm>
              <a:prstGeom prst="rect">
                <a:avLst/>
              </a:prstGeom>
            </p:spPr>
          </p:pic>
          <p:pic>
            <p:nvPicPr>
              <p:cNvPr id="240" name="Graphic 239">
                <a:extLst>
                  <a:ext uri="{FF2B5EF4-FFF2-40B4-BE49-F238E27FC236}">
                    <a16:creationId xmlns:a16="http://schemas.microsoft.com/office/drawing/2014/main" id="{22FB9096-DFB8-DA4D-D4A1-FCDB55FFF77B}"/>
                  </a:ext>
                </a:extLst>
              </p:cNvPr>
              <p:cNvPicPr preferRelativeResize="0">
                <a:picLocks/>
              </p:cNvPicPr>
              <p:nvPr/>
            </p:nvPicPr>
            <p:blipFill>
              <a:blip r:embed="rId47">
                <a:extLst>
                  <a:ext uri="{96DAC541-7B7A-43D3-8B79-37D633B846F1}">
                    <asvg:svgBlip xmlns:asvg="http://schemas.microsoft.com/office/drawing/2016/SVG/main" r:embed="rId48"/>
                  </a:ext>
                </a:extLst>
              </a:blip>
              <a:stretch>
                <a:fillRect/>
              </a:stretch>
            </p:blipFill>
            <p:spPr>
              <a:xfrm>
                <a:off x="25026293" y="18476267"/>
                <a:ext cx="2578807" cy="2825601"/>
              </a:xfrm>
              <a:prstGeom prst="rect">
                <a:avLst/>
              </a:prstGeom>
            </p:spPr>
          </p:pic>
          <p:pic>
            <p:nvPicPr>
              <p:cNvPr id="241" name="Graphic 240">
                <a:extLst>
                  <a:ext uri="{FF2B5EF4-FFF2-40B4-BE49-F238E27FC236}">
                    <a16:creationId xmlns:a16="http://schemas.microsoft.com/office/drawing/2014/main" id="{F8D9ECC4-A5D4-A09E-5A5C-EF5597B045AB}"/>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22509020" y="15425100"/>
                <a:ext cx="5107470" cy="2990444"/>
              </a:xfrm>
              <a:prstGeom prst="rect">
                <a:avLst/>
              </a:prstGeom>
            </p:spPr>
          </p:pic>
          <p:pic>
            <p:nvPicPr>
              <p:cNvPr id="242" name="Graphic 241">
                <a:extLst>
                  <a:ext uri="{FF2B5EF4-FFF2-40B4-BE49-F238E27FC236}">
                    <a16:creationId xmlns:a16="http://schemas.microsoft.com/office/drawing/2014/main" id="{A57DA57B-E7D1-5052-21BB-AA5FA9DC78D0}"/>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22509020" y="6099082"/>
                <a:ext cx="5107470" cy="2990444"/>
              </a:xfrm>
              <a:prstGeom prst="rect">
                <a:avLst/>
              </a:prstGeom>
            </p:spPr>
          </p:pic>
          <p:pic>
            <p:nvPicPr>
              <p:cNvPr id="243" name="Picture Placeholder 54" descr="Care outline">
                <a:extLst>
                  <a:ext uri="{FF2B5EF4-FFF2-40B4-BE49-F238E27FC236}">
                    <a16:creationId xmlns:a16="http://schemas.microsoft.com/office/drawing/2014/main" id="{B7DBE0DE-D1E9-86CD-5C9C-5FBE3E43169C}"/>
                  </a:ext>
                </a:extLst>
              </p:cNvPr>
              <p:cNvPicPr>
                <a:picLocks noChangeAspect="1"/>
              </p:cNvPicPr>
              <p:nvPr/>
            </p:nvPicPr>
            <p:blipFill>
              <a:blip r:embed="rId49">
                <a:extLst>
                  <a:ext uri="{96DAC541-7B7A-43D3-8B79-37D633B846F1}">
                    <asvg:svgBlip xmlns:asvg="http://schemas.microsoft.com/office/drawing/2016/SVG/main" r:embed="rId50"/>
                  </a:ext>
                </a:extLst>
              </a:blip>
              <a:srcRect/>
              <a:stretch/>
            </p:blipFill>
            <p:spPr>
              <a:xfrm>
                <a:off x="23029101" y="3479729"/>
                <a:ext cx="1675560" cy="1812322"/>
              </a:xfrm>
              <a:prstGeom prst="ellipse">
                <a:avLst/>
              </a:prstGeom>
              <a:solidFill>
                <a:srgbClr val="FFFFFF"/>
              </a:solidFill>
            </p:spPr>
          </p:pic>
          <p:pic>
            <p:nvPicPr>
              <p:cNvPr id="244" name="Picture Placeholder 94" descr="Ui Ux outline">
                <a:extLst>
                  <a:ext uri="{FF2B5EF4-FFF2-40B4-BE49-F238E27FC236}">
                    <a16:creationId xmlns:a16="http://schemas.microsoft.com/office/drawing/2014/main" id="{DBC8FA17-DB1F-5131-3248-A0897A59487C}"/>
                  </a:ext>
                </a:extLst>
              </p:cNvPr>
              <p:cNvPicPr>
                <a:picLocks noChangeAspect="1"/>
              </p:cNvPicPr>
              <p:nvPr/>
            </p:nvPicPr>
            <p:blipFill>
              <a:blip r:embed="rId69">
                <a:extLst>
                  <a:ext uri="{28A0092B-C50C-407E-A947-70E740481C1C}">
                    <a14:useLocalDpi xmlns:a14="http://schemas.microsoft.com/office/drawing/2010/main" val="0"/>
                  </a:ext>
                  <a:ext uri="{96DAC541-7B7A-43D3-8B79-37D633B846F1}">
                    <asvg:svgBlip xmlns:asvg="http://schemas.microsoft.com/office/drawing/2016/SVG/main" r:embed="rId70"/>
                  </a:ext>
                </a:extLst>
              </a:blip>
              <a:srcRect l="3773" r="3773"/>
              <a:stretch/>
            </p:blipFill>
            <p:spPr>
              <a:xfrm>
                <a:off x="25414894" y="5061863"/>
                <a:ext cx="1675560" cy="1812322"/>
              </a:xfrm>
              <a:prstGeom prst="ellipse">
                <a:avLst/>
              </a:prstGeom>
              <a:solidFill>
                <a:srgbClr val="FFFFFF"/>
              </a:solidFill>
            </p:spPr>
          </p:pic>
          <p:pic>
            <p:nvPicPr>
              <p:cNvPr id="245" name="Picture Placeholder 84" descr="List outline">
                <a:extLst>
                  <a:ext uri="{FF2B5EF4-FFF2-40B4-BE49-F238E27FC236}">
                    <a16:creationId xmlns:a16="http://schemas.microsoft.com/office/drawing/2014/main" id="{C0B2EF06-92B4-DC65-4EF1-4F3A7DD63644}"/>
                  </a:ext>
                </a:extLst>
              </p:cNvPr>
              <p:cNvPicPr>
                <a:picLocks noChangeAspect="1"/>
              </p:cNvPicPr>
              <p:nvPr/>
            </p:nvPicPr>
            <p:blipFill>
              <a:blip r:embed="rId71">
                <a:extLst>
                  <a:ext uri="{96DAC541-7B7A-43D3-8B79-37D633B846F1}">
                    <asvg:svgBlip xmlns:asvg="http://schemas.microsoft.com/office/drawing/2016/SVG/main" r:embed="rId72"/>
                  </a:ext>
                </a:extLst>
              </a:blip>
              <a:srcRect/>
              <a:stretch/>
            </p:blipFill>
            <p:spPr>
              <a:xfrm>
                <a:off x="23010581" y="6674347"/>
                <a:ext cx="1675560" cy="1812322"/>
              </a:xfrm>
              <a:prstGeom prst="ellipse">
                <a:avLst/>
              </a:prstGeom>
              <a:solidFill>
                <a:srgbClr val="FFFFFF"/>
              </a:solidFill>
            </p:spPr>
          </p:pic>
          <p:pic>
            <p:nvPicPr>
              <p:cNvPr id="246" name="Picture Placeholder 88" descr="Stethoscope outline">
                <a:extLst>
                  <a:ext uri="{FF2B5EF4-FFF2-40B4-BE49-F238E27FC236}">
                    <a16:creationId xmlns:a16="http://schemas.microsoft.com/office/drawing/2014/main" id="{5BE169E6-E356-3FF4-E383-465ABC9FCC3B}"/>
                  </a:ext>
                </a:extLst>
              </p:cNvPr>
              <p:cNvPicPr>
                <a:picLocks noChangeAspect="1"/>
              </p:cNvPicPr>
              <p:nvPr/>
            </p:nvPicPr>
            <p:blipFill>
              <a:blip r:embed="rId73">
                <a:extLst>
                  <a:ext uri="{28A0092B-C50C-407E-A947-70E740481C1C}">
                    <a14:useLocalDpi xmlns:a14="http://schemas.microsoft.com/office/drawing/2010/main" val="0"/>
                  </a:ext>
                  <a:ext uri="{96DAC541-7B7A-43D3-8B79-37D633B846F1}">
                    <asvg:svgBlip xmlns:asvg="http://schemas.microsoft.com/office/drawing/2016/SVG/main" r:embed="rId74"/>
                  </a:ext>
                </a:extLst>
              </a:blip>
              <a:srcRect l="3773" r="3773"/>
              <a:stretch/>
            </p:blipFill>
            <p:spPr>
              <a:xfrm>
                <a:off x="25451069" y="8197246"/>
                <a:ext cx="1675560" cy="1812322"/>
              </a:xfrm>
              <a:prstGeom prst="ellipse">
                <a:avLst/>
              </a:prstGeom>
              <a:solidFill>
                <a:srgbClr val="FFFFFF"/>
              </a:solidFill>
            </p:spPr>
          </p:pic>
          <p:pic>
            <p:nvPicPr>
              <p:cNvPr id="247" name="Picture Placeholder 124" descr="Medical outline">
                <a:extLst>
                  <a:ext uri="{FF2B5EF4-FFF2-40B4-BE49-F238E27FC236}">
                    <a16:creationId xmlns:a16="http://schemas.microsoft.com/office/drawing/2014/main" id="{43223E70-2B89-C231-28E7-7830308915D2}"/>
                  </a:ext>
                </a:extLst>
              </p:cNvPr>
              <p:cNvPicPr>
                <a:picLocks noChangeAspect="1"/>
              </p:cNvPicPr>
              <p:nvPr/>
            </p:nvPicPr>
            <p:blipFill>
              <a:blip r:embed="rId75">
                <a:extLst>
                  <a:ext uri="{28A0092B-C50C-407E-A947-70E740481C1C}">
                    <a14:useLocalDpi xmlns:a14="http://schemas.microsoft.com/office/drawing/2010/main" val="0"/>
                  </a:ext>
                  <a:ext uri="{96DAC541-7B7A-43D3-8B79-37D633B846F1}">
                    <asvg:svgBlip xmlns:asvg="http://schemas.microsoft.com/office/drawing/2016/SVG/main" r:embed="rId76"/>
                  </a:ext>
                </a:extLst>
              </a:blip>
              <a:srcRect l="3773" r="3773"/>
              <a:stretch/>
            </p:blipFill>
            <p:spPr>
              <a:xfrm>
                <a:off x="23007239" y="9779086"/>
                <a:ext cx="1675560" cy="1812322"/>
              </a:xfrm>
              <a:prstGeom prst="ellipse">
                <a:avLst/>
              </a:prstGeom>
              <a:solidFill>
                <a:srgbClr val="FFFFFF"/>
              </a:solidFill>
            </p:spPr>
          </p:pic>
          <p:pic>
            <p:nvPicPr>
              <p:cNvPr id="248" name="Picture Placeholder 134" descr="Home1 outline">
                <a:extLst>
                  <a:ext uri="{FF2B5EF4-FFF2-40B4-BE49-F238E27FC236}">
                    <a16:creationId xmlns:a16="http://schemas.microsoft.com/office/drawing/2014/main" id="{80F1626E-9DF3-06EB-1947-E18C7509D376}"/>
                  </a:ext>
                </a:extLst>
              </p:cNvPr>
              <p:cNvPicPr>
                <a:picLocks noChangeAspect="1"/>
              </p:cNvPicPr>
              <p:nvPr/>
            </p:nvPicPr>
            <p:blipFill>
              <a:blip r:embed="rId77">
                <a:extLst>
                  <a:ext uri="{28A0092B-C50C-407E-A947-70E740481C1C}">
                    <a14:useLocalDpi xmlns:a14="http://schemas.microsoft.com/office/drawing/2010/main" val="0"/>
                  </a:ext>
                  <a:ext uri="{96DAC541-7B7A-43D3-8B79-37D633B846F1}">
                    <asvg:svgBlip xmlns:asvg="http://schemas.microsoft.com/office/drawing/2016/SVG/main" r:embed="rId78"/>
                  </a:ext>
                </a:extLst>
              </a:blip>
              <a:srcRect l="3773" r="3773"/>
              <a:stretch/>
            </p:blipFill>
            <p:spPr>
              <a:xfrm>
                <a:off x="25385073" y="11256649"/>
                <a:ext cx="1675560" cy="1812322"/>
              </a:xfrm>
              <a:prstGeom prst="ellipse">
                <a:avLst/>
              </a:prstGeom>
              <a:solidFill>
                <a:srgbClr val="FFFFFF"/>
              </a:solidFill>
            </p:spPr>
          </p:pic>
          <p:pic>
            <p:nvPicPr>
              <p:cNvPr id="249" name="Picture Placeholder 132" descr="Stethoscope outline">
                <a:extLst>
                  <a:ext uri="{FF2B5EF4-FFF2-40B4-BE49-F238E27FC236}">
                    <a16:creationId xmlns:a16="http://schemas.microsoft.com/office/drawing/2014/main" id="{AE46F6B0-FA60-C5E5-3B88-49BF16C84074}"/>
                  </a:ext>
                </a:extLst>
              </p:cNvPr>
              <p:cNvPicPr>
                <a:picLocks noChangeAspect="1"/>
              </p:cNvPicPr>
              <p:nvPr/>
            </p:nvPicPr>
            <p:blipFill>
              <a:blip r:embed="rId79">
                <a:extLst>
                  <a:ext uri="{28A0092B-C50C-407E-A947-70E740481C1C}">
                    <a14:useLocalDpi xmlns:a14="http://schemas.microsoft.com/office/drawing/2010/main" val="0"/>
                  </a:ext>
                  <a:ext uri="{96DAC541-7B7A-43D3-8B79-37D633B846F1}">
                    <asvg:svgBlip xmlns:asvg="http://schemas.microsoft.com/office/drawing/2016/SVG/main" r:embed="rId80"/>
                  </a:ext>
                </a:extLst>
              </a:blip>
              <a:srcRect l="3773" r="3773"/>
              <a:stretch/>
            </p:blipFill>
            <p:spPr>
              <a:xfrm>
                <a:off x="22988675" y="12910007"/>
                <a:ext cx="1675560" cy="1812322"/>
              </a:xfrm>
              <a:prstGeom prst="ellipse">
                <a:avLst/>
              </a:prstGeom>
              <a:solidFill>
                <a:srgbClr val="FFFFFF"/>
              </a:solidFill>
            </p:spPr>
          </p:pic>
          <p:pic>
            <p:nvPicPr>
              <p:cNvPr id="250" name="Picture Placeholder 120" descr="House outline">
                <a:extLst>
                  <a:ext uri="{FF2B5EF4-FFF2-40B4-BE49-F238E27FC236}">
                    <a16:creationId xmlns:a16="http://schemas.microsoft.com/office/drawing/2014/main" id="{ACA10B86-36DE-1AC1-7B51-5F91B0443D7A}"/>
                  </a:ext>
                </a:extLst>
              </p:cNvPr>
              <p:cNvPicPr>
                <a:picLocks noChangeAspect="1"/>
              </p:cNvPicPr>
              <p:nvPr/>
            </p:nvPicPr>
            <p:blipFill>
              <a:blip r:embed="rId81">
                <a:extLst>
                  <a:ext uri="{28A0092B-C50C-407E-A947-70E740481C1C}">
                    <a14:useLocalDpi xmlns:a14="http://schemas.microsoft.com/office/drawing/2010/main" val="0"/>
                  </a:ext>
                  <a:ext uri="{96DAC541-7B7A-43D3-8B79-37D633B846F1}">
                    <asvg:svgBlip xmlns:asvg="http://schemas.microsoft.com/office/drawing/2016/SVG/main" r:embed="rId82"/>
                  </a:ext>
                </a:extLst>
              </a:blip>
              <a:srcRect l="3773" r="3773"/>
              <a:stretch/>
            </p:blipFill>
            <p:spPr>
              <a:xfrm>
                <a:off x="25429325" y="14391090"/>
                <a:ext cx="1675560" cy="1812322"/>
              </a:xfrm>
              <a:prstGeom prst="ellipse">
                <a:avLst/>
              </a:prstGeom>
              <a:solidFill>
                <a:srgbClr val="FFFFFF"/>
              </a:solidFill>
            </p:spPr>
          </p:pic>
          <p:pic>
            <p:nvPicPr>
              <p:cNvPr id="251" name="Picture Placeholder 112" descr="Cycle with people outline">
                <a:extLst>
                  <a:ext uri="{FF2B5EF4-FFF2-40B4-BE49-F238E27FC236}">
                    <a16:creationId xmlns:a16="http://schemas.microsoft.com/office/drawing/2014/main" id="{FAF5DC5E-2C94-A854-B0B8-36CA3AE4FA2C}"/>
                  </a:ext>
                </a:extLst>
              </p:cNvPr>
              <p:cNvPicPr>
                <a:picLocks noChangeAspect="1"/>
              </p:cNvPicPr>
              <p:nvPr/>
            </p:nvPicPr>
            <p:blipFill>
              <a:blip r:embed="rId83">
                <a:extLst>
                  <a:ext uri="{28A0092B-C50C-407E-A947-70E740481C1C}">
                    <a14:useLocalDpi xmlns:a14="http://schemas.microsoft.com/office/drawing/2010/main" val="0"/>
                  </a:ext>
                  <a:ext uri="{96DAC541-7B7A-43D3-8B79-37D633B846F1}">
                    <asvg:svgBlip xmlns:asvg="http://schemas.microsoft.com/office/drawing/2016/SVG/main" r:embed="rId84"/>
                  </a:ext>
                </a:extLst>
              </a:blip>
              <a:srcRect l="3773" r="3773"/>
              <a:stretch/>
            </p:blipFill>
            <p:spPr>
              <a:xfrm>
                <a:off x="23003167" y="16018453"/>
                <a:ext cx="1675560" cy="1812322"/>
              </a:xfrm>
              <a:prstGeom prst="ellipse">
                <a:avLst/>
              </a:prstGeom>
              <a:solidFill>
                <a:srgbClr val="FFFFFF"/>
              </a:solidFill>
            </p:spPr>
          </p:pic>
          <p:pic>
            <p:nvPicPr>
              <p:cNvPr id="252" name="Picture Placeholder 116" descr="Inpatient outline">
                <a:extLst>
                  <a:ext uri="{FF2B5EF4-FFF2-40B4-BE49-F238E27FC236}">
                    <a16:creationId xmlns:a16="http://schemas.microsoft.com/office/drawing/2014/main" id="{AA3F3BCF-5F0B-4BB7-C40A-B6F638053C6B}"/>
                  </a:ext>
                </a:extLst>
              </p:cNvPr>
              <p:cNvPicPr>
                <a:picLocks noChangeAspect="1"/>
              </p:cNvPicPr>
              <p:nvPr/>
            </p:nvPicPr>
            <p:blipFill>
              <a:blip r:embed="rId67">
                <a:extLst>
                  <a:ext uri="{28A0092B-C50C-407E-A947-70E740481C1C}">
                    <a14:useLocalDpi xmlns:a14="http://schemas.microsoft.com/office/drawing/2010/main" val="0"/>
                  </a:ext>
                  <a:ext uri="{96DAC541-7B7A-43D3-8B79-37D633B846F1}">
                    <asvg:svgBlip xmlns:asvg="http://schemas.microsoft.com/office/drawing/2016/SVG/main" r:embed="rId68"/>
                  </a:ext>
                </a:extLst>
              </a:blip>
              <a:srcRect l="3773" r="3773"/>
              <a:stretch/>
            </p:blipFill>
            <p:spPr>
              <a:xfrm>
                <a:off x="25413723" y="17525531"/>
                <a:ext cx="1675560" cy="1812322"/>
              </a:xfrm>
              <a:prstGeom prst="ellipse">
                <a:avLst/>
              </a:prstGeom>
              <a:solidFill>
                <a:srgbClr val="FFFFFF"/>
              </a:solidFill>
            </p:spPr>
          </p:pic>
          <p:sp>
            <p:nvSpPr>
              <p:cNvPr id="253" name="Text Placeholder 22">
                <a:extLst>
                  <a:ext uri="{FF2B5EF4-FFF2-40B4-BE49-F238E27FC236}">
                    <a16:creationId xmlns:a16="http://schemas.microsoft.com/office/drawing/2014/main" id="{A8B17114-9E91-5250-D27F-5B54ABC72C8E}"/>
                  </a:ext>
                </a:extLst>
              </p:cNvPr>
              <p:cNvSpPr txBox="1">
                <a:spLocks/>
              </p:cNvSpPr>
              <p:nvPr/>
            </p:nvSpPr>
            <p:spPr>
              <a:xfrm>
                <a:off x="28480910" y="5737239"/>
                <a:ext cx="2880000" cy="659076"/>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PRADA</a:t>
                </a:r>
              </a:p>
            </p:txBody>
          </p:sp>
          <p:sp>
            <p:nvSpPr>
              <p:cNvPr id="254" name="Text Placeholder 23">
                <a:extLst>
                  <a:ext uri="{FF2B5EF4-FFF2-40B4-BE49-F238E27FC236}">
                    <a16:creationId xmlns:a16="http://schemas.microsoft.com/office/drawing/2014/main" id="{D2977081-FA8D-3ED3-1D13-4E5F2662C052}"/>
                  </a:ext>
                </a:extLst>
              </p:cNvPr>
              <p:cNvSpPr txBox="1">
                <a:spLocks/>
              </p:cNvSpPr>
              <p:nvPr/>
            </p:nvSpPr>
            <p:spPr>
              <a:xfrm>
                <a:off x="28484200" y="6405815"/>
                <a:ext cx="2324023" cy="1705641"/>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PRADA care plan initiated by SPCT/Adult Community Services</a:t>
                </a:r>
              </a:p>
            </p:txBody>
          </p:sp>
          <p:sp>
            <p:nvSpPr>
              <p:cNvPr id="255" name="Text Placeholder 24">
                <a:extLst>
                  <a:ext uri="{FF2B5EF4-FFF2-40B4-BE49-F238E27FC236}">
                    <a16:creationId xmlns:a16="http://schemas.microsoft.com/office/drawing/2014/main" id="{EB3DE97C-261D-E5E3-2FC9-DD0AFE3CA139}"/>
                  </a:ext>
                </a:extLst>
              </p:cNvPr>
              <p:cNvSpPr txBox="1">
                <a:spLocks/>
              </p:cNvSpPr>
              <p:nvPr/>
            </p:nvSpPr>
            <p:spPr>
              <a:xfrm>
                <a:off x="28480913" y="8875265"/>
                <a:ext cx="2880000" cy="659076"/>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GP</a:t>
                </a:r>
              </a:p>
            </p:txBody>
          </p:sp>
          <p:sp>
            <p:nvSpPr>
              <p:cNvPr id="256" name="Text Placeholder 25">
                <a:extLst>
                  <a:ext uri="{FF2B5EF4-FFF2-40B4-BE49-F238E27FC236}">
                    <a16:creationId xmlns:a16="http://schemas.microsoft.com/office/drawing/2014/main" id="{DE84693C-03CD-F79C-0854-5719B1990679}"/>
                  </a:ext>
                </a:extLst>
              </p:cNvPr>
              <p:cNvSpPr txBox="1">
                <a:spLocks/>
              </p:cNvSpPr>
              <p:nvPr/>
            </p:nvSpPr>
            <p:spPr>
              <a:xfrm>
                <a:off x="28484200" y="9543842"/>
                <a:ext cx="2324023" cy="1705641"/>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err="1">
                    <a:solidFill>
                      <a:schemeClr val="tx1"/>
                    </a:solidFill>
                    <a:latin typeface="Arial"/>
                  </a:rPr>
                  <a:t>ReSPECT</a:t>
                </a:r>
                <a:r>
                  <a:rPr lang="en-GB" sz="700">
                    <a:solidFill>
                      <a:schemeClr val="tx1"/>
                    </a:solidFill>
                    <a:latin typeface="Arial"/>
                  </a:rPr>
                  <a:t> documents and Advanced Care Planning are completed by GP</a:t>
                </a:r>
              </a:p>
            </p:txBody>
          </p:sp>
          <p:sp>
            <p:nvSpPr>
              <p:cNvPr id="257" name="Text Placeholder 28">
                <a:extLst>
                  <a:ext uri="{FF2B5EF4-FFF2-40B4-BE49-F238E27FC236}">
                    <a16:creationId xmlns:a16="http://schemas.microsoft.com/office/drawing/2014/main" id="{565BC55B-B07D-4A6E-6CAA-65D40A4BD926}"/>
                  </a:ext>
                </a:extLst>
              </p:cNvPr>
              <p:cNvSpPr txBox="1">
                <a:spLocks/>
              </p:cNvSpPr>
              <p:nvPr/>
            </p:nvSpPr>
            <p:spPr>
              <a:xfrm>
                <a:off x="28480913" y="15151313"/>
                <a:ext cx="2880000" cy="659076"/>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PPPC</a:t>
                </a:r>
              </a:p>
            </p:txBody>
          </p:sp>
          <p:sp>
            <p:nvSpPr>
              <p:cNvPr id="258" name="Text Placeholder 29">
                <a:extLst>
                  <a:ext uri="{FF2B5EF4-FFF2-40B4-BE49-F238E27FC236}">
                    <a16:creationId xmlns:a16="http://schemas.microsoft.com/office/drawing/2014/main" id="{5F5D394F-BC98-8365-F32F-FC37F6C3C631}"/>
                  </a:ext>
                </a:extLst>
              </p:cNvPr>
              <p:cNvSpPr txBox="1">
                <a:spLocks/>
              </p:cNvSpPr>
              <p:nvPr/>
            </p:nvSpPr>
            <p:spPr>
              <a:xfrm>
                <a:off x="28484200" y="15819889"/>
                <a:ext cx="2324023" cy="1705641"/>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Patients are in preferred place of care</a:t>
                </a:r>
              </a:p>
            </p:txBody>
          </p:sp>
          <p:sp>
            <p:nvSpPr>
              <p:cNvPr id="259" name="Text Placeholder 30">
                <a:extLst>
                  <a:ext uri="{FF2B5EF4-FFF2-40B4-BE49-F238E27FC236}">
                    <a16:creationId xmlns:a16="http://schemas.microsoft.com/office/drawing/2014/main" id="{58F12F0C-D6C8-656F-9751-C88DA645E591}"/>
                  </a:ext>
                </a:extLst>
              </p:cNvPr>
              <p:cNvSpPr txBox="1">
                <a:spLocks/>
              </p:cNvSpPr>
              <p:nvPr/>
            </p:nvSpPr>
            <p:spPr>
              <a:xfrm>
                <a:off x="28480910" y="17564289"/>
                <a:ext cx="2880000" cy="1384128"/>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Preferred place of death</a:t>
                </a:r>
              </a:p>
            </p:txBody>
          </p:sp>
          <p:sp>
            <p:nvSpPr>
              <p:cNvPr id="260" name="Text Placeholder 31">
                <a:extLst>
                  <a:ext uri="{FF2B5EF4-FFF2-40B4-BE49-F238E27FC236}">
                    <a16:creationId xmlns:a16="http://schemas.microsoft.com/office/drawing/2014/main" id="{6CE73519-6A7B-BFAD-4D2C-F0BAFC33B0F0}"/>
                  </a:ext>
                </a:extLst>
              </p:cNvPr>
              <p:cNvSpPr txBox="1">
                <a:spLocks/>
              </p:cNvSpPr>
              <p:nvPr/>
            </p:nvSpPr>
            <p:spPr>
              <a:xfrm>
                <a:off x="28484200" y="18957919"/>
                <a:ext cx="2324023" cy="1705641"/>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Patient is referred to Community Services for EOL Care needs and bereavement services are sourced</a:t>
                </a:r>
              </a:p>
            </p:txBody>
          </p:sp>
          <p:sp>
            <p:nvSpPr>
              <p:cNvPr id="261" name="Text Placeholder 33">
                <a:extLst>
                  <a:ext uri="{FF2B5EF4-FFF2-40B4-BE49-F238E27FC236}">
                    <a16:creationId xmlns:a16="http://schemas.microsoft.com/office/drawing/2014/main" id="{97253B92-89E3-F8B3-4F45-5AE7EB73BA39}"/>
                  </a:ext>
                </a:extLst>
              </p:cNvPr>
              <p:cNvSpPr txBox="1">
                <a:spLocks/>
              </p:cNvSpPr>
              <p:nvPr/>
            </p:nvSpPr>
            <p:spPr>
              <a:xfrm>
                <a:off x="19161181" y="4563793"/>
                <a:ext cx="2478958" cy="1694417"/>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Healthcare professional touch point e.g., ED attend, GP review by community service or other service they are known to</a:t>
                </a:r>
              </a:p>
            </p:txBody>
          </p:sp>
          <p:sp>
            <p:nvSpPr>
              <p:cNvPr id="262" name="Text Placeholder 35">
                <a:extLst>
                  <a:ext uri="{FF2B5EF4-FFF2-40B4-BE49-F238E27FC236}">
                    <a16:creationId xmlns:a16="http://schemas.microsoft.com/office/drawing/2014/main" id="{630BA191-D32F-2727-E3EC-0E4263F66D9B}"/>
                  </a:ext>
                </a:extLst>
              </p:cNvPr>
              <p:cNvSpPr txBox="1">
                <a:spLocks/>
              </p:cNvSpPr>
              <p:nvPr/>
            </p:nvSpPr>
            <p:spPr>
              <a:xfrm>
                <a:off x="19161180" y="7915049"/>
                <a:ext cx="2478958" cy="1694417"/>
              </a:xfrm>
              <a:prstGeom prst="rect">
                <a:avLst/>
              </a:prstGeom>
            </p:spPr>
            <p:txBody>
              <a:bodyPr vert="horz" lIns="32292" tIns="16146" rIns="32292" bIns="16146" rtlCol="0">
                <a:noAutofit/>
              </a:bodyPr>
              <a:lstStyle>
                <a:defPPr rtl="0">
                  <a:defRPr lang="en-gb"/>
                </a:defPPr>
                <a:lvl1pPr marR="0" lvl="0" indent="0" algn="r" defTabSz="685766" fontAlgn="auto">
                  <a:lnSpc>
                    <a:spcPct val="90000"/>
                  </a:lnSpc>
                  <a:spcBef>
                    <a:spcPts val="751"/>
                  </a:spcBef>
                  <a:spcAft>
                    <a:spcPts val="0"/>
                  </a:spcAft>
                  <a:buClrTx/>
                  <a:buSzTx/>
                  <a:buFont typeface="Arial" panose="020B0604020202020204" pitchFamily="34" charset="0"/>
                  <a:buNone/>
                  <a:tabLst/>
                  <a:defRPr b="0">
                    <a:solidFill>
                      <a:schemeClr val="bg1"/>
                    </a:solidFill>
                    <a:latin typeface="Arial"/>
                  </a:defRPr>
                </a:lvl1pPr>
                <a:lvl2pPr marL="514324" indent="-171442" defTabSz="685766">
                  <a:lnSpc>
                    <a:spcPct val="90000"/>
                  </a:lnSpc>
                  <a:spcBef>
                    <a:spcPts val="375"/>
                  </a:spcBef>
                  <a:buFont typeface="Arial" panose="020B0604020202020204" pitchFamily="34" charset="0"/>
                  <a:buChar char="•"/>
                  <a:defRPr b="1">
                    <a:latin typeface="+mj-lt"/>
                  </a:defRPr>
                </a:lvl2pPr>
                <a:lvl3pPr marL="857207" indent="-171442" defTabSz="685766">
                  <a:lnSpc>
                    <a:spcPct val="90000"/>
                  </a:lnSpc>
                  <a:spcBef>
                    <a:spcPts val="375"/>
                  </a:spcBef>
                  <a:buFont typeface="Arial" panose="020B0604020202020204" pitchFamily="34" charset="0"/>
                  <a:buChar char="•"/>
                  <a:defRPr b="1">
                    <a:latin typeface="+mj-lt"/>
                  </a:defRPr>
                </a:lvl3pPr>
                <a:lvl4pPr marL="1200090" indent="-171442" defTabSz="685766">
                  <a:lnSpc>
                    <a:spcPct val="90000"/>
                  </a:lnSpc>
                  <a:spcBef>
                    <a:spcPts val="375"/>
                  </a:spcBef>
                  <a:buFont typeface="Arial" panose="020B0604020202020204" pitchFamily="34" charset="0"/>
                  <a:buChar char="•"/>
                  <a:defRPr b="1">
                    <a:latin typeface="+mj-lt"/>
                  </a:defRPr>
                </a:lvl4pPr>
                <a:lvl5pPr marL="1542973" indent="-171442" defTabSz="685766">
                  <a:lnSpc>
                    <a:spcPct val="90000"/>
                  </a:lnSpc>
                  <a:spcBef>
                    <a:spcPts val="375"/>
                  </a:spcBef>
                  <a:buFont typeface="Arial" panose="020B0604020202020204" pitchFamily="34" charset="0"/>
                  <a:buChar char="•"/>
                  <a:defRPr b="1">
                    <a:latin typeface="+mj-lt"/>
                  </a:defRPr>
                </a:lvl5pPr>
                <a:lvl6pPr marL="1885856" indent="-171442" defTabSz="685766">
                  <a:lnSpc>
                    <a:spcPct val="90000"/>
                  </a:lnSpc>
                  <a:spcBef>
                    <a:spcPts val="375"/>
                  </a:spcBef>
                  <a:buFont typeface="Arial" panose="020B0604020202020204" pitchFamily="34" charset="0"/>
                  <a:buChar char="•"/>
                  <a:defRPr sz="1351"/>
                </a:lvl6pPr>
                <a:lvl7pPr marL="2228739" indent="-171442" defTabSz="685766">
                  <a:lnSpc>
                    <a:spcPct val="90000"/>
                  </a:lnSpc>
                  <a:spcBef>
                    <a:spcPts val="375"/>
                  </a:spcBef>
                  <a:buFont typeface="Arial" panose="020B0604020202020204" pitchFamily="34" charset="0"/>
                  <a:buChar char="•"/>
                  <a:defRPr sz="1351"/>
                </a:lvl7pPr>
                <a:lvl8pPr marL="2571622" indent="-171442" defTabSz="685766">
                  <a:lnSpc>
                    <a:spcPct val="90000"/>
                  </a:lnSpc>
                  <a:spcBef>
                    <a:spcPts val="375"/>
                  </a:spcBef>
                  <a:buFont typeface="Arial" panose="020B0604020202020204" pitchFamily="34" charset="0"/>
                  <a:buChar char="•"/>
                  <a:defRPr sz="1351"/>
                </a:lvl8pPr>
                <a:lvl9pPr marL="2914504" indent="-171442" defTabSz="685766">
                  <a:lnSpc>
                    <a:spcPct val="90000"/>
                  </a:lnSpc>
                  <a:spcBef>
                    <a:spcPts val="375"/>
                  </a:spcBef>
                  <a:buFont typeface="Arial" panose="020B0604020202020204" pitchFamily="34" charset="0"/>
                  <a:buChar char="•"/>
                  <a:defRPr sz="1351"/>
                </a:lvl9pPr>
              </a:lstStyle>
              <a:p>
                <a:r>
                  <a:rPr lang="en-GB" sz="700">
                    <a:solidFill>
                      <a:schemeClr val="tx1"/>
                    </a:solidFill>
                  </a:rPr>
                  <a:t>Patient is reviewed by GP </a:t>
                </a:r>
              </a:p>
            </p:txBody>
          </p:sp>
          <p:sp>
            <p:nvSpPr>
              <p:cNvPr id="263" name="Text Placeholder 39">
                <a:extLst>
                  <a:ext uri="{FF2B5EF4-FFF2-40B4-BE49-F238E27FC236}">
                    <a16:creationId xmlns:a16="http://schemas.microsoft.com/office/drawing/2014/main" id="{C2EFB83A-E460-C917-789E-FAD3C920E656}"/>
                  </a:ext>
                </a:extLst>
              </p:cNvPr>
              <p:cNvSpPr txBox="1">
                <a:spLocks/>
              </p:cNvSpPr>
              <p:nvPr/>
            </p:nvSpPr>
            <p:spPr>
              <a:xfrm>
                <a:off x="19161181" y="11184373"/>
                <a:ext cx="2478958" cy="1694417"/>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Introductions to therapeutic services</a:t>
                </a:r>
              </a:p>
              <a:p>
                <a:pPr defTabSz="242213">
                  <a:spcBef>
                    <a:spcPts val="265"/>
                  </a:spcBef>
                  <a:defRPr/>
                </a:pPr>
                <a:endParaRPr lang="en-GB" sz="700">
                  <a:solidFill>
                    <a:schemeClr val="tx1"/>
                  </a:solidFill>
                  <a:latin typeface="Arial"/>
                </a:endParaRPr>
              </a:p>
            </p:txBody>
          </p:sp>
          <p:sp>
            <p:nvSpPr>
              <p:cNvPr id="264" name="Text Placeholder 41">
                <a:extLst>
                  <a:ext uri="{FF2B5EF4-FFF2-40B4-BE49-F238E27FC236}">
                    <a16:creationId xmlns:a16="http://schemas.microsoft.com/office/drawing/2014/main" id="{A268E206-3A4D-E4C1-E64F-0880DA278DE6}"/>
                  </a:ext>
                </a:extLst>
              </p:cNvPr>
              <p:cNvSpPr txBox="1">
                <a:spLocks/>
              </p:cNvSpPr>
              <p:nvPr/>
            </p:nvSpPr>
            <p:spPr>
              <a:xfrm>
                <a:off x="19161181" y="17384451"/>
                <a:ext cx="2478958" cy="1694417"/>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Patient is discharged back to GP for EOL Care</a:t>
                </a:r>
              </a:p>
            </p:txBody>
          </p:sp>
          <p:sp>
            <p:nvSpPr>
              <p:cNvPr id="265" name="Text Placeholder 30">
                <a:extLst>
                  <a:ext uri="{FF2B5EF4-FFF2-40B4-BE49-F238E27FC236}">
                    <a16:creationId xmlns:a16="http://schemas.microsoft.com/office/drawing/2014/main" id="{B5AADF0F-0DFF-800C-3A7E-26E70C7DCB00}"/>
                  </a:ext>
                </a:extLst>
              </p:cNvPr>
              <p:cNvSpPr txBox="1">
                <a:spLocks/>
              </p:cNvSpPr>
              <p:nvPr/>
            </p:nvSpPr>
            <p:spPr>
              <a:xfrm>
                <a:off x="20209703" y="19368800"/>
                <a:ext cx="4516549" cy="568188"/>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algn="r" defTabSz="242213">
                  <a:spcBef>
                    <a:spcPts val="265"/>
                  </a:spcBef>
                  <a:defRPr/>
                </a:pPr>
                <a:r>
                  <a:rPr lang="en-GB" sz="1000">
                    <a:latin typeface="Century Gothic"/>
                  </a:rPr>
                  <a:t>Post-PRADA EOL Care</a:t>
                </a:r>
              </a:p>
            </p:txBody>
          </p:sp>
          <p:sp>
            <p:nvSpPr>
              <p:cNvPr id="266" name="Text Placeholder 31">
                <a:extLst>
                  <a:ext uri="{FF2B5EF4-FFF2-40B4-BE49-F238E27FC236}">
                    <a16:creationId xmlns:a16="http://schemas.microsoft.com/office/drawing/2014/main" id="{193B4791-DD50-F29E-8C50-038885734EB9}"/>
                  </a:ext>
                </a:extLst>
              </p:cNvPr>
              <p:cNvSpPr txBox="1">
                <a:spLocks/>
              </p:cNvSpPr>
              <p:nvPr/>
            </p:nvSpPr>
            <p:spPr>
              <a:xfrm>
                <a:off x="17711121" y="19735439"/>
                <a:ext cx="6992156" cy="1705641"/>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marL="100927" indent="-100927" algn="r" defTabSz="242213">
                  <a:spcBef>
                    <a:spcPts val="265"/>
                  </a:spcBef>
                  <a:buFont typeface="Arial" panose="020B0604020202020204" pitchFamily="34" charset="0"/>
                  <a:buChar char="•"/>
                  <a:defRPr/>
                </a:pPr>
                <a:r>
                  <a:rPr lang="en-GB" sz="700">
                    <a:solidFill>
                      <a:schemeClr val="tx1"/>
                    </a:solidFill>
                    <a:latin typeface="Arial"/>
                  </a:rPr>
                  <a:t>Digital and data driven reviews of patients </a:t>
                </a:r>
              </a:p>
              <a:p>
                <a:pPr marL="100927" indent="-100927" algn="r" defTabSz="242213">
                  <a:spcBef>
                    <a:spcPts val="265"/>
                  </a:spcBef>
                  <a:buFont typeface="Arial" panose="020B0604020202020204" pitchFamily="34" charset="0"/>
                  <a:buChar char="•"/>
                  <a:defRPr/>
                </a:pPr>
                <a:r>
                  <a:rPr lang="en-GB" sz="700">
                    <a:solidFill>
                      <a:schemeClr val="tx1"/>
                    </a:solidFill>
                    <a:latin typeface="Arial"/>
                  </a:rPr>
                  <a:t>Population Health</a:t>
                </a:r>
              </a:p>
              <a:p>
                <a:pPr marL="100927" indent="-100927" algn="r" defTabSz="242213">
                  <a:spcBef>
                    <a:spcPts val="265"/>
                  </a:spcBef>
                  <a:buFont typeface="Arial" panose="020B0604020202020204" pitchFamily="34" charset="0"/>
                  <a:buChar char="•"/>
                  <a:defRPr/>
                </a:pPr>
                <a:r>
                  <a:rPr lang="en-GB" sz="700">
                    <a:solidFill>
                      <a:schemeClr val="tx1"/>
                    </a:solidFill>
                    <a:latin typeface="Arial"/>
                  </a:rPr>
                  <a:t>Patients receiving care in preferred places of care </a:t>
                </a:r>
              </a:p>
              <a:p>
                <a:pPr marL="100927" indent="-100927" algn="r" defTabSz="242213">
                  <a:spcBef>
                    <a:spcPts val="265"/>
                  </a:spcBef>
                  <a:buFont typeface="Arial" panose="020B0604020202020204" pitchFamily="34" charset="0"/>
                  <a:buChar char="•"/>
                  <a:defRPr/>
                </a:pPr>
                <a:r>
                  <a:rPr lang="en-GB" sz="700">
                    <a:solidFill>
                      <a:schemeClr val="tx1"/>
                    </a:solidFill>
                    <a:latin typeface="Arial"/>
                  </a:rPr>
                  <a:t>Enabling preferred places of death</a:t>
                </a:r>
              </a:p>
              <a:p>
                <a:pPr marL="100927" indent="-100927" algn="r" defTabSz="242213">
                  <a:spcBef>
                    <a:spcPts val="265"/>
                  </a:spcBef>
                  <a:buFont typeface="Arial" panose="020B0604020202020204" pitchFamily="34" charset="0"/>
                  <a:buChar char="•"/>
                  <a:defRPr/>
                </a:pPr>
                <a:r>
                  <a:rPr lang="en-GB" sz="700">
                    <a:solidFill>
                      <a:schemeClr val="tx1"/>
                    </a:solidFill>
                    <a:latin typeface="Arial"/>
                  </a:rPr>
                  <a:t>Registering patients on the GSF in a timely manner</a:t>
                </a:r>
              </a:p>
            </p:txBody>
          </p:sp>
          <p:sp>
            <p:nvSpPr>
              <p:cNvPr id="267" name="Text Placeholder 30">
                <a:extLst>
                  <a:ext uri="{FF2B5EF4-FFF2-40B4-BE49-F238E27FC236}">
                    <a16:creationId xmlns:a16="http://schemas.microsoft.com/office/drawing/2014/main" id="{72B985F4-8C23-7F80-D788-C413BDCEA135}"/>
                  </a:ext>
                </a:extLst>
              </p:cNvPr>
              <p:cNvSpPr txBox="1">
                <a:spLocks/>
              </p:cNvSpPr>
              <p:nvPr/>
            </p:nvSpPr>
            <p:spPr>
              <a:xfrm>
                <a:off x="28479393" y="11735350"/>
                <a:ext cx="2880000" cy="754309"/>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1800" b="1" kern="1200">
                    <a:solidFill>
                      <a:schemeClr val="tx1"/>
                    </a:solidFill>
                    <a:latin typeface="+mj-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1000">
                    <a:latin typeface="Century Gothic"/>
                  </a:rPr>
                  <a:t>Virtual Ward/ Community</a:t>
                </a:r>
              </a:p>
            </p:txBody>
          </p:sp>
          <p:sp>
            <p:nvSpPr>
              <p:cNvPr id="268" name="Text Placeholder 31">
                <a:extLst>
                  <a:ext uri="{FF2B5EF4-FFF2-40B4-BE49-F238E27FC236}">
                    <a16:creationId xmlns:a16="http://schemas.microsoft.com/office/drawing/2014/main" id="{73A55D71-E3AE-EA11-639A-6E044645BEF1}"/>
                  </a:ext>
                </a:extLst>
              </p:cNvPr>
              <p:cNvSpPr txBox="1">
                <a:spLocks/>
              </p:cNvSpPr>
              <p:nvPr/>
            </p:nvSpPr>
            <p:spPr>
              <a:xfrm>
                <a:off x="28484200" y="13166450"/>
                <a:ext cx="2324023" cy="1705641"/>
              </a:xfrm>
              <a:prstGeom prst="rect">
                <a:avLst/>
              </a:prstGeom>
            </p:spPr>
            <p:txBody>
              <a:bodyPr vert="horz" lIns="32292" tIns="16146" rIns="32292" bIns="16146" rtlCol="0">
                <a:noAutofit/>
              </a:bodyPr>
              <a:lstStyle>
                <a:lvl1pPr marL="0" indent="0" algn="l"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Minimal interventions through virtual wards and ACSG</a:t>
                </a:r>
              </a:p>
            </p:txBody>
          </p:sp>
          <p:sp>
            <p:nvSpPr>
              <p:cNvPr id="269" name="Text Placeholder 41">
                <a:extLst>
                  <a:ext uri="{FF2B5EF4-FFF2-40B4-BE49-F238E27FC236}">
                    <a16:creationId xmlns:a16="http://schemas.microsoft.com/office/drawing/2014/main" id="{CB5F1789-1E61-E2C5-C5BE-F3653B50DCEF}"/>
                  </a:ext>
                </a:extLst>
              </p:cNvPr>
              <p:cNvSpPr txBox="1">
                <a:spLocks/>
              </p:cNvSpPr>
              <p:nvPr/>
            </p:nvSpPr>
            <p:spPr>
              <a:xfrm>
                <a:off x="19161181" y="13854810"/>
                <a:ext cx="2478958" cy="1694417"/>
              </a:xfrm>
              <a:prstGeom prst="rect">
                <a:avLst/>
              </a:prstGeom>
            </p:spPr>
            <p:txBody>
              <a:bodyPr vert="horz" lIns="32292" tIns="16146" rIns="32292" bIns="16146" rtlCol="0">
                <a:noAutofit/>
              </a:bodyPr>
              <a:lstStyle>
                <a:lvl1pPr marL="0" indent="0" algn="r" defTabSz="685766" rtl="0" eaLnBrk="1" latinLnBrk="0" hangingPunct="1">
                  <a:lnSpc>
                    <a:spcPct val="90000"/>
                  </a:lnSpc>
                  <a:spcBef>
                    <a:spcPts val="751"/>
                  </a:spcBef>
                  <a:buFont typeface="Arial" panose="020B0604020202020204" pitchFamily="34" charset="0"/>
                  <a:buNone/>
                  <a:defRPr sz="800" b="0" kern="1200">
                    <a:solidFill>
                      <a:schemeClr val="tx2"/>
                    </a:solidFill>
                    <a:latin typeface="+mn-lt"/>
                    <a:ea typeface="+mn-ea"/>
                    <a:cs typeface="+mn-cs"/>
                  </a:defRPr>
                </a:lvl1pPr>
                <a:lvl2pPr marL="514324"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800" b="1" kern="1200">
                    <a:solidFill>
                      <a:schemeClr val="tx1"/>
                    </a:solidFill>
                    <a:latin typeface="+mj-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defTabSz="242213">
                  <a:spcBef>
                    <a:spcPts val="265"/>
                  </a:spcBef>
                  <a:defRPr/>
                </a:pPr>
                <a:r>
                  <a:rPr lang="en-GB" sz="700">
                    <a:solidFill>
                      <a:schemeClr val="tx1"/>
                    </a:solidFill>
                    <a:latin typeface="Arial"/>
                  </a:rPr>
                  <a:t>Follow-up review by GP and further care planning</a:t>
                </a:r>
              </a:p>
            </p:txBody>
          </p:sp>
          <p:pic>
            <p:nvPicPr>
              <p:cNvPr id="270" name="Graphic 269">
                <a:extLst>
                  <a:ext uri="{FF2B5EF4-FFF2-40B4-BE49-F238E27FC236}">
                    <a16:creationId xmlns:a16="http://schemas.microsoft.com/office/drawing/2014/main" id="{40808BAF-250D-FA6E-63C2-F0D5A200F979}"/>
                  </a:ext>
                </a:extLst>
              </p:cNvPr>
              <p:cNvPicPr preferRelativeResize="0">
                <a:picLocks/>
              </p:cNvPicPr>
              <p:nvPr/>
            </p:nvPicPr>
            <p:blipFill>
              <a:blip r:embed="rId85">
                <a:extLst>
                  <a:ext uri="{96DAC541-7B7A-43D3-8B79-37D633B846F1}">
                    <asvg:svgBlip xmlns:asvg="http://schemas.microsoft.com/office/drawing/2016/SVG/main" r:embed="rId86"/>
                  </a:ext>
                </a:extLst>
              </a:blip>
              <a:stretch>
                <a:fillRect/>
              </a:stretch>
            </p:blipFill>
            <p:spPr>
              <a:xfrm>
                <a:off x="24751088" y="19789020"/>
                <a:ext cx="752152" cy="310907"/>
              </a:xfrm>
              <a:prstGeom prst="rect">
                <a:avLst/>
              </a:prstGeom>
            </p:spPr>
          </p:pic>
        </p:grpSp>
      </p:grpSp>
      <p:graphicFrame>
        <p:nvGraphicFramePr>
          <p:cNvPr id="278" name="Table 277">
            <a:extLst>
              <a:ext uri="{FF2B5EF4-FFF2-40B4-BE49-F238E27FC236}">
                <a16:creationId xmlns:a16="http://schemas.microsoft.com/office/drawing/2014/main" id="{DF197877-C220-70F5-A08D-4D32343B1BC9}"/>
              </a:ext>
            </a:extLst>
          </p:cNvPr>
          <p:cNvGraphicFramePr>
            <a:graphicFrameLocks noGrp="1"/>
          </p:cNvGraphicFramePr>
          <p:nvPr>
            <p:extLst>
              <p:ext uri="{D42A27DB-BD31-4B8C-83A1-F6EECF244321}">
                <p14:modId xmlns:p14="http://schemas.microsoft.com/office/powerpoint/2010/main" val="1052894613"/>
              </p:ext>
            </p:extLst>
          </p:nvPr>
        </p:nvGraphicFramePr>
        <p:xfrm>
          <a:off x="7044858" y="2603573"/>
          <a:ext cx="3470591" cy="771060"/>
        </p:xfrm>
        <a:graphic>
          <a:graphicData uri="http://schemas.openxmlformats.org/drawingml/2006/table">
            <a:tbl>
              <a:tblPr firstRow="1" bandRow="1">
                <a:tableStyleId>{5C22544A-7EE6-4342-B048-85BDC9FD1C3A}</a:tableStyleId>
              </a:tblPr>
              <a:tblGrid>
                <a:gridCol w="1599667">
                  <a:extLst>
                    <a:ext uri="{9D8B030D-6E8A-4147-A177-3AD203B41FA5}">
                      <a16:colId xmlns:a16="http://schemas.microsoft.com/office/drawing/2014/main" val="1090478659"/>
                    </a:ext>
                  </a:extLst>
                </a:gridCol>
                <a:gridCol w="449168">
                  <a:extLst>
                    <a:ext uri="{9D8B030D-6E8A-4147-A177-3AD203B41FA5}">
                      <a16:colId xmlns:a16="http://schemas.microsoft.com/office/drawing/2014/main" val="3732187730"/>
                    </a:ext>
                  </a:extLst>
                </a:gridCol>
                <a:gridCol w="480688">
                  <a:extLst>
                    <a:ext uri="{9D8B030D-6E8A-4147-A177-3AD203B41FA5}">
                      <a16:colId xmlns:a16="http://schemas.microsoft.com/office/drawing/2014/main" val="2018094026"/>
                    </a:ext>
                  </a:extLst>
                </a:gridCol>
                <a:gridCol w="457048">
                  <a:extLst>
                    <a:ext uri="{9D8B030D-6E8A-4147-A177-3AD203B41FA5}">
                      <a16:colId xmlns:a16="http://schemas.microsoft.com/office/drawing/2014/main" val="10534221"/>
                    </a:ext>
                  </a:extLst>
                </a:gridCol>
                <a:gridCol w="484020">
                  <a:extLst>
                    <a:ext uri="{9D8B030D-6E8A-4147-A177-3AD203B41FA5}">
                      <a16:colId xmlns:a16="http://schemas.microsoft.com/office/drawing/2014/main" val="4076549279"/>
                    </a:ext>
                  </a:extLst>
                </a:gridCol>
              </a:tblGrid>
              <a:tr h="118405">
                <a:tc>
                  <a:txBody>
                    <a:bodyPr/>
                    <a:lstStyle/>
                    <a:p>
                      <a:endParaRPr lang="en-GB" sz="800"/>
                    </a:p>
                  </a:txBody>
                  <a:tcPr marL="32292" marR="32292" marT="16146" marB="16146">
                    <a:solidFill>
                      <a:srgbClr val="DB6643"/>
                    </a:solidFill>
                  </a:tcPr>
                </a:tc>
                <a:tc>
                  <a:txBody>
                    <a:bodyPr/>
                    <a:lstStyle/>
                    <a:p>
                      <a:r>
                        <a:rPr lang="en-GB" sz="800"/>
                        <a:t>Sep-23</a:t>
                      </a:r>
                    </a:p>
                  </a:txBody>
                  <a:tcPr marL="32292" marR="32292" marT="16146" marB="16146">
                    <a:solidFill>
                      <a:srgbClr val="DB6643"/>
                    </a:solidFill>
                  </a:tcPr>
                </a:tc>
                <a:tc>
                  <a:txBody>
                    <a:bodyPr/>
                    <a:lstStyle/>
                    <a:p>
                      <a:r>
                        <a:rPr lang="en-GB" sz="800"/>
                        <a:t>Dec-23</a:t>
                      </a:r>
                    </a:p>
                  </a:txBody>
                  <a:tcPr marL="32292" marR="32292" marT="16146" marB="16146">
                    <a:solidFill>
                      <a:srgbClr val="DB6643"/>
                    </a:solidFill>
                  </a:tcPr>
                </a:tc>
                <a:tc>
                  <a:txBody>
                    <a:bodyPr/>
                    <a:lstStyle/>
                    <a:p>
                      <a:r>
                        <a:rPr lang="en-GB" sz="800"/>
                        <a:t>Mar-24</a:t>
                      </a:r>
                    </a:p>
                  </a:txBody>
                  <a:tcPr marL="32292" marR="32292" marT="16146" marB="16146">
                    <a:solidFill>
                      <a:srgbClr val="DB6643"/>
                    </a:solidFill>
                  </a:tcPr>
                </a:tc>
                <a:tc>
                  <a:txBody>
                    <a:bodyPr/>
                    <a:lstStyle/>
                    <a:p>
                      <a:r>
                        <a:rPr lang="en-GB" sz="800"/>
                        <a:t>Jun-24</a:t>
                      </a:r>
                    </a:p>
                  </a:txBody>
                  <a:tcPr marL="32292" marR="32292" marT="16146" marB="16146">
                    <a:solidFill>
                      <a:srgbClr val="DB6643"/>
                    </a:solidFill>
                  </a:tcPr>
                </a:tc>
                <a:extLst>
                  <a:ext uri="{0D108BD9-81ED-4DB2-BD59-A6C34878D82A}">
                    <a16:rowId xmlns:a16="http://schemas.microsoft.com/office/drawing/2014/main" val="1710837760"/>
                  </a:ext>
                </a:extLst>
              </a:tr>
              <a:tr h="118405">
                <a:tc>
                  <a:txBody>
                    <a:bodyPr/>
                    <a:lstStyle/>
                    <a:p>
                      <a:r>
                        <a:rPr lang="en-GB" sz="800">
                          <a:solidFill>
                            <a:sysClr val="windowText" lastClr="000000"/>
                          </a:solidFill>
                        </a:rPr>
                        <a:t>% EOL Register</a:t>
                      </a:r>
                    </a:p>
                  </a:txBody>
                  <a:tcPr marL="32292" marR="32292" marT="16146" marB="16146">
                    <a:solidFill>
                      <a:srgbClr val="ECB19E"/>
                    </a:solidFill>
                  </a:tcPr>
                </a:tc>
                <a:tc>
                  <a:txBody>
                    <a:bodyPr/>
                    <a:lstStyle/>
                    <a:p>
                      <a:r>
                        <a:rPr lang="en-GB" sz="800">
                          <a:solidFill>
                            <a:sysClr val="windowText" lastClr="000000"/>
                          </a:solidFill>
                        </a:rPr>
                        <a:t>0.42%</a:t>
                      </a:r>
                    </a:p>
                  </a:txBody>
                  <a:tcPr marL="32292" marR="32292" marT="16146" marB="16146">
                    <a:solidFill>
                      <a:srgbClr val="ECB19E"/>
                    </a:solidFill>
                  </a:tcPr>
                </a:tc>
                <a:tc>
                  <a:txBody>
                    <a:bodyPr/>
                    <a:lstStyle/>
                    <a:p>
                      <a:r>
                        <a:rPr lang="en-GB" sz="800">
                          <a:solidFill>
                            <a:sysClr val="windowText" lastClr="000000"/>
                          </a:solidFill>
                        </a:rPr>
                        <a:t>0.43%</a:t>
                      </a:r>
                    </a:p>
                  </a:txBody>
                  <a:tcPr marL="32292" marR="32292" marT="16146" marB="16146">
                    <a:solidFill>
                      <a:srgbClr val="ECB19E"/>
                    </a:solidFill>
                  </a:tcPr>
                </a:tc>
                <a:tc>
                  <a:txBody>
                    <a:bodyPr/>
                    <a:lstStyle/>
                    <a:p>
                      <a:r>
                        <a:rPr lang="en-GB" sz="800">
                          <a:solidFill>
                            <a:sysClr val="windowText" lastClr="000000"/>
                          </a:solidFill>
                        </a:rPr>
                        <a:t>0.43%</a:t>
                      </a:r>
                    </a:p>
                  </a:txBody>
                  <a:tcPr marL="32292" marR="32292" marT="16146" marB="16146">
                    <a:solidFill>
                      <a:srgbClr val="ECB19E"/>
                    </a:solidFill>
                  </a:tcPr>
                </a:tc>
                <a:tc>
                  <a:txBody>
                    <a:bodyPr/>
                    <a:lstStyle/>
                    <a:p>
                      <a:r>
                        <a:rPr lang="en-GB" sz="800">
                          <a:solidFill>
                            <a:sysClr val="windowText" lastClr="000000"/>
                          </a:solidFill>
                        </a:rPr>
                        <a:t>0.45%</a:t>
                      </a:r>
                    </a:p>
                  </a:txBody>
                  <a:tcPr marL="32292" marR="32292" marT="16146" marB="16146">
                    <a:solidFill>
                      <a:srgbClr val="ECB19E"/>
                    </a:solidFill>
                  </a:tcPr>
                </a:tc>
                <a:extLst>
                  <a:ext uri="{0D108BD9-81ED-4DB2-BD59-A6C34878D82A}">
                    <a16:rowId xmlns:a16="http://schemas.microsoft.com/office/drawing/2014/main" val="589666538"/>
                  </a:ext>
                </a:extLst>
              </a:tr>
              <a:tr h="118405">
                <a:tc>
                  <a:txBody>
                    <a:bodyPr/>
                    <a:lstStyle/>
                    <a:p>
                      <a:r>
                        <a:rPr lang="en-GB" sz="800">
                          <a:solidFill>
                            <a:sysClr val="windowText" lastClr="000000"/>
                          </a:solidFill>
                        </a:rPr>
                        <a:t>% Respect Document</a:t>
                      </a:r>
                    </a:p>
                  </a:txBody>
                  <a:tcPr marL="32292" marR="32292" marT="16146" marB="16146">
                    <a:solidFill>
                      <a:srgbClr val="F8E3DC"/>
                    </a:solidFill>
                  </a:tcPr>
                </a:tc>
                <a:tc>
                  <a:txBody>
                    <a:bodyPr/>
                    <a:lstStyle/>
                    <a:p>
                      <a:r>
                        <a:rPr lang="en-GB" sz="800">
                          <a:solidFill>
                            <a:sysClr val="windowText" lastClr="000000"/>
                          </a:solidFill>
                        </a:rPr>
                        <a:t>0.52%</a:t>
                      </a:r>
                    </a:p>
                  </a:txBody>
                  <a:tcPr marL="32292" marR="32292" marT="16146" marB="16146">
                    <a:solidFill>
                      <a:srgbClr val="F8E3DC"/>
                    </a:solidFill>
                  </a:tcPr>
                </a:tc>
                <a:tc>
                  <a:txBody>
                    <a:bodyPr/>
                    <a:lstStyle/>
                    <a:p>
                      <a:r>
                        <a:rPr lang="en-GB" sz="800">
                          <a:solidFill>
                            <a:sysClr val="windowText" lastClr="000000"/>
                          </a:solidFill>
                        </a:rPr>
                        <a:t>0.54%</a:t>
                      </a:r>
                    </a:p>
                  </a:txBody>
                  <a:tcPr marL="32292" marR="32292" marT="16146" marB="16146">
                    <a:solidFill>
                      <a:srgbClr val="F8E3DC"/>
                    </a:solidFill>
                  </a:tcPr>
                </a:tc>
                <a:tc>
                  <a:txBody>
                    <a:bodyPr/>
                    <a:lstStyle/>
                    <a:p>
                      <a:r>
                        <a:rPr lang="en-GB" sz="800">
                          <a:solidFill>
                            <a:sysClr val="windowText" lastClr="000000"/>
                          </a:solidFill>
                        </a:rPr>
                        <a:t>0.54%</a:t>
                      </a:r>
                    </a:p>
                  </a:txBody>
                  <a:tcPr marL="32292" marR="32292" marT="16146" marB="16146">
                    <a:solidFill>
                      <a:srgbClr val="F8E3DC"/>
                    </a:solidFill>
                  </a:tcPr>
                </a:tc>
                <a:tc>
                  <a:txBody>
                    <a:bodyPr/>
                    <a:lstStyle/>
                    <a:p>
                      <a:r>
                        <a:rPr lang="en-GB" sz="800">
                          <a:solidFill>
                            <a:sysClr val="windowText" lastClr="000000"/>
                          </a:solidFill>
                        </a:rPr>
                        <a:t>0.57%</a:t>
                      </a:r>
                    </a:p>
                  </a:txBody>
                  <a:tcPr marL="32292" marR="32292" marT="16146" marB="16146">
                    <a:solidFill>
                      <a:srgbClr val="F8E3DC"/>
                    </a:solidFill>
                  </a:tcPr>
                </a:tc>
                <a:extLst>
                  <a:ext uri="{0D108BD9-81ED-4DB2-BD59-A6C34878D82A}">
                    <a16:rowId xmlns:a16="http://schemas.microsoft.com/office/drawing/2014/main" val="1433760981"/>
                  </a:ext>
                </a:extLst>
              </a:tr>
              <a:tr h="118405">
                <a:tc>
                  <a:txBody>
                    <a:bodyPr/>
                    <a:lstStyle/>
                    <a:p>
                      <a:r>
                        <a:rPr lang="en-GB" sz="800">
                          <a:solidFill>
                            <a:sysClr val="windowText" lastClr="000000"/>
                          </a:solidFill>
                        </a:rPr>
                        <a:t>% EPPACS /Advanced Care Plan</a:t>
                      </a:r>
                    </a:p>
                  </a:txBody>
                  <a:tcPr marL="32292" marR="32292" marT="16146" marB="16146">
                    <a:solidFill>
                      <a:srgbClr val="ECB19E"/>
                    </a:solidFill>
                  </a:tcPr>
                </a:tc>
                <a:tc>
                  <a:txBody>
                    <a:bodyPr/>
                    <a:lstStyle/>
                    <a:p>
                      <a:r>
                        <a:rPr lang="en-GB" sz="800">
                          <a:solidFill>
                            <a:sysClr val="windowText" lastClr="000000"/>
                          </a:solidFill>
                        </a:rPr>
                        <a:t>0.50%</a:t>
                      </a:r>
                    </a:p>
                  </a:txBody>
                  <a:tcPr marL="32292" marR="32292" marT="16146" marB="16146">
                    <a:solidFill>
                      <a:srgbClr val="ECB19E"/>
                    </a:solidFill>
                  </a:tcPr>
                </a:tc>
                <a:tc>
                  <a:txBody>
                    <a:bodyPr/>
                    <a:lstStyle/>
                    <a:p>
                      <a:r>
                        <a:rPr lang="en-GB" sz="800">
                          <a:solidFill>
                            <a:sysClr val="windowText" lastClr="000000"/>
                          </a:solidFill>
                        </a:rPr>
                        <a:t>0.53%</a:t>
                      </a:r>
                    </a:p>
                  </a:txBody>
                  <a:tcPr marL="32292" marR="32292" marT="16146" marB="16146">
                    <a:solidFill>
                      <a:srgbClr val="ECB19E"/>
                    </a:solidFill>
                  </a:tcPr>
                </a:tc>
                <a:tc>
                  <a:txBody>
                    <a:bodyPr/>
                    <a:lstStyle/>
                    <a:p>
                      <a:r>
                        <a:rPr lang="en-GB" sz="800">
                          <a:solidFill>
                            <a:sysClr val="windowText" lastClr="000000"/>
                          </a:solidFill>
                        </a:rPr>
                        <a:t>0.53%</a:t>
                      </a:r>
                    </a:p>
                  </a:txBody>
                  <a:tcPr marL="32292" marR="32292" marT="16146" marB="16146">
                    <a:solidFill>
                      <a:srgbClr val="ECB19E"/>
                    </a:solidFill>
                  </a:tcPr>
                </a:tc>
                <a:tc>
                  <a:txBody>
                    <a:bodyPr/>
                    <a:lstStyle/>
                    <a:p>
                      <a:r>
                        <a:rPr lang="en-GB" sz="800">
                          <a:solidFill>
                            <a:sysClr val="windowText" lastClr="000000"/>
                          </a:solidFill>
                        </a:rPr>
                        <a:t>0.58%</a:t>
                      </a:r>
                    </a:p>
                  </a:txBody>
                  <a:tcPr marL="32292" marR="32292" marT="16146" marB="16146">
                    <a:solidFill>
                      <a:srgbClr val="ECB19E"/>
                    </a:solidFill>
                  </a:tcPr>
                </a:tc>
                <a:extLst>
                  <a:ext uri="{0D108BD9-81ED-4DB2-BD59-A6C34878D82A}">
                    <a16:rowId xmlns:a16="http://schemas.microsoft.com/office/drawing/2014/main" val="103036686"/>
                  </a:ext>
                </a:extLst>
              </a:tr>
              <a:tr h="118405">
                <a:tc>
                  <a:txBody>
                    <a:bodyPr/>
                    <a:lstStyle/>
                    <a:p>
                      <a:r>
                        <a:rPr lang="en-GB" sz="800">
                          <a:solidFill>
                            <a:sysClr val="windowText" lastClr="000000"/>
                          </a:solidFill>
                        </a:rPr>
                        <a:t>Total GP W-ton Population</a:t>
                      </a:r>
                    </a:p>
                  </a:txBody>
                  <a:tcPr marL="32292" marR="32292" marT="16146" marB="16146">
                    <a:solidFill>
                      <a:srgbClr val="F8E3DC"/>
                    </a:solidFill>
                  </a:tcPr>
                </a:tc>
                <a:tc>
                  <a:txBody>
                    <a:bodyPr/>
                    <a:lstStyle/>
                    <a:p>
                      <a:r>
                        <a:rPr lang="en-GB" sz="800">
                          <a:solidFill>
                            <a:sysClr val="windowText" lastClr="000000"/>
                          </a:solidFill>
                        </a:rPr>
                        <a:t>305657</a:t>
                      </a:r>
                    </a:p>
                  </a:txBody>
                  <a:tcPr marL="32292" marR="32292" marT="16146" marB="16146">
                    <a:solidFill>
                      <a:srgbClr val="F8E3DC"/>
                    </a:solidFill>
                  </a:tcPr>
                </a:tc>
                <a:tc>
                  <a:txBody>
                    <a:bodyPr/>
                    <a:lstStyle/>
                    <a:p>
                      <a:r>
                        <a:rPr lang="en-GB" sz="800">
                          <a:solidFill>
                            <a:sysClr val="windowText" lastClr="000000"/>
                          </a:solidFill>
                        </a:rPr>
                        <a:t>308013</a:t>
                      </a:r>
                    </a:p>
                  </a:txBody>
                  <a:tcPr marL="32292" marR="32292" marT="16146" marB="16146">
                    <a:solidFill>
                      <a:srgbClr val="F8E3DC"/>
                    </a:solidFill>
                  </a:tcPr>
                </a:tc>
                <a:tc>
                  <a:txBody>
                    <a:bodyPr/>
                    <a:lstStyle/>
                    <a:p>
                      <a:r>
                        <a:rPr lang="en-GB" sz="800">
                          <a:solidFill>
                            <a:sysClr val="windowText" lastClr="000000"/>
                          </a:solidFill>
                        </a:rPr>
                        <a:t>308013</a:t>
                      </a:r>
                    </a:p>
                  </a:txBody>
                  <a:tcPr marL="32292" marR="32292" marT="16146" marB="16146">
                    <a:solidFill>
                      <a:srgbClr val="F8E3DC"/>
                    </a:solidFill>
                  </a:tcPr>
                </a:tc>
                <a:tc>
                  <a:txBody>
                    <a:bodyPr/>
                    <a:lstStyle/>
                    <a:p>
                      <a:r>
                        <a:rPr lang="en-GB" sz="800">
                          <a:solidFill>
                            <a:sysClr val="windowText" lastClr="000000"/>
                          </a:solidFill>
                        </a:rPr>
                        <a:t>309043</a:t>
                      </a:r>
                    </a:p>
                  </a:txBody>
                  <a:tcPr marL="32292" marR="32292" marT="16146" marB="16146">
                    <a:solidFill>
                      <a:srgbClr val="F8E3DC"/>
                    </a:solidFill>
                  </a:tcPr>
                </a:tc>
                <a:extLst>
                  <a:ext uri="{0D108BD9-81ED-4DB2-BD59-A6C34878D82A}">
                    <a16:rowId xmlns:a16="http://schemas.microsoft.com/office/drawing/2014/main" val="433735793"/>
                  </a:ext>
                </a:extLst>
              </a:tr>
            </a:tbl>
          </a:graphicData>
        </a:graphic>
      </p:graphicFrame>
      <p:graphicFrame>
        <p:nvGraphicFramePr>
          <p:cNvPr id="279" name="Table 278">
            <a:extLst>
              <a:ext uri="{FF2B5EF4-FFF2-40B4-BE49-F238E27FC236}">
                <a16:creationId xmlns:a16="http://schemas.microsoft.com/office/drawing/2014/main" id="{D64788C9-E1B8-01EF-5B74-1133FD0FE1D1}"/>
              </a:ext>
            </a:extLst>
          </p:cNvPr>
          <p:cNvGraphicFramePr>
            <a:graphicFrameLocks noGrp="1"/>
          </p:cNvGraphicFramePr>
          <p:nvPr>
            <p:extLst>
              <p:ext uri="{D42A27DB-BD31-4B8C-83A1-F6EECF244321}">
                <p14:modId xmlns:p14="http://schemas.microsoft.com/office/powerpoint/2010/main" val="4113324300"/>
              </p:ext>
            </p:extLst>
          </p:nvPr>
        </p:nvGraphicFramePr>
        <p:xfrm>
          <a:off x="3197460" y="2571204"/>
          <a:ext cx="3706514" cy="3225137"/>
        </p:xfrm>
        <a:graphic>
          <a:graphicData uri="http://schemas.openxmlformats.org/drawingml/2006/table">
            <a:tbl>
              <a:tblPr firstRow="1" bandRow="1">
                <a:tableStyleId>{21E4AEA4-8DFA-4A89-87EB-49C32662AFE0}</a:tableStyleId>
              </a:tblPr>
              <a:tblGrid>
                <a:gridCol w="534449">
                  <a:extLst>
                    <a:ext uri="{9D8B030D-6E8A-4147-A177-3AD203B41FA5}">
                      <a16:colId xmlns:a16="http://schemas.microsoft.com/office/drawing/2014/main" val="496155410"/>
                    </a:ext>
                  </a:extLst>
                </a:gridCol>
                <a:gridCol w="658246">
                  <a:extLst>
                    <a:ext uri="{9D8B030D-6E8A-4147-A177-3AD203B41FA5}">
                      <a16:colId xmlns:a16="http://schemas.microsoft.com/office/drawing/2014/main" val="2920743394"/>
                    </a:ext>
                  </a:extLst>
                </a:gridCol>
                <a:gridCol w="921545">
                  <a:extLst>
                    <a:ext uri="{9D8B030D-6E8A-4147-A177-3AD203B41FA5}">
                      <a16:colId xmlns:a16="http://schemas.microsoft.com/office/drawing/2014/main" val="4067575867"/>
                    </a:ext>
                  </a:extLst>
                </a:gridCol>
                <a:gridCol w="691160">
                  <a:extLst>
                    <a:ext uri="{9D8B030D-6E8A-4147-A177-3AD203B41FA5}">
                      <a16:colId xmlns:a16="http://schemas.microsoft.com/office/drawing/2014/main" val="364344418"/>
                    </a:ext>
                  </a:extLst>
                </a:gridCol>
                <a:gridCol w="901114">
                  <a:extLst>
                    <a:ext uri="{9D8B030D-6E8A-4147-A177-3AD203B41FA5}">
                      <a16:colId xmlns:a16="http://schemas.microsoft.com/office/drawing/2014/main" val="18780378"/>
                    </a:ext>
                  </a:extLst>
                </a:gridCol>
              </a:tblGrid>
              <a:tr h="169017">
                <a:tc>
                  <a:txBody>
                    <a:bodyPr/>
                    <a:lstStyle/>
                    <a:p>
                      <a:r>
                        <a:rPr lang="en-GB" sz="800"/>
                        <a:t>PDSA</a:t>
                      </a:r>
                    </a:p>
                  </a:txBody>
                  <a:tcPr marL="32292" marR="32292" marT="16146" marB="16146">
                    <a:solidFill>
                      <a:srgbClr val="E9A652"/>
                    </a:solidFill>
                  </a:tcPr>
                </a:tc>
                <a:tc>
                  <a:txBody>
                    <a:bodyPr/>
                    <a:lstStyle/>
                    <a:p>
                      <a:r>
                        <a:rPr lang="en-GB" sz="800"/>
                        <a:t>Plan</a:t>
                      </a:r>
                    </a:p>
                  </a:txBody>
                  <a:tcPr marL="32292" marR="32292" marT="16146" marB="16146">
                    <a:solidFill>
                      <a:srgbClr val="E9A652"/>
                    </a:solidFill>
                  </a:tcPr>
                </a:tc>
                <a:tc>
                  <a:txBody>
                    <a:bodyPr/>
                    <a:lstStyle/>
                    <a:p>
                      <a:pPr marL="0" algn="l" defTabSz="1603743" rtl="0" eaLnBrk="1" latinLnBrk="0" hangingPunct="1"/>
                      <a:r>
                        <a:rPr lang="en-GB" sz="800" b="1" kern="1200">
                          <a:solidFill>
                            <a:schemeClr val="lt1"/>
                          </a:solidFill>
                          <a:latin typeface="+mn-lt"/>
                          <a:ea typeface="+mn-ea"/>
                          <a:cs typeface="+mn-cs"/>
                        </a:rPr>
                        <a:t>Do</a:t>
                      </a:r>
                    </a:p>
                  </a:txBody>
                  <a:tcPr marL="32292" marR="32292" marT="16146" marB="16146">
                    <a:solidFill>
                      <a:srgbClr val="E9A652"/>
                    </a:solidFill>
                  </a:tcPr>
                </a:tc>
                <a:tc>
                  <a:txBody>
                    <a:bodyPr/>
                    <a:lstStyle/>
                    <a:p>
                      <a:pPr marL="0" algn="l" defTabSz="1603743" rtl="0" eaLnBrk="1" latinLnBrk="0" hangingPunct="1"/>
                      <a:r>
                        <a:rPr lang="en-GB" sz="800" b="1" kern="1200">
                          <a:solidFill>
                            <a:schemeClr val="lt1"/>
                          </a:solidFill>
                          <a:latin typeface="+mn-lt"/>
                          <a:ea typeface="+mn-ea"/>
                          <a:cs typeface="+mn-cs"/>
                        </a:rPr>
                        <a:t>Study</a:t>
                      </a:r>
                    </a:p>
                  </a:txBody>
                  <a:tcPr marL="32292" marR="32292" marT="16146" marB="16146">
                    <a:solidFill>
                      <a:srgbClr val="E9A652"/>
                    </a:solidFill>
                  </a:tcPr>
                </a:tc>
                <a:tc>
                  <a:txBody>
                    <a:bodyPr/>
                    <a:lstStyle/>
                    <a:p>
                      <a:pPr marL="0" algn="l" defTabSz="1603743" rtl="0" eaLnBrk="1" latinLnBrk="0" hangingPunct="1"/>
                      <a:r>
                        <a:rPr lang="en-GB" sz="800" b="1" kern="1200">
                          <a:solidFill>
                            <a:schemeClr val="lt1"/>
                          </a:solidFill>
                          <a:latin typeface="+mn-lt"/>
                          <a:ea typeface="+mn-ea"/>
                          <a:cs typeface="+mn-cs"/>
                        </a:rPr>
                        <a:t>Act</a:t>
                      </a:r>
                    </a:p>
                  </a:txBody>
                  <a:tcPr marL="32292" marR="32292" marT="16146" marB="16146">
                    <a:solidFill>
                      <a:srgbClr val="E9A652"/>
                    </a:solidFill>
                  </a:tcPr>
                </a:tc>
                <a:extLst>
                  <a:ext uri="{0D108BD9-81ED-4DB2-BD59-A6C34878D82A}">
                    <a16:rowId xmlns:a16="http://schemas.microsoft.com/office/drawing/2014/main" val="2486713068"/>
                  </a:ext>
                </a:extLst>
              </a:tr>
              <a:tr h="520844">
                <a:tc>
                  <a:txBody>
                    <a:bodyPr/>
                    <a:lstStyle/>
                    <a:p>
                      <a:r>
                        <a:rPr lang="en-GB" sz="800" b="0">
                          <a:solidFill>
                            <a:sysClr val="windowText" lastClr="000000"/>
                          </a:solidFill>
                        </a:rPr>
                        <a:t>Cycle 1</a:t>
                      </a:r>
                    </a:p>
                  </a:txBody>
                  <a:tcPr marL="32292" marR="32292" marT="16146" marB="16146">
                    <a:solidFill>
                      <a:srgbClr val="F2CB9C"/>
                    </a:solidFill>
                  </a:tcPr>
                </a:tc>
                <a:tc>
                  <a:txBody>
                    <a:bodyPr/>
                    <a:lstStyle/>
                    <a:p>
                      <a:r>
                        <a:rPr lang="en-GB" sz="800" b="0">
                          <a:solidFill>
                            <a:sysClr val="windowText" lastClr="000000"/>
                          </a:solidFill>
                        </a:rPr>
                        <a:t>Pilot practices to engage with system (RWT PCN)</a:t>
                      </a:r>
                    </a:p>
                  </a:txBody>
                  <a:tcPr marL="32292" marR="32292" marT="16146" marB="16146">
                    <a:solidFill>
                      <a:srgbClr val="F2CB9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Pilot practices utilised system</a:t>
                      </a:r>
                    </a:p>
                  </a:txBody>
                  <a:tcPr marL="32292" marR="32292" marT="16146" marB="16146">
                    <a:solidFill>
                      <a:srgbClr val="F2CB9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Feedback from practices was analysed</a:t>
                      </a:r>
                    </a:p>
                  </a:txBody>
                  <a:tcPr marL="32292" marR="32292" marT="16146" marB="16146">
                    <a:solidFill>
                      <a:srgbClr val="F2CB9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System user interface improved for more effective use</a:t>
                      </a:r>
                    </a:p>
                  </a:txBody>
                  <a:tcPr marL="32292" marR="32292" marT="16146" marB="16146">
                    <a:solidFill>
                      <a:srgbClr val="F2CB9C"/>
                    </a:solidFill>
                  </a:tcPr>
                </a:tc>
                <a:extLst>
                  <a:ext uri="{0D108BD9-81ED-4DB2-BD59-A6C34878D82A}">
                    <a16:rowId xmlns:a16="http://schemas.microsoft.com/office/drawing/2014/main" val="3901098252"/>
                  </a:ext>
                </a:extLst>
              </a:tr>
              <a:tr h="640491">
                <a:tc>
                  <a:txBody>
                    <a:bodyPr/>
                    <a:lstStyle/>
                    <a:p>
                      <a:r>
                        <a:rPr lang="en-GB" sz="800" b="0">
                          <a:solidFill>
                            <a:sysClr val="windowText" lastClr="000000"/>
                          </a:solidFill>
                        </a:rPr>
                        <a:t>Cycle 2</a:t>
                      </a:r>
                    </a:p>
                  </a:txBody>
                  <a:tcPr marL="32292" marR="32292" marT="16146" marB="16146">
                    <a:solidFill>
                      <a:srgbClr val="F8E4C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Engage pilot practices in new and improved interface </a:t>
                      </a:r>
                    </a:p>
                  </a:txBody>
                  <a:tcPr marL="32292" marR="32292" marT="16146" marB="16146">
                    <a:solidFill>
                      <a:srgbClr val="F8E4C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Pilot practices utilised system</a:t>
                      </a:r>
                    </a:p>
                  </a:txBody>
                  <a:tcPr marL="32292" marR="32292" marT="16146" marB="16146">
                    <a:solidFill>
                      <a:srgbClr val="F8E4C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Feedback from practices was analysed</a:t>
                      </a:r>
                    </a:p>
                  </a:txBody>
                  <a:tcPr marL="32292" marR="32292" marT="16146" marB="16146">
                    <a:solidFill>
                      <a:srgbClr val="F8E4C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Analysis showed preparation for wider rollout out could be pursued</a:t>
                      </a:r>
                    </a:p>
                  </a:txBody>
                  <a:tcPr marL="32292" marR="32292" marT="16146" marB="16146">
                    <a:solidFill>
                      <a:srgbClr val="F8E4CC"/>
                    </a:solidFill>
                  </a:tcPr>
                </a:tc>
                <a:extLst>
                  <a:ext uri="{0D108BD9-81ED-4DB2-BD59-A6C34878D82A}">
                    <a16:rowId xmlns:a16="http://schemas.microsoft.com/office/drawing/2014/main" val="1990577521"/>
                  </a:ext>
                </a:extLst>
              </a:tr>
              <a:tr h="999433">
                <a:tc>
                  <a:txBody>
                    <a:bodyPr/>
                    <a:lstStyle/>
                    <a:p>
                      <a:r>
                        <a:rPr lang="en-GB" sz="800" b="0">
                          <a:solidFill>
                            <a:sysClr val="windowText" lastClr="000000"/>
                          </a:solidFill>
                        </a:rPr>
                        <a:t>Cycle 3</a:t>
                      </a:r>
                    </a:p>
                  </a:txBody>
                  <a:tcPr marL="32292" marR="32292" marT="16146" marB="16146">
                    <a:solidFill>
                      <a:srgbClr val="F2CB9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Engage wider group of practices within RWT PCN</a:t>
                      </a:r>
                    </a:p>
                  </a:txBody>
                  <a:tcPr marL="32292" marR="32292" marT="16146" marB="16146">
                    <a:solidFill>
                      <a:srgbClr val="F2CB9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New practices engaged in system, maintaining engagement with original pilot practices</a:t>
                      </a:r>
                    </a:p>
                  </a:txBody>
                  <a:tcPr marL="32292" marR="32292" marT="16146" marB="16146">
                    <a:solidFill>
                      <a:srgbClr val="F2CB9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Feedback from practices was analysed</a:t>
                      </a:r>
                    </a:p>
                  </a:txBody>
                  <a:tcPr marL="32292" marR="32292" marT="16146" marB="16146">
                    <a:solidFill>
                      <a:srgbClr val="F2CB9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System data feed was interrupted due to outside controls. Accuracy of data was compromised. Resolve data feed an establish stable feed</a:t>
                      </a:r>
                    </a:p>
                  </a:txBody>
                  <a:tcPr marL="32292" marR="32292" marT="16146" marB="16146">
                    <a:solidFill>
                      <a:srgbClr val="F2CB9C"/>
                    </a:solidFill>
                  </a:tcPr>
                </a:tc>
                <a:extLst>
                  <a:ext uri="{0D108BD9-81ED-4DB2-BD59-A6C34878D82A}">
                    <a16:rowId xmlns:a16="http://schemas.microsoft.com/office/drawing/2014/main" val="3248469724"/>
                  </a:ext>
                </a:extLst>
              </a:tr>
              <a:tr h="760138">
                <a:tc>
                  <a:txBody>
                    <a:bodyPr/>
                    <a:lstStyle/>
                    <a:p>
                      <a:r>
                        <a:rPr lang="en-GB" sz="800" b="0">
                          <a:solidFill>
                            <a:sysClr val="windowText" lastClr="000000"/>
                          </a:solidFill>
                        </a:rPr>
                        <a:t>Cycle 4 (Current)</a:t>
                      </a:r>
                    </a:p>
                  </a:txBody>
                  <a:tcPr marL="32292" marR="32292" marT="16146" marB="16146">
                    <a:solidFill>
                      <a:srgbClr val="F8E4C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Engage with practices outside of RWT PCN </a:t>
                      </a:r>
                    </a:p>
                  </a:txBody>
                  <a:tcPr marL="32292" marR="32292" marT="16146" marB="16146">
                    <a:solidFill>
                      <a:srgbClr val="F8E4C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Engage practices outside of RWT PCN in system and ensure they can use the system as RWT PCN practice can</a:t>
                      </a:r>
                    </a:p>
                  </a:txBody>
                  <a:tcPr marL="32292" marR="32292" marT="16146" marB="16146">
                    <a:solidFill>
                      <a:srgbClr val="F8E4CC"/>
                    </a:solidFill>
                  </a:tcPr>
                </a:tc>
                <a:tc>
                  <a:txBody>
                    <a:bodyPr/>
                    <a:lstStyle/>
                    <a:p>
                      <a:pPr marL="0" marR="0" lvl="0" indent="0" algn="l" defTabSz="1603743" rtl="0" eaLnBrk="1" fontAlgn="auto" latinLnBrk="0" hangingPunct="1">
                        <a:lnSpc>
                          <a:spcPct val="100000"/>
                        </a:lnSpc>
                        <a:spcBef>
                          <a:spcPts val="0"/>
                        </a:spcBef>
                        <a:spcAft>
                          <a:spcPts val="0"/>
                        </a:spcAft>
                        <a:buClrTx/>
                        <a:buSzTx/>
                        <a:buFontTx/>
                        <a:buNone/>
                        <a:tabLst/>
                        <a:defRPr/>
                      </a:pPr>
                      <a:r>
                        <a:rPr lang="en-GB" sz="800" b="0">
                          <a:solidFill>
                            <a:sysClr val="windowText" lastClr="000000"/>
                          </a:solidFill>
                        </a:rPr>
                        <a:t>Feedback from practices to be analysed and review of risk factors and EOL bot</a:t>
                      </a:r>
                    </a:p>
                  </a:txBody>
                  <a:tcPr marL="32292" marR="32292" marT="16146" marB="16146">
                    <a:solidFill>
                      <a:srgbClr val="F8E4CC"/>
                    </a:solidFill>
                  </a:tcPr>
                </a:tc>
                <a:tc>
                  <a:txBody>
                    <a:bodyPr/>
                    <a:lstStyle/>
                    <a:p>
                      <a:r>
                        <a:rPr lang="en-GB" sz="800" b="0">
                          <a:solidFill>
                            <a:sysClr val="windowText" lastClr="000000"/>
                          </a:solidFill>
                        </a:rPr>
                        <a:t>TBC</a:t>
                      </a:r>
                    </a:p>
                  </a:txBody>
                  <a:tcPr marL="32292" marR="32292" marT="16146" marB="16146">
                    <a:solidFill>
                      <a:srgbClr val="F8E4CC"/>
                    </a:solidFill>
                  </a:tcPr>
                </a:tc>
                <a:extLst>
                  <a:ext uri="{0D108BD9-81ED-4DB2-BD59-A6C34878D82A}">
                    <a16:rowId xmlns:a16="http://schemas.microsoft.com/office/drawing/2014/main" val="2964202074"/>
                  </a:ext>
                </a:extLst>
              </a:tr>
            </a:tbl>
          </a:graphicData>
        </a:graphic>
      </p:graphicFrame>
      <p:sp>
        <p:nvSpPr>
          <p:cNvPr id="280" name="Title 11">
            <a:extLst>
              <a:ext uri="{FF2B5EF4-FFF2-40B4-BE49-F238E27FC236}">
                <a16:creationId xmlns:a16="http://schemas.microsoft.com/office/drawing/2014/main" id="{E990A687-708D-977B-730C-866F01E19A04}"/>
              </a:ext>
            </a:extLst>
          </p:cNvPr>
          <p:cNvSpPr txBox="1">
            <a:spLocks/>
          </p:cNvSpPr>
          <p:nvPr/>
        </p:nvSpPr>
        <p:spPr>
          <a:xfrm>
            <a:off x="113657" y="2428542"/>
            <a:ext cx="3075480" cy="242314"/>
          </a:xfrm>
          <a:prstGeom prst="rect">
            <a:avLst/>
          </a:prstGeom>
        </p:spPr>
        <p:txBody>
          <a:bodyPr vert="horz" lIns="0" tIns="0" rIns="0" bIns="0" rtlCol="0" anchor="ctr">
            <a:noAutofit/>
          </a:bodyPr>
          <a:lstStyle>
            <a:lvl1pPr algn="r" defTabSz="685766">
              <a:lnSpc>
                <a:spcPct val="90000"/>
              </a:lnSpc>
              <a:spcBef>
                <a:spcPct val="0"/>
              </a:spcBef>
              <a:buNone/>
              <a:defRPr sz="3100" b="1">
                <a:latin typeface="+mj-lt"/>
                <a:ea typeface="+mj-ea"/>
                <a:cs typeface="+mj-cs"/>
              </a:defRPr>
            </a:lvl1pPr>
          </a:lstStyle>
          <a:p>
            <a:pPr algn="ctr"/>
            <a:r>
              <a:rPr lang="en-GB" sz="1400">
                <a:latin typeface="+mn-lt"/>
                <a:ea typeface="+mn-ea"/>
                <a:cs typeface="+mn-cs"/>
              </a:rPr>
              <a:t>Background &amp; Aims</a:t>
            </a:r>
          </a:p>
        </p:txBody>
      </p:sp>
      <p:sp>
        <p:nvSpPr>
          <p:cNvPr id="281" name="TextBox 280">
            <a:extLst>
              <a:ext uri="{FF2B5EF4-FFF2-40B4-BE49-F238E27FC236}">
                <a16:creationId xmlns:a16="http://schemas.microsoft.com/office/drawing/2014/main" id="{E5BC99F6-3E2D-1726-3F2D-EDA50C4F84DA}"/>
              </a:ext>
            </a:extLst>
          </p:cNvPr>
          <p:cNvSpPr txBox="1"/>
          <p:nvPr/>
        </p:nvSpPr>
        <p:spPr>
          <a:xfrm>
            <a:off x="105333" y="2659937"/>
            <a:ext cx="3092127" cy="2062103"/>
          </a:xfrm>
          <a:prstGeom prst="rect">
            <a:avLst/>
          </a:prstGeom>
          <a:solidFill>
            <a:schemeClr val="bg1">
              <a:alpha val="22000"/>
            </a:schemeClr>
          </a:solidFill>
        </p:spPr>
        <p:txBody>
          <a:bodyPr wrap="square" rtlCol="0">
            <a:spAutoFit/>
          </a:bodyPr>
          <a:lstStyle/>
          <a:p>
            <a:pPr defTabSz="161483">
              <a:defRPr/>
            </a:pPr>
            <a:r>
              <a:rPr lang="en-GB" sz="800" b="1">
                <a:solidFill>
                  <a:srgbClr val="191E28"/>
                </a:solidFill>
                <a:latin typeface="Arial"/>
              </a:rPr>
              <a:t>Background:</a:t>
            </a:r>
          </a:p>
          <a:p>
            <a:pPr defTabSz="161483">
              <a:defRPr/>
            </a:pPr>
            <a:r>
              <a:rPr lang="en-GB" sz="800" b="1">
                <a:solidFill>
                  <a:srgbClr val="191E28"/>
                </a:solidFill>
                <a:latin typeface="Arial"/>
              </a:rPr>
              <a:t>As outlined for better EOL care in the UK by NICE a national deficit with patients who have been correctly identified as EOL and those who have been registered on GSF and recognition that GSF registration directly impacts patients care during their last 12months. The earlier the registration the better the care.</a:t>
            </a:r>
          </a:p>
          <a:p>
            <a:pPr defTabSz="161483">
              <a:defRPr/>
            </a:pPr>
            <a:endParaRPr lang="en-GB" sz="800" b="1">
              <a:solidFill>
                <a:srgbClr val="191E28"/>
              </a:solidFill>
              <a:latin typeface="Arial"/>
            </a:endParaRPr>
          </a:p>
          <a:p>
            <a:pPr defTabSz="161483">
              <a:defRPr/>
            </a:pPr>
            <a:r>
              <a:rPr lang="en-GB" sz="800" b="1">
                <a:solidFill>
                  <a:srgbClr val="191E28"/>
                </a:solidFill>
                <a:latin typeface="Arial"/>
              </a:rPr>
              <a:t>SMART Goal:</a:t>
            </a:r>
            <a:br>
              <a:rPr lang="en-GB" sz="800" b="1">
                <a:solidFill>
                  <a:srgbClr val="191E28"/>
                </a:solidFill>
                <a:latin typeface="Arial"/>
              </a:rPr>
            </a:br>
            <a:r>
              <a:rPr lang="en-GB" sz="800" b="1">
                <a:solidFill>
                  <a:srgbClr val="191E28"/>
                </a:solidFill>
                <a:latin typeface="Arial"/>
              </a:rPr>
              <a:t>Increase number of patients registered on GSF in 12-month period by utilising a digital health care system which supports clinicians to identify the cohort of complex care patients who may require end of life support. This will be achievable by 80% of RWT PCN practices being registered to system and in turn increasing the number of surprise questions asked and the of PRADA care plans completed. </a:t>
            </a:r>
          </a:p>
        </p:txBody>
      </p:sp>
      <p:sp>
        <p:nvSpPr>
          <p:cNvPr id="282" name="Title 11">
            <a:extLst>
              <a:ext uri="{FF2B5EF4-FFF2-40B4-BE49-F238E27FC236}">
                <a16:creationId xmlns:a16="http://schemas.microsoft.com/office/drawing/2014/main" id="{DB78C41F-EEF3-72BF-8556-E5622A4F5A38}"/>
              </a:ext>
            </a:extLst>
          </p:cNvPr>
          <p:cNvSpPr txBox="1">
            <a:spLocks/>
          </p:cNvSpPr>
          <p:nvPr/>
        </p:nvSpPr>
        <p:spPr>
          <a:xfrm>
            <a:off x="7044856" y="2434983"/>
            <a:ext cx="3501229" cy="161715"/>
          </a:xfrm>
          <a:prstGeom prst="rect">
            <a:avLst/>
          </a:prstGeom>
        </p:spPr>
        <p:txBody>
          <a:bodyPr vert="horz" lIns="0" tIns="0" rIns="0" bIns="0" rtlCol="0" anchor="ctr">
            <a:noAutofit/>
          </a:bodyPr>
          <a:lstStyle>
            <a:lvl1pPr algn="r" defTabSz="685766">
              <a:lnSpc>
                <a:spcPct val="90000"/>
              </a:lnSpc>
              <a:spcBef>
                <a:spcPct val="0"/>
              </a:spcBef>
              <a:buNone/>
              <a:defRPr sz="3100" b="1">
                <a:latin typeface="+mj-lt"/>
                <a:ea typeface="+mj-ea"/>
                <a:cs typeface="+mj-cs"/>
              </a:defRPr>
            </a:lvl1pPr>
          </a:lstStyle>
          <a:p>
            <a:pPr algn="ctr"/>
            <a:r>
              <a:rPr lang="en-GB" sz="1400">
                <a:latin typeface="+mn-lt"/>
                <a:ea typeface="+mn-ea"/>
                <a:cs typeface="+mn-cs"/>
              </a:rPr>
              <a:t>Results</a:t>
            </a:r>
          </a:p>
        </p:txBody>
      </p:sp>
      <p:graphicFrame>
        <p:nvGraphicFramePr>
          <p:cNvPr id="283" name="Chart 282">
            <a:extLst>
              <a:ext uri="{FF2B5EF4-FFF2-40B4-BE49-F238E27FC236}">
                <a16:creationId xmlns:a16="http://schemas.microsoft.com/office/drawing/2014/main" id="{148DF8CD-F27E-2E6E-BF22-C60C51D798FD}"/>
              </a:ext>
            </a:extLst>
          </p:cNvPr>
          <p:cNvGraphicFramePr/>
          <p:nvPr>
            <p:extLst>
              <p:ext uri="{D42A27DB-BD31-4B8C-83A1-F6EECF244321}">
                <p14:modId xmlns:p14="http://schemas.microsoft.com/office/powerpoint/2010/main" val="4241630737"/>
              </p:ext>
            </p:extLst>
          </p:nvPr>
        </p:nvGraphicFramePr>
        <p:xfrm>
          <a:off x="7044856" y="3440482"/>
          <a:ext cx="3470591" cy="2405783"/>
        </p:xfrm>
        <a:graphic>
          <a:graphicData uri="http://schemas.openxmlformats.org/drawingml/2006/chart">
            <c:chart xmlns:c="http://schemas.openxmlformats.org/drawingml/2006/chart" xmlns:r="http://schemas.openxmlformats.org/officeDocument/2006/relationships" r:id="rId87"/>
          </a:graphicData>
        </a:graphic>
      </p:graphicFrame>
      <p:sp>
        <p:nvSpPr>
          <p:cNvPr id="284" name="TextBox 283">
            <a:extLst>
              <a:ext uri="{FF2B5EF4-FFF2-40B4-BE49-F238E27FC236}">
                <a16:creationId xmlns:a16="http://schemas.microsoft.com/office/drawing/2014/main" id="{20A84386-07A7-DADE-2E7B-D8FADF35800D}"/>
              </a:ext>
            </a:extLst>
          </p:cNvPr>
          <p:cNvSpPr txBox="1"/>
          <p:nvPr/>
        </p:nvSpPr>
        <p:spPr>
          <a:xfrm>
            <a:off x="105332" y="5164895"/>
            <a:ext cx="3092128" cy="584775"/>
          </a:xfrm>
          <a:prstGeom prst="rect">
            <a:avLst/>
          </a:prstGeom>
          <a:solidFill>
            <a:schemeClr val="bg1">
              <a:alpha val="22000"/>
            </a:schemeClr>
          </a:solidFill>
        </p:spPr>
        <p:txBody>
          <a:bodyPr wrap="square" rtlCol="0">
            <a:spAutoFit/>
          </a:bodyPr>
          <a:lstStyle/>
          <a:p>
            <a:r>
              <a:rPr lang="en-GB" sz="800" b="1">
                <a:latin typeface="Arial" panose="020B0604020202020204" pitchFamily="34" charset="0"/>
                <a:cs typeface="Arial" panose="020B0604020202020204" pitchFamily="34" charset="0"/>
              </a:rPr>
              <a:t>By using modern day digital system which highlights risk factors linked to complex care we have been able to assist our clinicians in Primary Care by identifying those at risk and prompting GSF registration.</a:t>
            </a:r>
          </a:p>
        </p:txBody>
      </p:sp>
      <p:sp>
        <p:nvSpPr>
          <p:cNvPr id="285" name="TextBox 284">
            <a:extLst>
              <a:ext uri="{FF2B5EF4-FFF2-40B4-BE49-F238E27FC236}">
                <a16:creationId xmlns:a16="http://schemas.microsoft.com/office/drawing/2014/main" id="{A06A9891-B931-0A97-A314-F63324ED3E22}"/>
              </a:ext>
            </a:extLst>
          </p:cNvPr>
          <p:cNvSpPr txBox="1"/>
          <p:nvPr/>
        </p:nvSpPr>
        <p:spPr>
          <a:xfrm>
            <a:off x="6141" y="1894220"/>
            <a:ext cx="6604209" cy="369332"/>
          </a:xfrm>
          <a:prstGeom prst="rect">
            <a:avLst/>
          </a:prstGeom>
          <a:noFill/>
        </p:spPr>
        <p:txBody>
          <a:bodyPr wrap="square">
            <a:spAutoFit/>
          </a:bodyPr>
          <a:lstStyle/>
          <a:p>
            <a:r>
              <a:rPr lang="en-GB" b="1">
                <a:solidFill>
                  <a:schemeClr val="bg1"/>
                </a:solidFill>
              </a:rPr>
              <a:t>Nisha Kumari-</a:t>
            </a:r>
            <a:r>
              <a:rPr lang="en-GB" b="1" err="1">
                <a:solidFill>
                  <a:schemeClr val="bg1"/>
                </a:solidFill>
              </a:rPr>
              <a:t>Dewat</a:t>
            </a:r>
            <a:r>
              <a:rPr lang="en-GB" b="1">
                <a:solidFill>
                  <a:schemeClr val="bg1"/>
                </a:solidFill>
              </a:rPr>
              <a:t> - Clinical Digital Healthcare Nurse </a:t>
            </a:r>
          </a:p>
        </p:txBody>
      </p:sp>
      <p:sp>
        <p:nvSpPr>
          <p:cNvPr id="286" name="TextBox 285">
            <a:extLst>
              <a:ext uri="{FF2B5EF4-FFF2-40B4-BE49-F238E27FC236}">
                <a16:creationId xmlns:a16="http://schemas.microsoft.com/office/drawing/2014/main" id="{DBB9648F-F4DC-2BFA-F2EC-C98AEA570E00}"/>
              </a:ext>
            </a:extLst>
          </p:cNvPr>
          <p:cNvSpPr txBox="1"/>
          <p:nvPr/>
        </p:nvSpPr>
        <p:spPr>
          <a:xfrm>
            <a:off x="6141" y="13157120"/>
            <a:ext cx="6047162" cy="338554"/>
          </a:xfrm>
          <a:prstGeom prst="rect">
            <a:avLst/>
          </a:prstGeom>
          <a:noFill/>
        </p:spPr>
        <p:txBody>
          <a:bodyPr wrap="square">
            <a:spAutoFit/>
          </a:bodyPr>
          <a:lstStyle/>
          <a:p>
            <a:r>
              <a:rPr lang="en-GB" sz="1600" b="1">
                <a:solidFill>
                  <a:schemeClr val="bg1"/>
                </a:solidFill>
              </a:rPr>
              <a:t>Team: Digital Innovation Unit</a:t>
            </a:r>
          </a:p>
        </p:txBody>
      </p:sp>
      <p:sp>
        <p:nvSpPr>
          <p:cNvPr id="288" name="TextBox 287">
            <a:extLst>
              <a:ext uri="{FF2B5EF4-FFF2-40B4-BE49-F238E27FC236}">
                <a16:creationId xmlns:a16="http://schemas.microsoft.com/office/drawing/2014/main" id="{F4EC6323-B455-2B15-6E20-658BB107AD43}"/>
              </a:ext>
            </a:extLst>
          </p:cNvPr>
          <p:cNvSpPr txBox="1"/>
          <p:nvPr/>
        </p:nvSpPr>
        <p:spPr>
          <a:xfrm>
            <a:off x="9175" y="13373288"/>
            <a:ext cx="6376570" cy="1785104"/>
          </a:xfrm>
          <a:prstGeom prst="rect">
            <a:avLst/>
          </a:prstGeom>
          <a:noFill/>
        </p:spPr>
        <p:txBody>
          <a:bodyPr wrap="square">
            <a:spAutoFit/>
          </a:bodyPr>
          <a:lstStyle/>
          <a:p>
            <a:r>
              <a:rPr lang="en-GB" sz="1100" b="1">
                <a:solidFill>
                  <a:schemeClr val="bg1"/>
                </a:solidFill>
              </a:rPr>
              <a:t>Summary: </a:t>
            </a:r>
            <a:br>
              <a:rPr lang="en-GB" sz="1100" b="1">
                <a:solidFill>
                  <a:schemeClr val="bg1"/>
                </a:solidFill>
              </a:rPr>
            </a:br>
            <a:r>
              <a:rPr lang="en-GB" sz="1100" b="1">
                <a:solidFill>
                  <a:schemeClr val="bg1"/>
                </a:solidFill>
              </a:rPr>
              <a:t>In hospital, community and primary care settings, digital risk escalators are applied to stratify the population, then clinical stratification is by the GSF surprise question (SQ). The system ascertains key end-of-life processes (Electronic Palliative Care Co-ordination Systems (</a:t>
            </a:r>
            <a:r>
              <a:rPr lang="en-GB" sz="1100" b="1" err="1">
                <a:solidFill>
                  <a:schemeClr val="bg1"/>
                </a:solidFill>
              </a:rPr>
              <a:t>EPaCCS</a:t>
            </a:r>
            <a:r>
              <a:rPr lang="en-GB" sz="1100" b="1">
                <a:solidFill>
                  <a:schemeClr val="bg1"/>
                </a:solidFill>
              </a:rPr>
              <a:t>), Recommended Summary Plan for Emergency Care and Treatment (</a:t>
            </a:r>
            <a:r>
              <a:rPr lang="en-GB" sz="1100" b="1" err="1">
                <a:solidFill>
                  <a:schemeClr val="bg1"/>
                </a:solidFill>
              </a:rPr>
              <a:t>ReSPECT</a:t>
            </a:r>
            <a:r>
              <a:rPr lang="en-GB" sz="1100" b="1">
                <a:solidFill>
                  <a:schemeClr val="bg1"/>
                </a:solidFill>
              </a:rPr>
              <a:t>), end-of-life care plans, end-of-Life registration) and key activity (death, place of death, non-elective urgent care). It incorporates clinical governance functions and digital algorithms for decision support. It deploys the information live into direct care displaying patient lists for end-of-life assessment, promoting proactive care, capturing live clinician data and creating an </a:t>
            </a:r>
            <a:r>
              <a:rPr lang="en-GB" sz="1100" b="1" err="1">
                <a:solidFill>
                  <a:schemeClr val="bg1"/>
                </a:solidFill>
              </a:rPr>
              <a:t>EPaCC</a:t>
            </a:r>
            <a:r>
              <a:rPr lang="en-GB" sz="1100" b="1">
                <a:solidFill>
                  <a:schemeClr val="bg1"/>
                </a:solidFill>
              </a:rPr>
              <a:t> and end-of-life care plans, which are automatically distributed into hospital and General Practice (GP) patient records. </a:t>
            </a:r>
            <a:endParaRPr lang="en-GB" sz="1100" b="1"/>
          </a:p>
        </p:txBody>
      </p:sp>
      <p:sp>
        <p:nvSpPr>
          <p:cNvPr id="2" name="TextBox 1">
            <a:extLst>
              <a:ext uri="{FF2B5EF4-FFF2-40B4-BE49-F238E27FC236}">
                <a16:creationId xmlns:a16="http://schemas.microsoft.com/office/drawing/2014/main" id="{FFF32C0E-012D-95ED-A3AD-3DDA8B7ACE99}"/>
              </a:ext>
            </a:extLst>
          </p:cNvPr>
          <p:cNvSpPr txBox="1"/>
          <p:nvPr/>
        </p:nvSpPr>
        <p:spPr>
          <a:xfrm>
            <a:off x="-3178" y="104411"/>
            <a:ext cx="348761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ea typeface="Calibri"/>
                <a:cs typeface="Calibri"/>
              </a:rPr>
              <a:t>A24-072</a:t>
            </a:r>
            <a:endParaRPr lang="en-US">
              <a:solidFill>
                <a:schemeClr val="bg1"/>
              </a:solidFill>
            </a:endParaRPr>
          </a:p>
        </p:txBody>
      </p:sp>
    </p:spTree>
    <p:extLst>
      <p:ext uri="{BB962C8B-B14F-4D97-AF65-F5344CB8AC3E}">
        <p14:creationId xmlns:p14="http://schemas.microsoft.com/office/powerpoint/2010/main" val="21215932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4C11C75D-62B1-43E6-A22F-6FF8F1D8F7A3}">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A92ED6B-347B-4CF5-8B42-2E8FCDDCF268}">
  <ds:schemaRefs>
    <ds:schemaRef ds:uri="http://schemas.microsoft.com/sharepoint/v3/contenttype/forms"/>
  </ds:schemaRefs>
</ds:datastoreItem>
</file>

<file path=customXml/itemProps3.xml><?xml version="1.0" encoding="utf-8"?>
<ds:datastoreItem xmlns:ds="http://schemas.openxmlformats.org/officeDocument/2006/customXml" ds:itemID="{6556C1ED-BEF0-484F-A3A6-062BE5F9E8BD}">
  <ds:schemaRefs>
    <ds:schemaRef ds:uri="b1d9df04-9b8d-4886-96c6-6484f0dc8e88"/>
    <ds:schemaRef ds:uri="cdef7ab9-3519-4273-a22c-7105e88b5b8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revision>1</cp:revision>
  <dcterms:created xsi:type="dcterms:W3CDTF">2020-12-07T15:24:36Z</dcterms:created>
  <dcterms:modified xsi:type="dcterms:W3CDTF">2024-06-12T14:41:18Z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