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6" r:id="rId5"/>
  </p:sldIdLst>
  <p:sldSz cx="10691813" cy="1511935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FB2512-2A23-FF77-A3BC-239C42A0C2E1}" v="17" dt="2024-06-12T14:12:33.2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I, Mandeep (THE ROYAL WOLVERHAMPTON NHS TRUST)" userId="S::mandeep.sarai@nhs.net::ec52dbc3-1e6f-40f0-aa0e-6e47e801b378" providerId="AD" clId="Web-{7EFB2512-2A23-FF77-A3BC-239C42A0C2E1}"/>
    <pc:docChg chg="modSld">
      <pc:chgData name="SARAI, Mandeep (THE ROYAL WOLVERHAMPTON NHS TRUST)" userId="S::mandeep.sarai@nhs.net::ec52dbc3-1e6f-40f0-aa0e-6e47e801b378" providerId="AD" clId="Web-{7EFB2512-2A23-FF77-A3BC-239C42A0C2E1}" dt="2024-06-12T14:12:33.231" v="9" actId="1076"/>
      <pc:docMkLst>
        <pc:docMk/>
      </pc:docMkLst>
      <pc:sldChg chg="addSp modSp">
        <pc:chgData name="SARAI, Mandeep (THE ROYAL WOLVERHAMPTON NHS TRUST)" userId="S::mandeep.sarai@nhs.net::ec52dbc3-1e6f-40f0-aa0e-6e47e801b378" providerId="AD" clId="Web-{7EFB2512-2A23-FF77-A3BC-239C42A0C2E1}" dt="2024-06-12T14:12:33.231" v="9" actId="1076"/>
        <pc:sldMkLst>
          <pc:docMk/>
          <pc:sldMk cId="1439128987" sldId="256"/>
        </pc:sldMkLst>
        <pc:spChg chg="add mod">
          <ac:chgData name="SARAI, Mandeep (THE ROYAL WOLVERHAMPTON NHS TRUST)" userId="S::mandeep.sarai@nhs.net::ec52dbc3-1e6f-40f0-aa0e-6e47e801b378" providerId="AD" clId="Web-{7EFB2512-2A23-FF77-A3BC-239C42A0C2E1}" dt="2024-06-12T14:12:33.231" v="9" actId="1076"/>
          <ac:spMkLst>
            <pc:docMk/>
            <pc:sldMk cId="1439128987" sldId="256"/>
            <ac:spMk id="7" creationId="{46DA627D-8C5E-AE7B-56B1-285629821B58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xrwh\xrwhfs\users\users%20j\Jaspal%20Bassi\Obesity%20Project\Write%20up\data%20shee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xrwh\xrwhfs\users\users%20j\Jaspal%20Bassi\Obesity%20Project\Write%20up\data%20shee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xrwh\xrwhfs\users\users%20j\Jaspal%20Bassi\Obesity%20Project\Write%20up\data%20shee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/>
              <a:t>PHQ-9 (Emotional</a:t>
            </a:r>
            <a:r>
              <a:rPr lang="en-GB" b="1" baseline="0"/>
              <a:t> Wellbeing) </a:t>
            </a:r>
            <a:endParaRPr lang="en-GB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PHQ!$B$1</c:f>
              <c:strCache>
                <c:ptCount val="1"/>
                <c:pt idx="0">
                  <c:v>W1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PHQ!$A$2:$A$9</c:f>
              <c:strCache>
                <c:ptCount val="8"/>
                <c:pt idx="0">
                  <c:v>Patient A</c:v>
                </c:pt>
                <c:pt idx="1">
                  <c:v>Patient B</c:v>
                </c:pt>
                <c:pt idx="2">
                  <c:v>Patient C</c:v>
                </c:pt>
                <c:pt idx="3">
                  <c:v>Patient D</c:v>
                </c:pt>
                <c:pt idx="4">
                  <c:v>Patient E</c:v>
                </c:pt>
                <c:pt idx="5">
                  <c:v>Patient F</c:v>
                </c:pt>
                <c:pt idx="6">
                  <c:v>Patient G</c:v>
                </c:pt>
                <c:pt idx="7">
                  <c:v>Patient H</c:v>
                </c:pt>
              </c:strCache>
            </c:strRef>
          </c:cat>
          <c:val>
            <c:numRef>
              <c:f>PHQ!$B$2:$B$9</c:f>
              <c:numCache>
                <c:formatCode>General</c:formatCode>
                <c:ptCount val="8"/>
                <c:pt idx="0">
                  <c:v>3</c:v>
                </c:pt>
                <c:pt idx="1">
                  <c:v>12</c:v>
                </c:pt>
                <c:pt idx="2">
                  <c:v>14</c:v>
                </c:pt>
                <c:pt idx="3">
                  <c:v>7</c:v>
                </c:pt>
                <c:pt idx="4">
                  <c:v>6</c:v>
                </c:pt>
                <c:pt idx="5">
                  <c:v>20</c:v>
                </c:pt>
                <c:pt idx="6">
                  <c:v>7</c:v>
                </c:pt>
                <c:pt idx="7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C5-4FF2-A54D-B4B916AECC43}"/>
            </c:ext>
          </c:extLst>
        </c:ser>
        <c:ser>
          <c:idx val="1"/>
          <c:order val="1"/>
          <c:tx>
            <c:strRef>
              <c:f>PHQ!$C$1</c:f>
              <c:strCache>
                <c:ptCount val="1"/>
                <c:pt idx="0">
                  <c:v>4 Week Follow Up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PHQ!$A$2:$A$9</c:f>
              <c:strCache>
                <c:ptCount val="8"/>
                <c:pt idx="0">
                  <c:v>Patient A</c:v>
                </c:pt>
                <c:pt idx="1">
                  <c:v>Patient B</c:v>
                </c:pt>
                <c:pt idx="2">
                  <c:v>Patient C</c:v>
                </c:pt>
                <c:pt idx="3">
                  <c:v>Patient D</c:v>
                </c:pt>
                <c:pt idx="4">
                  <c:v>Patient E</c:v>
                </c:pt>
                <c:pt idx="5">
                  <c:v>Patient F</c:v>
                </c:pt>
                <c:pt idx="6">
                  <c:v>Patient G</c:v>
                </c:pt>
                <c:pt idx="7">
                  <c:v>Patient H</c:v>
                </c:pt>
              </c:strCache>
            </c:strRef>
          </c:cat>
          <c:val>
            <c:numRef>
              <c:f>PHQ!$C$2:$C$9</c:f>
              <c:numCache>
                <c:formatCode>General</c:formatCode>
                <c:ptCount val="8"/>
                <c:pt idx="0">
                  <c:v>3</c:v>
                </c:pt>
                <c:pt idx="1">
                  <c:v>6</c:v>
                </c:pt>
                <c:pt idx="2">
                  <c:v>10</c:v>
                </c:pt>
                <c:pt idx="5">
                  <c:v>6</c:v>
                </c:pt>
                <c:pt idx="6">
                  <c:v>5</c:v>
                </c:pt>
                <c:pt idx="7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C5-4FF2-A54D-B4B916AECC43}"/>
            </c:ext>
          </c:extLst>
        </c:ser>
        <c:ser>
          <c:idx val="2"/>
          <c:order val="2"/>
          <c:tx>
            <c:strRef>
              <c:f>PHQ!$D$1</c:f>
              <c:strCache>
                <c:ptCount val="1"/>
                <c:pt idx="0">
                  <c:v>4 Month Follow Up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PHQ!$A$2:$A$9</c:f>
              <c:strCache>
                <c:ptCount val="8"/>
                <c:pt idx="0">
                  <c:v>Patient A</c:v>
                </c:pt>
                <c:pt idx="1">
                  <c:v>Patient B</c:v>
                </c:pt>
                <c:pt idx="2">
                  <c:v>Patient C</c:v>
                </c:pt>
                <c:pt idx="3">
                  <c:v>Patient D</c:v>
                </c:pt>
                <c:pt idx="4">
                  <c:v>Patient E</c:v>
                </c:pt>
                <c:pt idx="5">
                  <c:v>Patient F</c:v>
                </c:pt>
                <c:pt idx="6">
                  <c:v>Patient G</c:v>
                </c:pt>
                <c:pt idx="7">
                  <c:v>Patient H</c:v>
                </c:pt>
              </c:strCache>
            </c:strRef>
          </c:cat>
          <c:val>
            <c:numRef>
              <c:f>PHQ!$D$2:$D$9</c:f>
              <c:numCache>
                <c:formatCode>General</c:formatCode>
                <c:ptCount val="8"/>
                <c:pt idx="0">
                  <c:v>5</c:v>
                </c:pt>
                <c:pt idx="1">
                  <c:v>4</c:v>
                </c:pt>
                <c:pt idx="2">
                  <c:v>4</c:v>
                </c:pt>
                <c:pt idx="3">
                  <c:v>0</c:v>
                </c:pt>
                <c:pt idx="4">
                  <c:v>5</c:v>
                </c:pt>
                <c:pt idx="5">
                  <c:v>12</c:v>
                </c:pt>
                <c:pt idx="6">
                  <c:v>2</c:v>
                </c:pt>
                <c:pt idx="7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C5-4FF2-A54D-B4B916AECC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9106543"/>
        <c:axId val="1689103663"/>
      </c:barChart>
      <c:catAx>
        <c:axId val="16891065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9103663"/>
        <c:crosses val="autoZero"/>
        <c:auto val="1"/>
        <c:lblAlgn val="ctr"/>
        <c:lblOffset val="100"/>
        <c:noMultiLvlLbl val="0"/>
      </c:catAx>
      <c:valAx>
        <c:axId val="16891036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9106543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/>
              <a:t>Patient</a:t>
            </a:r>
            <a:r>
              <a:rPr lang="en-GB" b="1" baseline="0"/>
              <a:t> Weight Loss (KG)</a:t>
            </a:r>
            <a:endParaRPr lang="en-GB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KG!$B$1</c:f>
              <c:strCache>
                <c:ptCount val="1"/>
                <c:pt idx="0">
                  <c:v>Week 1 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KG!$A$2:$A$9</c:f>
              <c:strCache>
                <c:ptCount val="8"/>
                <c:pt idx="0">
                  <c:v>Patient A</c:v>
                </c:pt>
                <c:pt idx="1">
                  <c:v>Patient B</c:v>
                </c:pt>
                <c:pt idx="2">
                  <c:v>Patient C</c:v>
                </c:pt>
                <c:pt idx="3">
                  <c:v>Patient D</c:v>
                </c:pt>
                <c:pt idx="4">
                  <c:v>Patient E</c:v>
                </c:pt>
                <c:pt idx="5">
                  <c:v>Patient F</c:v>
                </c:pt>
                <c:pt idx="6">
                  <c:v>Patient G</c:v>
                </c:pt>
                <c:pt idx="7">
                  <c:v>Patient H</c:v>
                </c:pt>
              </c:strCache>
            </c:strRef>
          </c:cat>
          <c:val>
            <c:numRef>
              <c:f>KG!$B$2:$B$9</c:f>
              <c:numCache>
                <c:formatCode>General</c:formatCode>
                <c:ptCount val="8"/>
                <c:pt idx="0">
                  <c:v>119</c:v>
                </c:pt>
                <c:pt idx="1">
                  <c:v>113.6</c:v>
                </c:pt>
                <c:pt idx="2">
                  <c:v>116</c:v>
                </c:pt>
                <c:pt idx="3">
                  <c:v>104.6</c:v>
                </c:pt>
                <c:pt idx="4">
                  <c:v>121.9</c:v>
                </c:pt>
                <c:pt idx="5">
                  <c:v>134.19999999999999</c:v>
                </c:pt>
                <c:pt idx="6">
                  <c:v>98.8</c:v>
                </c:pt>
                <c:pt idx="7">
                  <c:v>114.9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78-491F-8AA3-B14876BAB74D}"/>
            </c:ext>
          </c:extLst>
        </c:ser>
        <c:ser>
          <c:idx val="1"/>
          <c:order val="1"/>
          <c:tx>
            <c:strRef>
              <c:f>KG!$C$1</c:f>
              <c:strCache>
                <c:ptCount val="1"/>
                <c:pt idx="0">
                  <c:v>4 Week Follow up 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KG!$A$2:$A$9</c:f>
              <c:strCache>
                <c:ptCount val="8"/>
                <c:pt idx="0">
                  <c:v>Patient A</c:v>
                </c:pt>
                <c:pt idx="1">
                  <c:v>Patient B</c:v>
                </c:pt>
                <c:pt idx="2">
                  <c:v>Patient C</c:v>
                </c:pt>
                <c:pt idx="3">
                  <c:v>Patient D</c:v>
                </c:pt>
                <c:pt idx="4">
                  <c:v>Patient E</c:v>
                </c:pt>
                <c:pt idx="5">
                  <c:v>Patient F</c:v>
                </c:pt>
                <c:pt idx="6">
                  <c:v>Patient G</c:v>
                </c:pt>
                <c:pt idx="7">
                  <c:v>Patient H</c:v>
                </c:pt>
              </c:strCache>
            </c:strRef>
          </c:cat>
          <c:val>
            <c:numRef>
              <c:f>KG!$C$2:$C$9</c:f>
              <c:numCache>
                <c:formatCode>General</c:formatCode>
                <c:ptCount val="8"/>
                <c:pt idx="0">
                  <c:v>116.8</c:v>
                </c:pt>
                <c:pt idx="1">
                  <c:v>111.5</c:v>
                </c:pt>
                <c:pt idx="2">
                  <c:v>112</c:v>
                </c:pt>
                <c:pt idx="3">
                  <c:v>105</c:v>
                </c:pt>
                <c:pt idx="5">
                  <c:v>128.5</c:v>
                </c:pt>
                <c:pt idx="6">
                  <c:v>95.7</c:v>
                </c:pt>
                <c:pt idx="7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78-491F-8AA3-B14876BAB74D}"/>
            </c:ext>
          </c:extLst>
        </c:ser>
        <c:ser>
          <c:idx val="2"/>
          <c:order val="2"/>
          <c:tx>
            <c:strRef>
              <c:f>KG!$D$1</c:f>
              <c:strCache>
                <c:ptCount val="1"/>
                <c:pt idx="0">
                  <c:v>4 Month Follow Up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KG!$A$2:$A$9</c:f>
              <c:strCache>
                <c:ptCount val="8"/>
                <c:pt idx="0">
                  <c:v>Patient A</c:v>
                </c:pt>
                <c:pt idx="1">
                  <c:v>Patient B</c:v>
                </c:pt>
                <c:pt idx="2">
                  <c:v>Patient C</c:v>
                </c:pt>
                <c:pt idx="3">
                  <c:v>Patient D</c:v>
                </c:pt>
                <c:pt idx="4">
                  <c:v>Patient E</c:v>
                </c:pt>
                <c:pt idx="5">
                  <c:v>Patient F</c:v>
                </c:pt>
                <c:pt idx="6">
                  <c:v>Patient G</c:v>
                </c:pt>
                <c:pt idx="7">
                  <c:v>Patient H</c:v>
                </c:pt>
              </c:strCache>
            </c:strRef>
          </c:cat>
          <c:val>
            <c:numRef>
              <c:f>KG!$D$2:$D$9</c:f>
              <c:numCache>
                <c:formatCode>General</c:formatCode>
                <c:ptCount val="8"/>
                <c:pt idx="0">
                  <c:v>114.8</c:v>
                </c:pt>
                <c:pt idx="1">
                  <c:v>113.1</c:v>
                </c:pt>
                <c:pt idx="2">
                  <c:v>112.9</c:v>
                </c:pt>
                <c:pt idx="3">
                  <c:v>100</c:v>
                </c:pt>
                <c:pt idx="4">
                  <c:v>118.5</c:v>
                </c:pt>
                <c:pt idx="5">
                  <c:v>124</c:v>
                </c:pt>
                <c:pt idx="6">
                  <c:v>94.7</c:v>
                </c:pt>
                <c:pt idx="7">
                  <c:v>116.2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78-491F-8AA3-B14876BAB7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6227040"/>
        <c:axId val="176202560"/>
      </c:barChart>
      <c:catAx>
        <c:axId val="17622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202560"/>
        <c:crosses val="autoZero"/>
        <c:auto val="1"/>
        <c:lblAlgn val="ctr"/>
        <c:lblOffset val="100"/>
        <c:noMultiLvlLbl val="0"/>
      </c:catAx>
      <c:valAx>
        <c:axId val="17620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22704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/>
              <a:t>Patient Waist Loss (CM)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CM!$B$1</c:f>
              <c:strCache>
                <c:ptCount val="1"/>
                <c:pt idx="0">
                  <c:v>Week 1 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CM!$A$2:$A$9</c:f>
              <c:strCache>
                <c:ptCount val="8"/>
                <c:pt idx="0">
                  <c:v>Patient A</c:v>
                </c:pt>
                <c:pt idx="1">
                  <c:v>Patient B</c:v>
                </c:pt>
                <c:pt idx="2">
                  <c:v>Patient C</c:v>
                </c:pt>
                <c:pt idx="3">
                  <c:v>Patient D</c:v>
                </c:pt>
                <c:pt idx="4">
                  <c:v>Patient E</c:v>
                </c:pt>
                <c:pt idx="5">
                  <c:v>Patient F</c:v>
                </c:pt>
                <c:pt idx="6">
                  <c:v>Patient G</c:v>
                </c:pt>
                <c:pt idx="7">
                  <c:v>Patient H</c:v>
                </c:pt>
              </c:strCache>
            </c:strRef>
          </c:cat>
          <c:val>
            <c:numRef>
              <c:f>CM!$B$2:$B$9</c:f>
              <c:numCache>
                <c:formatCode>General</c:formatCode>
                <c:ptCount val="8"/>
                <c:pt idx="0">
                  <c:v>139</c:v>
                </c:pt>
                <c:pt idx="1">
                  <c:v>127</c:v>
                </c:pt>
                <c:pt idx="2">
                  <c:v>126</c:v>
                </c:pt>
                <c:pt idx="3">
                  <c:v>131</c:v>
                </c:pt>
                <c:pt idx="4">
                  <c:v>145.5</c:v>
                </c:pt>
                <c:pt idx="5">
                  <c:v>141.5</c:v>
                </c:pt>
                <c:pt idx="6">
                  <c:v>125</c:v>
                </c:pt>
                <c:pt idx="7">
                  <c:v>128.5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D0-4301-8D8B-7DA64D03BB0D}"/>
            </c:ext>
          </c:extLst>
        </c:ser>
        <c:ser>
          <c:idx val="1"/>
          <c:order val="1"/>
          <c:tx>
            <c:strRef>
              <c:f>CM!$C$1</c:f>
              <c:strCache>
                <c:ptCount val="1"/>
                <c:pt idx="0">
                  <c:v>4 Week Follow up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CM!$A$2:$A$9</c:f>
              <c:strCache>
                <c:ptCount val="8"/>
                <c:pt idx="0">
                  <c:v>Patient A</c:v>
                </c:pt>
                <c:pt idx="1">
                  <c:v>Patient B</c:v>
                </c:pt>
                <c:pt idx="2">
                  <c:v>Patient C</c:v>
                </c:pt>
                <c:pt idx="3">
                  <c:v>Patient D</c:v>
                </c:pt>
                <c:pt idx="4">
                  <c:v>Patient E</c:v>
                </c:pt>
                <c:pt idx="5">
                  <c:v>Patient F</c:v>
                </c:pt>
                <c:pt idx="6">
                  <c:v>Patient G</c:v>
                </c:pt>
                <c:pt idx="7">
                  <c:v>Patient H</c:v>
                </c:pt>
              </c:strCache>
            </c:strRef>
          </c:cat>
          <c:val>
            <c:numRef>
              <c:f>CM!$C$2:$C$9</c:f>
              <c:numCache>
                <c:formatCode>General</c:formatCode>
                <c:ptCount val="8"/>
                <c:pt idx="0">
                  <c:v>136</c:v>
                </c:pt>
                <c:pt idx="1">
                  <c:v>123</c:v>
                </c:pt>
                <c:pt idx="2">
                  <c:v>124.5</c:v>
                </c:pt>
                <c:pt idx="3">
                  <c:v>125</c:v>
                </c:pt>
                <c:pt idx="5">
                  <c:v>139.5</c:v>
                </c:pt>
                <c:pt idx="6">
                  <c:v>122</c:v>
                </c:pt>
                <c:pt idx="7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D0-4301-8D8B-7DA64D03BB0D}"/>
            </c:ext>
          </c:extLst>
        </c:ser>
        <c:ser>
          <c:idx val="2"/>
          <c:order val="2"/>
          <c:tx>
            <c:strRef>
              <c:f>CM!$D$1</c:f>
              <c:strCache>
                <c:ptCount val="1"/>
                <c:pt idx="0">
                  <c:v>4 Month Follow Up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CM!$A$2:$A$9</c:f>
              <c:strCache>
                <c:ptCount val="8"/>
                <c:pt idx="0">
                  <c:v>Patient A</c:v>
                </c:pt>
                <c:pt idx="1">
                  <c:v>Patient B</c:v>
                </c:pt>
                <c:pt idx="2">
                  <c:v>Patient C</c:v>
                </c:pt>
                <c:pt idx="3">
                  <c:v>Patient D</c:v>
                </c:pt>
                <c:pt idx="4">
                  <c:v>Patient E</c:v>
                </c:pt>
                <c:pt idx="5">
                  <c:v>Patient F</c:v>
                </c:pt>
                <c:pt idx="6">
                  <c:v>Patient G</c:v>
                </c:pt>
                <c:pt idx="7">
                  <c:v>Patient H</c:v>
                </c:pt>
              </c:strCache>
            </c:strRef>
          </c:cat>
          <c:val>
            <c:numRef>
              <c:f>CM!$D$2:$D$9</c:f>
              <c:numCache>
                <c:formatCode>General</c:formatCode>
                <c:ptCount val="8"/>
                <c:pt idx="0">
                  <c:v>127</c:v>
                </c:pt>
                <c:pt idx="1">
                  <c:v>122.5</c:v>
                </c:pt>
                <c:pt idx="2">
                  <c:v>124.5</c:v>
                </c:pt>
                <c:pt idx="3">
                  <c:v>102</c:v>
                </c:pt>
                <c:pt idx="4">
                  <c:v>136</c:v>
                </c:pt>
                <c:pt idx="5">
                  <c:v>139.5</c:v>
                </c:pt>
                <c:pt idx="6">
                  <c:v>117</c:v>
                </c:pt>
                <c:pt idx="7">
                  <c:v>133.5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D0-4301-8D8B-7DA64D03BB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3602000"/>
        <c:axId val="183604400"/>
      </c:barChart>
      <c:catAx>
        <c:axId val="18360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604400"/>
        <c:crosses val="autoZero"/>
        <c:auto val="1"/>
        <c:lblAlgn val="ctr"/>
        <c:lblOffset val="100"/>
        <c:noMultiLvlLbl val="0"/>
      </c:catAx>
      <c:valAx>
        <c:axId val="18360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60200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3508"/>
          </a:xfrm>
          <a:prstGeom prst="rect">
            <a:avLst/>
          </a:prstGeom>
        </p:spPr>
        <p:txBody>
          <a:bodyPr vert="horz" lIns="94795" tIns="47398" rIns="94795" bIns="4739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3508"/>
          </a:xfrm>
          <a:prstGeom prst="rect">
            <a:avLst/>
          </a:prstGeom>
        </p:spPr>
        <p:txBody>
          <a:bodyPr vert="horz" lIns="94795" tIns="47398" rIns="94795" bIns="47398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2038" y="1279525"/>
            <a:ext cx="243998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95" tIns="47398" rIns="94795" bIns="4739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4795" tIns="47398" rIns="94795" bIns="47398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8"/>
            <a:ext cx="3078427" cy="513507"/>
          </a:xfrm>
          <a:prstGeom prst="rect">
            <a:avLst/>
          </a:prstGeom>
        </p:spPr>
        <p:txBody>
          <a:bodyPr vert="horz" lIns="94795" tIns="47398" rIns="94795" bIns="4739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3" y="9721108"/>
            <a:ext cx="3078427" cy="513507"/>
          </a:xfrm>
          <a:prstGeom prst="rect">
            <a:avLst/>
          </a:prstGeom>
        </p:spPr>
        <p:txBody>
          <a:bodyPr vert="horz" lIns="94795" tIns="47398" rIns="94795" bIns="47398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12/06/2024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12/06/2024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12/06/2024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12/06/2024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12/06/2024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12/06/2024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12/06/2024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chart" Target="../charts/chart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chart" Target="../charts/chart2.xml"/><Relationship Id="rId5" Type="http://schemas.openxmlformats.org/officeDocument/2006/relationships/image" Target="../media/image5.png"/><Relationship Id="rId10" Type="http://schemas.openxmlformats.org/officeDocument/2006/relationships/chart" Target="../charts/chart1.xml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65928" y="526124"/>
            <a:ext cx="6901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of Practice – Weight Loss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-45136" y="942955"/>
            <a:ext cx="73903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Tina Hadley-Barrows –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Consultant physiotherapist, </a:t>
            </a: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Jogindro </a:t>
            </a:r>
            <a:r>
              <a:rPr lang="en-US" sz="1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Jassal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Clinical Support Nurse Lead, </a:t>
            </a: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Alice Johnson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Dietitian, </a:t>
            </a: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Renford Lee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Social Prescriber, </a:t>
            </a: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Navdeep Chugger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Clinical Pharmacist, </a:t>
            </a: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Chase Smith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Communication &amp; Engagement lead, </a:t>
            </a: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 Moore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Operations Manager, </a:t>
            </a: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Lisa Parker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Interim Directorate Support Manager, </a:t>
            </a: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Bukola </a:t>
            </a:r>
            <a:r>
              <a:rPr lang="en-US" sz="1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Olomolaiye</a:t>
            </a: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Deputy Clinical Director &amp; GP, </a:t>
            </a: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Jaspal Bassi -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Support Officer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1194951-CAAE-4305-3D9E-3A4BFE015CEC}"/>
              </a:ext>
            </a:extLst>
          </p:cNvPr>
          <p:cNvSpPr txBox="1"/>
          <p:nvPr/>
        </p:nvSpPr>
        <p:spPr>
          <a:xfrm>
            <a:off x="65928" y="2570494"/>
            <a:ext cx="51184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100"/>
              <a:t>A Community of Practice and co-creation approach formed a weight management programme which delivered 6 weeks of 2-hour education sessions, to empower a small cohort of patients to lose weight. It was decided to measure the patients progress by monitoring weight (kg), Waist measurement (cm) every week and Mental health improvements via PHQ-9 questionnaire and physical activity via a sit to stand assessments at the start and follow up sessions. Mini PDSA cycles were conducted after each session using feedback from patients to improve the quality of future sessions.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9EF57F8-F27B-A132-917B-F1B8F5191AA5}"/>
              </a:ext>
            </a:extLst>
          </p:cNvPr>
          <p:cNvSpPr txBox="1"/>
          <p:nvPr/>
        </p:nvSpPr>
        <p:spPr>
          <a:xfrm>
            <a:off x="0" y="2227282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>
                <a:solidFill>
                  <a:schemeClr val="tx2">
                    <a:lumMod val="75000"/>
                  </a:schemeClr>
                </a:solidFill>
              </a:rPr>
              <a:t>Project Overview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6622DAE-FE9D-DE0C-BF1F-5494587AF034}"/>
              </a:ext>
            </a:extLst>
          </p:cNvPr>
          <p:cNvSpPr txBox="1"/>
          <p:nvPr/>
        </p:nvSpPr>
        <p:spPr>
          <a:xfrm>
            <a:off x="65928" y="4167119"/>
            <a:ext cx="514237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100" b="0" i="0">
                <a:effectLst/>
                <a:latin typeface="Calibri" panose="020F0502020204030204" pitchFamily="34" charset="0"/>
              </a:rPr>
              <a:t>Following an ICB call for novel ideas to address the ever-growing prevalence and burden of excess body weight; local practitioners decided to use a Community of Practice approach, to explore patient and practitioner perceived barriers and enablers to effective weight management and work together to co-create, pilot and evaluate a new approach to support weight management. </a:t>
            </a:r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8F2F651-DF60-6B84-D2E0-A4E1D7BF4A82}"/>
              </a:ext>
            </a:extLst>
          </p:cNvPr>
          <p:cNvSpPr txBox="1"/>
          <p:nvPr/>
        </p:nvSpPr>
        <p:spPr>
          <a:xfrm>
            <a:off x="0" y="3836734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>
                <a:solidFill>
                  <a:schemeClr val="tx2">
                    <a:lumMod val="75000"/>
                  </a:schemeClr>
                </a:solidFill>
              </a:rPr>
              <a:t>Project Background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645B11-181A-5991-FEC8-12658505944E}"/>
              </a:ext>
            </a:extLst>
          </p:cNvPr>
          <p:cNvSpPr txBox="1"/>
          <p:nvPr/>
        </p:nvSpPr>
        <p:spPr>
          <a:xfrm>
            <a:off x="215444" y="13221931"/>
            <a:ext cx="4821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Steps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ECCE74-C243-D8D8-A07B-B26D84BD70F1}"/>
              </a:ext>
            </a:extLst>
          </p:cNvPr>
          <p:cNvSpPr txBox="1"/>
          <p:nvPr/>
        </p:nvSpPr>
        <p:spPr>
          <a:xfrm>
            <a:off x="229620" y="13695535"/>
            <a:ext cx="58522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project results have been submitted to the ICB to request further funding to run future Community of Practices and cocreated interventions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 will be presented in June 24 to RWT PCN Practice Directors </a:t>
            </a:r>
          </a:p>
        </p:txBody>
      </p:sp>
      <p:pic>
        <p:nvPicPr>
          <p:cNvPr id="5" name="Picture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2705ECD-167A-AABF-2844-E2856B6BE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3537" y="930476"/>
            <a:ext cx="1765735" cy="939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A timeline of a timeline of a company&#10;&#10;Description automatically generated with medium confidence">
            <a:extLst>
              <a:ext uri="{FF2B5EF4-FFF2-40B4-BE49-F238E27FC236}">
                <a16:creationId xmlns:a16="http://schemas.microsoft.com/office/drawing/2014/main" id="{32B27670-0430-A966-CCFF-ACA863F4A1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81" t="2216" r="1845" b="2422"/>
          <a:stretch/>
        </p:blipFill>
        <p:spPr>
          <a:xfrm>
            <a:off x="111001" y="6930008"/>
            <a:ext cx="4134809" cy="41659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22CAC0-36AD-22FC-DBB4-189B60194D8A}"/>
              </a:ext>
            </a:extLst>
          </p:cNvPr>
          <p:cNvSpPr txBox="1"/>
          <p:nvPr/>
        </p:nvSpPr>
        <p:spPr>
          <a:xfrm>
            <a:off x="5089641" y="2336840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>
                <a:solidFill>
                  <a:schemeClr val="tx2">
                    <a:lumMod val="75000"/>
                  </a:schemeClr>
                </a:solidFill>
              </a:rPr>
              <a:t>Results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536B1E-5176-889D-47B2-8FEEFB2C55F5}"/>
              </a:ext>
            </a:extLst>
          </p:cNvPr>
          <p:cNvSpPr txBox="1"/>
          <p:nvPr/>
        </p:nvSpPr>
        <p:spPr>
          <a:xfrm>
            <a:off x="65928" y="6535017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>
                <a:solidFill>
                  <a:schemeClr val="tx2">
                    <a:lumMod val="75000"/>
                  </a:schemeClr>
                </a:solidFill>
              </a:rPr>
              <a:t>Method</a:t>
            </a:r>
          </a:p>
        </p:txBody>
      </p:sp>
      <p:sp>
        <p:nvSpPr>
          <p:cNvPr id="17" name="Star: 6 Points 16">
            <a:extLst>
              <a:ext uri="{FF2B5EF4-FFF2-40B4-BE49-F238E27FC236}">
                <a16:creationId xmlns:a16="http://schemas.microsoft.com/office/drawing/2014/main" id="{C0E84A45-CFAA-905A-3049-D06F79CBBD80}"/>
              </a:ext>
            </a:extLst>
          </p:cNvPr>
          <p:cNvSpPr/>
          <p:nvPr/>
        </p:nvSpPr>
        <p:spPr>
          <a:xfrm>
            <a:off x="5232109" y="3135914"/>
            <a:ext cx="891963" cy="794537"/>
          </a:xfrm>
          <a:prstGeom prst="star6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/>
              <a:t>Group lost: 30.1kg  </a:t>
            </a:r>
          </a:p>
        </p:txBody>
      </p:sp>
      <p:sp>
        <p:nvSpPr>
          <p:cNvPr id="18" name="Star: 6 Points 17">
            <a:extLst>
              <a:ext uri="{FF2B5EF4-FFF2-40B4-BE49-F238E27FC236}">
                <a16:creationId xmlns:a16="http://schemas.microsoft.com/office/drawing/2014/main" id="{B25C6C2B-3839-C009-D386-1E74D3A036E9}"/>
              </a:ext>
            </a:extLst>
          </p:cNvPr>
          <p:cNvSpPr/>
          <p:nvPr/>
        </p:nvSpPr>
        <p:spPr>
          <a:xfrm>
            <a:off x="4963833" y="5307117"/>
            <a:ext cx="971412" cy="904184"/>
          </a:xfrm>
          <a:prstGeom prst="star6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/>
              <a:t>Group </a:t>
            </a:r>
            <a:r>
              <a:rPr lang="en-GB" sz="1100"/>
              <a:t>lost</a:t>
            </a:r>
            <a:r>
              <a:rPr lang="en-GB" sz="1200"/>
              <a:t>: 66.5cm  </a:t>
            </a:r>
          </a:p>
        </p:txBody>
      </p:sp>
      <p:sp>
        <p:nvSpPr>
          <p:cNvPr id="21" name="Star: 6 Points 20">
            <a:extLst>
              <a:ext uri="{FF2B5EF4-FFF2-40B4-BE49-F238E27FC236}">
                <a16:creationId xmlns:a16="http://schemas.microsoft.com/office/drawing/2014/main" id="{3782DF4B-A82D-4A70-02E4-0F8747D23FAC}"/>
              </a:ext>
            </a:extLst>
          </p:cNvPr>
          <p:cNvSpPr/>
          <p:nvPr/>
        </p:nvSpPr>
        <p:spPr>
          <a:xfrm>
            <a:off x="5018328" y="7511501"/>
            <a:ext cx="1134709" cy="1010672"/>
          </a:xfrm>
          <a:prstGeom prst="star6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/>
              <a:t>G</a:t>
            </a:r>
            <a:r>
              <a:rPr lang="en-GB" sz="1000"/>
              <a:t>roups PHQ-9 scores reduced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97715AC-9137-AF17-6B0D-47375A58BFAE}"/>
              </a:ext>
            </a:extLst>
          </p:cNvPr>
          <p:cNvSpPr/>
          <p:nvPr/>
        </p:nvSpPr>
        <p:spPr>
          <a:xfrm>
            <a:off x="5124076" y="9583655"/>
            <a:ext cx="5094373" cy="458061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b="1"/>
              <a:t>Sit to stand (Physical Activity) : </a:t>
            </a:r>
            <a:r>
              <a:rPr lang="en-GB" sz="1200"/>
              <a:t>from initial contact all patients increased their physical activity score and felt less exertion when exercising.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475C31B-479B-41B0-BFB0-6F64CA3E8BE9}"/>
              </a:ext>
            </a:extLst>
          </p:cNvPr>
          <p:cNvSpPr txBox="1"/>
          <p:nvPr/>
        </p:nvSpPr>
        <p:spPr>
          <a:xfrm>
            <a:off x="4683690" y="11519821"/>
            <a:ext cx="2959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>
                <a:solidFill>
                  <a:schemeClr val="tx2">
                    <a:lumMod val="75000"/>
                  </a:schemeClr>
                </a:solidFill>
              </a:rPr>
              <a:t>Patient Feedback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D6ECB3A-EA2C-AD53-A44D-644CF240D4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163" y="11099942"/>
            <a:ext cx="4289753" cy="1982525"/>
          </a:xfrm>
          <a:prstGeom prst="rect">
            <a:avLst/>
          </a:prstGeom>
        </p:spPr>
      </p:pic>
      <p:sp>
        <p:nvSpPr>
          <p:cNvPr id="27" name="Speech Bubble: Rectangle with Corners Rounded 26">
            <a:extLst>
              <a:ext uri="{FF2B5EF4-FFF2-40B4-BE49-F238E27FC236}">
                <a16:creationId xmlns:a16="http://schemas.microsoft.com/office/drawing/2014/main" id="{C3F5A323-FA2A-CCEC-1CEE-5526CE401342}"/>
              </a:ext>
            </a:extLst>
          </p:cNvPr>
          <p:cNvSpPr/>
          <p:nvPr/>
        </p:nvSpPr>
        <p:spPr>
          <a:xfrm>
            <a:off x="4786699" y="11995154"/>
            <a:ext cx="1416523" cy="1188219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900"/>
              <a:t>I need to understand food is not my enemy</a:t>
            </a:r>
          </a:p>
        </p:txBody>
      </p:sp>
      <p:sp>
        <p:nvSpPr>
          <p:cNvPr id="28" name="Speech Bubble: Rectangle with Corners Rounded 27">
            <a:extLst>
              <a:ext uri="{FF2B5EF4-FFF2-40B4-BE49-F238E27FC236}">
                <a16:creationId xmlns:a16="http://schemas.microsoft.com/office/drawing/2014/main" id="{322EB42A-59D6-0C2D-ACB3-32F9ADEDCE5B}"/>
              </a:ext>
            </a:extLst>
          </p:cNvPr>
          <p:cNvSpPr/>
          <p:nvPr/>
        </p:nvSpPr>
        <p:spPr>
          <a:xfrm>
            <a:off x="6274556" y="11979351"/>
            <a:ext cx="1416523" cy="1188218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GB" sz="1000"/>
              <a:t>Having information about dieting to hand is useful. All staff </a:t>
            </a:r>
            <a:r>
              <a:rPr lang="en-GB" sz="900"/>
              <a:t>and</a:t>
            </a:r>
            <a:r>
              <a:rPr lang="en-GB" sz="1000"/>
              <a:t> other </a:t>
            </a:r>
            <a:r>
              <a:rPr lang="en-GB" sz="1100"/>
              <a:t>people</a:t>
            </a:r>
            <a:r>
              <a:rPr lang="en-GB" sz="1000"/>
              <a:t> attending were very good.</a:t>
            </a:r>
          </a:p>
        </p:txBody>
      </p:sp>
      <p:sp>
        <p:nvSpPr>
          <p:cNvPr id="29" name="Speech Bubble: Rectangle with Corners Rounded 28">
            <a:extLst>
              <a:ext uri="{FF2B5EF4-FFF2-40B4-BE49-F238E27FC236}">
                <a16:creationId xmlns:a16="http://schemas.microsoft.com/office/drawing/2014/main" id="{4BDF2BA9-CA98-3486-9F93-971B56ABD1AC}"/>
              </a:ext>
            </a:extLst>
          </p:cNvPr>
          <p:cNvSpPr/>
          <p:nvPr/>
        </p:nvSpPr>
        <p:spPr>
          <a:xfrm>
            <a:off x="7823928" y="11981486"/>
            <a:ext cx="1416523" cy="1186083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GB" sz="900"/>
              <a:t>Access to information regarding medication was excellent, opened pathways for further education for individual needs</a:t>
            </a:r>
          </a:p>
        </p:txBody>
      </p:sp>
      <p:sp>
        <p:nvSpPr>
          <p:cNvPr id="30" name="Speech Bubble: Rectangle with Corners Rounded 29">
            <a:extLst>
              <a:ext uri="{FF2B5EF4-FFF2-40B4-BE49-F238E27FC236}">
                <a16:creationId xmlns:a16="http://schemas.microsoft.com/office/drawing/2014/main" id="{0DD9F879-D5CF-D059-20F5-8F60CCD24963}"/>
              </a:ext>
            </a:extLst>
          </p:cNvPr>
          <p:cNvSpPr/>
          <p:nvPr/>
        </p:nvSpPr>
        <p:spPr>
          <a:xfrm>
            <a:off x="9315622" y="11980418"/>
            <a:ext cx="1348131" cy="1186083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GB" sz="900"/>
              <a:t>Education is key! I have learnt so much thanks to Tina, Jogi, Renford, Jazz, Nav and having Alice weekly has been honestly life changing!!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7C968280-E2F1-44A5-50B8-129312AC13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3300" y="13063062"/>
            <a:ext cx="441188" cy="649429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98EADC5-0E0D-5811-50B2-269409D137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278" y="13149108"/>
            <a:ext cx="427048" cy="55821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675C4FD1-4AAD-5553-0043-569152A040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8064" y="13082467"/>
            <a:ext cx="442126" cy="61306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1BCE80E-9643-352D-9189-7C75A03F81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98176" y="13043594"/>
            <a:ext cx="441188" cy="6688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F43BBDB-E939-AA0B-E818-4B8F39D35AFF}"/>
              </a:ext>
            </a:extLst>
          </p:cNvPr>
          <p:cNvSpPr txBox="1"/>
          <p:nvPr/>
        </p:nvSpPr>
        <p:spPr>
          <a:xfrm>
            <a:off x="106791" y="11019233"/>
            <a:ext cx="2959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>
                <a:solidFill>
                  <a:schemeClr val="tx2">
                    <a:lumMod val="75000"/>
                  </a:schemeClr>
                </a:solidFill>
              </a:rPr>
              <a:t>PDSA Cycle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6886CD-63A3-BC11-1CBE-9CC3003E5F74}"/>
              </a:ext>
            </a:extLst>
          </p:cNvPr>
          <p:cNvSpPr txBox="1"/>
          <p:nvPr/>
        </p:nvSpPr>
        <p:spPr>
          <a:xfrm>
            <a:off x="0" y="4987265"/>
            <a:ext cx="2959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>
                <a:solidFill>
                  <a:schemeClr val="tx2">
                    <a:lumMod val="75000"/>
                  </a:schemeClr>
                </a:solidFill>
              </a:rPr>
              <a:t>Stakeholder Mapping</a:t>
            </a:r>
          </a:p>
        </p:txBody>
      </p:sp>
      <p:sp>
        <p:nvSpPr>
          <p:cNvPr id="47" name="Cloud 46">
            <a:extLst>
              <a:ext uri="{FF2B5EF4-FFF2-40B4-BE49-F238E27FC236}">
                <a16:creationId xmlns:a16="http://schemas.microsoft.com/office/drawing/2014/main" id="{84DCD97A-43BC-D94C-4104-AFB1EC278DB9}"/>
              </a:ext>
            </a:extLst>
          </p:cNvPr>
          <p:cNvSpPr/>
          <p:nvPr/>
        </p:nvSpPr>
        <p:spPr>
          <a:xfrm>
            <a:off x="4482148" y="10326648"/>
            <a:ext cx="3341779" cy="1307754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/>
              <a:t>One patient reduced their HbA1c from 54mmol to 49mmol by eating healthier and exercising during the programme and is motivated to continue to reduce it further.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20FE33C-178A-AD73-4D67-3C459EB8EB00}"/>
              </a:ext>
            </a:extLst>
          </p:cNvPr>
          <p:cNvSpPr txBox="1"/>
          <p:nvPr/>
        </p:nvSpPr>
        <p:spPr>
          <a:xfrm>
            <a:off x="4386012" y="9945863"/>
            <a:ext cx="2959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>
                <a:solidFill>
                  <a:schemeClr val="tx2">
                    <a:lumMod val="75000"/>
                  </a:schemeClr>
                </a:solidFill>
              </a:rPr>
              <a:t>Successes: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1417FAA-1552-13B3-ED51-6C477E288A53}"/>
              </a:ext>
            </a:extLst>
          </p:cNvPr>
          <p:cNvSpPr txBox="1"/>
          <p:nvPr/>
        </p:nvSpPr>
        <p:spPr>
          <a:xfrm>
            <a:off x="7732661" y="10022049"/>
            <a:ext cx="2959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>
                <a:solidFill>
                  <a:schemeClr val="tx2">
                    <a:lumMod val="75000"/>
                  </a:schemeClr>
                </a:solidFill>
              </a:rPr>
              <a:t>Onward referrals: 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4E871B2C-A9B8-F968-4A64-96FBC70A3655}"/>
              </a:ext>
            </a:extLst>
          </p:cNvPr>
          <p:cNvSpPr/>
          <p:nvPr/>
        </p:nvSpPr>
        <p:spPr>
          <a:xfrm>
            <a:off x="8281567" y="10528923"/>
            <a:ext cx="1574359" cy="110547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/>
              <a:t>3 patients went on to refer into the Social Prescribing Team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1EA6525-5812-13BD-F540-043633E3B8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58960" y="5401479"/>
            <a:ext cx="2487925" cy="1528529"/>
          </a:xfrm>
          <a:prstGeom prst="rect">
            <a:avLst/>
          </a:prstGeom>
        </p:spPr>
      </p:pic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D82E562D-292D-D074-C0C1-4378524AE5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6734112"/>
              </p:ext>
            </p:extLst>
          </p:nvPr>
        </p:nvGraphicFramePr>
        <p:xfrm>
          <a:off x="5292758" y="7435354"/>
          <a:ext cx="5138191" cy="2157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B8F49E20-2EC3-CD2F-BB84-2ADF301D09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3526406"/>
              </p:ext>
            </p:extLst>
          </p:nvPr>
        </p:nvGraphicFramePr>
        <p:xfrm>
          <a:off x="5420803" y="2375364"/>
          <a:ext cx="5078469" cy="2712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E08623AA-DE36-CB8B-3168-DABC979F41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1379668"/>
              </p:ext>
            </p:extLst>
          </p:nvPr>
        </p:nvGraphicFramePr>
        <p:xfrm>
          <a:off x="5337247" y="4973760"/>
          <a:ext cx="5093702" cy="2482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25" name="Rectangle 24">
            <a:extLst>
              <a:ext uri="{FF2B5EF4-FFF2-40B4-BE49-F238E27FC236}">
                <a16:creationId xmlns:a16="http://schemas.microsoft.com/office/drawing/2014/main" id="{262D4A53-4899-4FE0-29B5-924C4864C054}"/>
              </a:ext>
            </a:extLst>
          </p:cNvPr>
          <p:cNvSpPr/>
          <p:nvPr/>
        </p:nvSpPr>
        <p:spPr>
          <a:xfrm>
            <a:off x="6690768" y="2776662"/>
            <a:ext cx="399927" cy="2723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>
                <a:solidFill>
                  <a:schemeClr val="tx1"/>
                </a:solidFill>
              </a:rPr>
              <a:t>3.54%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E50D8D7-7F93-B500-9CD6-247FB40A5E2A}"/>
              </a:ext>
            </a:extLst>
          </p:cNvPr>
          <p:cNvSpPr/>
          <p:nvPr/>
        </p:nvSpPr>
        <p:spPr>
          <a:xfrm>
            <a:off x="7156684" y="2776661"/>
            <a:ext cx="399927" cy="2723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>
                <a:solidFill>
                  <a:schemeClr val="tx1"/>
                </a:solidFill>
              </a:rPr>
              <a:t>0.44%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8377FA-802C-D73D-926A-FA9140D2E304}"/>
              </a:ext>
            </a:extLst>
          </p:cNvPr>
          <p:cNvSpPr/>
          <p:nvPr/>
        </p:nvSpPr>
        <p:spPr>
          <a:xfrm>
            <a:off x="7618056" y="2771941"/>
            <a:ext cx="399927" cy="2723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>
                <a:solidFill>
                  <a:schemeClr val="tx1"/>
                </a:solidFill>
              </a:rPr>
              <a:t>2.67%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DEB582F-DBD7-64AE-C08E-4592FF5A3558}"/>
              </a:ext>
            </a:extLst>
          </p:cNvPr>
          <p:cNvSpPr/>
          <p:nvPr/>
        </p:nvSpPr>
        <p:spPr>
          <a:xfrm>
            <a:off x="8075242" y="2771940"/>
            <a:ext cx="399927" cy="2723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>
                <a:solidFill>
                  <a:schemeClr val="tx1"/>
                </a:solidFill>
              </a:rPr>
              <a:t>4.40%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E4B803B-306E-034F-C1F3-3FD94010C695}"/>
              </a:ext>
            </a:extLst>
          </p:cNvPr>
          <p:cNvSpPr/>
          <p:nvPr/>
        </p:nvSpPr>
        <p:spPr>
          <a:xfrm>
            <a:off x="8541158" y="2772888"/>
            <a:ext cx="399927" cy="2723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>
                <a:solidFill>
                  <a:schemeClr val="tx1"/>
                </a:solidFill>
              </a:rPr>
              <a:t>2.79%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B41DA9-4052-62BF-51D4-82E1320A4AD3}"/>
              </a:ext>
            </a:extLst>
          </p:cNvPr>
          <p:cNvSpPr/>
          <p:nvPr/>
        </p:nvSpPr>
        <p:spPr>
          <a:xfrm>
            <a:off x="9006972" y="2769565"/>
            <a:ext cx="399927" cy="2723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>
                <a:solidFill>
                  <a:schemeClr val="tx1"/>
                </a:solidFill>
              </a:rPr>
              <a:t>7.60%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A449026-B37E-7C0D-DA43-97BADF5489B3}"/>
              </a:ext>
            </a:extLst>
          </p:cNvPr>
          <p:cNvSpPr/>
          <p:nvPr/>
        </p:nvSpPr>
        <p:spPr>
          <a:xfrm>
            <a:off x="9485430" y="2769564"/>
            <a:ext cx="399927" cy="2723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>
                <a:solidFill>
                  <a:schemeClr val="tx1"/>
                </a:solidFill>
              </a:rPr>
              <a:t>4.15%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2548253-21FF-2C91-B6B1-71DE6B4F9A64}"/>
              </a:ext>
            </a:extLst>
          </p:cNvPr>
          <p:cNvSpPr/>
          <p:nvPr/>
        </p:nvSpPr>
        <p:spPr>
          <a:xfrm>
            <a:off x="9957617" y="2752744"/>
            <a:ext cx="399927" cy="2723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>
                <a:solidFill>
                  <a:schemeClr val="tx1"/>
                </a:solidFill>
              </a:rPr>
              <a:t>0%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DA627D-8C5E-AE7B-56B1-285629821B58}"/>
              </a:ext>
            </a:extLst>
          </p:cNvPr>
          <p:cNvSpPr txBox="1"/>
          <p:nvPr/>
        </p:nvSpPr>
        <p:spPr>
          <a:xfrm>
            <a:off x="69308" y="75997"/>
            <a:ext cx="253118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ea typeface="Calibri"/>
                <a:cs typeface="Calibri"/>
              </a:rPr>
              <a:t>A24-071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558D486CC5045A982F0F2438BD9A1" ma:contentTypeVersion="17" ma:contentTypeDescription="Create a new document." ma:contentTypeScope="" ma:versionID="6125e023a77ce2394b05c3574ecd43d8">
  <xsd:schema xmlns:xsd="http://www.w3.org/2001/XMLSchema" xmlns:xs="http://www.w3.org/2001/XMLSchema" xmlns:p="http://schemas.microsoft.com/office/2006/metadata/properties" xmlns:ns1="http://schemas.microsoft.com/sharepoint/v3" xmlns:ns2="cdef7ab9-3519-4273-a22c-7105e88b5b86" xmlns:ns3="b1d9df04-9b8d-4886-96c6-6484f0dc8e88" targetNamespace="http://schemas.microsoft.com/office/2006/metadata/properties" ma:root="true" ma:fieldsID="ce06e6b8a7f8ffefc2737c4f8edab9b3" ns1:_="" ns2:_="" ns3:_="">
    <xsd:import namespace="http://schemas.microsoft.com/sharepoint/v3"/>
    <xsd:import namespace="cdef7ab9-3519-4273-a22c-7105e88b5b86"/>
    <xsd:import namespace="b1d9df04-9b8d-4886-96c6-6484f0dc8e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f7ab9-3519-4273-a22c-7105e88b5b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9df04-9b8d-4886-96c6-6484f0dc8e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a22f223-8c2e-4278-a535-175b475a8894}" ma:internalName="TaxCatchAll" ma:showField="CatchAllData" ma:web="b1d9df04-9b8d-4886-96c6-6484f0dc8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b1d9df04-9b8d-4886-96c6-6484f0dc8e88" xsi:nil="true"/>
    <lcf76f155ced4ddcb4097134ff3c332f xmlns="cdef7ab9-3519-4273-a22c-7105e88b5b86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FEE23E0-0580-437C-A544-0D6A14BAC303}">
  <ds:schemaRefs>
    <ds:schemaRef ds:uri="b1d9df04-9b8d-4886-96c6-6484f0dc8e88"/>
    <ds:schemaRef ds:uri="cdef7ab9-3519-4273-a22c-7105e88b5b8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5B0FFF1-EAC9-442C-9746-CDA9DC516F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0CFB55-31A4-4C76-9602-25440E07009D}">
  <ds:schemaRefs>
    <ds:schemaRef ds:uri="b1d9df04-9b8d-4886-96c6-6484f0dc8e88"/>
    <ds:schemaRef ds:uri="cdef7ab9-3519-4273-a22c-7105e88b5b86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Custom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revision>1</cp:revision>
  <dcterms:created xsi:type="dcterms:W3CDTF">2020-12-07T15:24:36Z</dcterms:created>
  <dcterms:modified xsi:type="dcterms:W3CDTF">2024-06-12T14:12:50Z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0x010100F68558D486CC5045A982F0F2438BD9A1</vt:lpwstr>
  </property>
  <property fmtid="{D5CDD505-2E9C-101B-9397-08002B2CF9AE}" pid="3" name="MediaServiceImageTags">
    <vt:lpwstr/>
  </property>
</Properties>
</file>