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57" r:id="rId5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AADC"/>
    <a:srgbClr val="488220"/>
    <a:srgbClr val="4472C4"/>
    <a:srgbClr val="0B65A2"/>
    <a:srgbClr val="225692"/>
    <a:srgbClr val="4E8C23"/>
    <a:srgbClr val="2354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475E1A-514D-A42B-03EF-7861CCB23DD6}" v="17" dt="2024-06-12T14:34:49.8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99"/>
    <p:restoredTop sz="96405"/>
  </p:normalViewPr>
  <p:slideViewPr>
    <p:cSldViewPr snapToGrid="0" snapToObjects="1">
      <p:cViewPr>
        <p:scale>
          <a:sx n="120" d="100"/>
          <a:sy n="120" d="100"/>
        </p:scale>
        <p:origin x="1260" y="-6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I, Mandeep (THE ROYAL WOLVERHAMPTON NHS TRUST)" userId="S::mandeep.sarai@nhs.net::ec52dbc3-1e6f-40f0-aa0e-6e47e801b378" providerId="AD" clId="Web-{E7475E1A-514D-A42B-03EF-7861CCB23DD6}"/>
    <pc:docChg chg="modSld">
      <pc:chgData name="SARAI, Mandeep (THE ROYAL WOLVERHAMPTON NHS TRUST)" userId="S::mandeep.sarai@nhs.net::ec52dbc3-1e6f-40f0-aa0e-6e47e801b378" providerId="AD" clId="Web-{E7475E1A-514D-A42B-03EF-7861CCB23DD6}" dt="2024-06-12T14:34:49.850" v="10" actId="14100"/>
      <pc:docMkLst>
        <pc:docMk/>
      </pc:docMkLst>
      <pc:sldChg chg="addSp modSp">
        <pc:chgData name="SARAI, Mandeep (THE ROYAL WOLVERHAMPTON NHS TRUST)" userId="S::mandeep.sarai@nhs.net::ec52dbc3-1e6f-40f0-aa0e-6e47e801b378" providerId="AD" clId="Web-{E7475E1A-514D-A42B-03EF-7861CCB23DD6}" dt="2024-06-12T14:34:49.850" v="10" actId="14100"/>
        <pc:sldMkLst>
          <pc:docMk/>
          <pc:sldMk cId="93561394" sldId="257"/>
        </pc:sldMkLst>
        <pc:spChg chg="add mod">
          <ac:chgData name="SARAI, Mandeep (THE ROYAL WOLVERHAMPTON NHS TRUST)" userId="S::mandeep.sarai@nhs.net::ec52dbc3-1e6f-40f0-aa0e-6e47e801b378" providerId="AD" clId="Web-{E7475E1A-514D-A42B-03EF-7861CCB23DD6}" dt="2024-06-12T14:34:49.850" v="10" actId="14100"/>
          <ac:spMkLst>
            <pc:docMk/>
            <pc:sldMk cId="93561394" sldId="257"/>
            <ac:spMk id="26" creationId="{AEC4C450-C4F7-FAF9-5C78-A64BCEE7D0F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12/06/2024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12/06/2024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12/06/2024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12/06/2024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12/06/2024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12/06/2024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211899" y="634411"/>
            <a:ext cx="710330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Improving Treatment Referral Pathways for Patients who Lack Capacity</a:t>
            </a:r>
          </a:p>
          <a:p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N. Murray (Dental Officer) ,  N. Ridha (Dental Core Trainee)</a:t>
            </a:r>
          </a:p>
          <a:p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Wolverhampton Special Care Dental Service </a:t>
            </a:r>
            <a:endParaRPr lang="en-US" sz="11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791D32-87CE-67B1-5AB6-A5F16EDA07C4}"/>
              </a:ext>
            </a:extLst>
          </p:cNvPr>
          <p:cNvSpPr txBox="1"/>
          <p:nvPr/>
        </p:nvSpPr>
        <p:spPr>
          <a:xfrm>
            <a:off x="162283" y="2406060"/>
            <a:ext cx="5134007" cy="2123658"/>
          </a:xfrm>
          <a:prstGeom prst="rect">
            <a:avLst/>
          </a:prstGeom>
          <a:noFill/>
          <a:ln w="50800">
            <a:solidFill>
              <a:srgbClr val="4472C4"/>
            </a:solidFill>
          </a:ln>
        </p:spPr>
        <p:txBody>
          <a:bodyPr wrap="square" rtlCol="0">
            <a:spAutoFit/>
          </a:bodyPr>
          <a:lstStyle/>
          <a:p>
            <a:endParaRPr lang="en-US" sz="11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 an adult is deemed to lack capacity under the Mental Capacity Act, </a:t>
            </a:r>
          </a:p>
          <a:p>
            <a:r>
              <a:rPr lang="en-GB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decision about their dental treatment must be </a:t>
            </a:r>
          </a:p>
          <a:p>
            <a:r>
              <a:rPr lang="en-GB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made in the patients’ best interests. </a:t>
            </a:r>
          </a:p>
          <a:p>
            <a:r>
              <a:rPr lang="en-GB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patient is referred in-house via email to the </a:t>
            </a:r>
          </a:p>
          <a:p>
            <a:r>
              <a:rPr lang="en-GB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Clinical Lead for a Best Interest Meeting (BIM).</a:t>
            </a:r>
          </a:p>
          <a:p>
            <a:r>
              <a:rPr lang="en-GB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Problems have been identified with this process, </a:t>
            </a:r>
          </a:p>
          <a:p>
            <a:r>
              <a:rPr lang="en-GB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causing the department to late cancel BIMs, leading </a:t>
            </a:r>
          </a:p>
          <a:p>
            <a:r>
              <a:rPr lang="en-GB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wasted clinical time and delaying patient care. </a:t>
            </a:r>
            <a:endParaRPr lang="en-US" sz="11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1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EE931A-6A90-98FB-145B-399672F0C7E0}"/>
              </a:ext>
            </a:extLst>
          </p:cNvPr>
          <p:cNvSpPr txBox="1"/>
          <p:nvPr/>
        </p:nvSpPr>
        <p:spPr>
          <a:xfrm>
            <a:off x="162280" y="6327778"/>
            <a:ext cx="5134007" cy="6555641"/>
          </a:xfrm>
          <a:prstGeom prst="rect">
            <a:avLst/>
          </a:prstGeom>
          <a:noFill/>
          <a:ln w="50800">
            <a:solidFill>
              <a:srgbClr val="4472C4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1800" kern="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196082D-6B87-5137-34B0-4318658EB317}"/>
              </a:ext>
            </a:extLst>
          </p:cNvPr>
          <p:cNvSpPr/>
          <p:nvPr/>
        </p:nvSpPr>
        <p:spPr>
          <a:xfrm>
            <a:off x="233092" y="6428236"/>
            <a:ext cx="4924877" cy="318697"/>
          </a:xfrm>
          <a:prstGeom prst="roundRect">
            <a:avLst/>
          </a:prstGeom>
          <a:ln>
            <a:solidFill>
              <a:srgbClr val="4472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/>
              <a:t>Methodology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519B6A-62A9-F59E-6EE8-D53D5F5C6BD2}"/>
              </a:ext>
            </a:extLst>
          </p:cNvPr>
          <p:cNvSpPr txBox="1"/>
          <p:nvPr/>
        </p:nvSpPr>
        <p:spPr>
          <a:xfrm>
            <a:off x="273328" y="7003177"/>
            <a:ext cx="4883265" cy="2139047"/>
          </a:xfrm>
          <a:prstGeom prst="rect">
            <a:avLst/>
          </a:prstGeom>
          <a:noFill/>
          <a:ln w="15875" cap="rnd">
            <a:solidFill>
              <a:srgbClr val="8FAADC"/>
            </a:solidFill>
            <a:round/>
          </a:ln>
        </p:spPr>
        <p:txBody>
          <a:bodyPr wrap="square" rtlCol="0">
            <a:spAutoFit/>
          </a:bodyPr>
          <a:lstStyle/>
          <a:p>
            <a:pPr lvl="0">
              <a:buFont typeface="Arial" panose="020B0604020202020204" pitchFamily="34" charset="0"/>
              <a:buNone/>
            </a:pPr>
            <a:endParaRPr lang="en-US" sz="120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en-US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BIM requiring late cancellation due to lack of information about the patient’s social history and therefore the appropriate people not being invited to the meeting.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endParaRPr lang="en-GB" sz="1100" dirty="0"/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en-US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 access to the electronic patient record during the meeting, therefore the reason for referral and clinical history was not to hand during the meeting. 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endParaRPr lang="en-GB" sz="110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en-US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Lack of </a:t>
            </a:r>
            <a:r>
              <a:rPr lang="en-US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standardisation</a:t>
            </a:r>
            <a:r>
              <a:rPr lang="en-US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of information provided in the referral.</a:t>
            </a:r>
          </a:p>
          <a:p>
            <a:pPr lvl="0"/>
            <a:endParaRPr lang="en-GB" sz="110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en-US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Potential for poor quality referrals. </a:t>
            </a:r>
          </a:p>
          <a:p>
            <a:pPr lvl="0">
              <a:buFont typeface="Arial" panose="020B0604020202020204" pitchFamily="34" charset="0"/>
              <a:buNone/>
            </a:pPr>
            <a:endParaRPr lang="en-US" sz="11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D5E7235-05D9-F144-CBC7-F8DD566CD5B6}"/>
              </a:ext>
            </a:extLst>
          </p:cNvPr>
          <p:cNvSpPr/>
          <p:nvPr/>
        </p:nvSpPr>
        <p:spPr>
          <a:xfrm>
            <a:off x="508068" y="6890454"/>
            <a:ext cx="2256153" cy="22691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cap="rnd">
            <a:solidFill>
              <a:srgbClr val="8FAADC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Root cause analysis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234F12-5389-F5A8-F74D-FAF37FCB13CB}"/>
              </a:ext>
            </a:extLst>
          </p:cNvPr>
          <p:cNvSpPr txBox="1"/>
          <p:nvPr/>
        </p:nvSpPr>
        <p:spPr>
          <a:xfrm>
            <a:off x="273328" y="9345953"/>
            <a:ext cx="4883265" cy="1708160"/>
          </a:xfrm>
          <a:prstGeom prst="rect">
            <a:avLst/>
          </a:prstGeom>
          <a:noFill/>
          <a:ln w="15875" cap="rnd">
            <a:solidFill>
              <a:srgbClr val="8FAADC"/>
            </a:solidFill>
            <a:round/>
          </a:ln>
        </p:spPr>
        <p:txBody>
          <a:bodyPr wrap="square" rtlCol="0">
            <a:spAutoFit/>
          </a:bodyPr>
          <a:lstStyle/>
          <a:p>
            <a:endParaRPr lang="en-US" sz="1400" dirty="0"/>
          </a:p>
          <a:p>
            <a:pPr lvl="0">
              <a:buFont typeface="Arial" panose="020B0604020202020204" pitchFamily="34" charset="0"/>
              <a:buNone/>
            </a:pPr>
            <a:r>
              <a: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Retrospective analysis of clinic diaries over the 12-month period (Oct 22/23).</a:t>
            </a:r>
            <a:endParaRPr lang="en-GB" sz="1100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84% appointments were attended.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16% required late cancellation </a:t>
            </a:r>
            <a: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due to the following reasons: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en-GB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Patient required a domiciliary visit instead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Patients family/support workers not made aware of the meeting</a:t>
            </a:r>
          </a:p>
          <a:p>
            <a:pPr lvl="0">
              <a:buNone/>
            </a:pPr>
            <a:endParaRPr lang="en-GB" sz="11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/>
            <a: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This equated to</a:t>
            </a:r>
            <a:r>
              <a:rPr lang="en-GB" sz="11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5 hours </a:t>
            </a:r>
            <a: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of wasted clinical time</a:t>
            </a:r>
            <a:endParaRPr lang="en-GB" dirty="0"/>
          </a:p>
          <a:p>
            <a:endParaRPr lang="en-US" sz="1400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6C42EF0-CACA-9BD7-C642-AD0B411A6394}"/>
              </a:ext>
            </a:extLst>
          </p:cNvPr>
          <p:cNvSpPr/>
          <p:nvPr/>
        </p:nvSpPr>
        <p:spPr>
          <a:xfrm>
            <a:off x="508069" y="9241159"/>
            <a:ext cx="2253834" cy="22691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cap="rnd">
            <a:solidFill>
              <a:srgbClr val="8FAADC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Baseline measurements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0C120B1-621A-FF7F-4128-5071F0F5EC61}"/>
              </a:ext>
            </a:extLst>
          </p:cNvPr>
          <p:cNvSpPr txBox="1"/>
          <p:nvPr/>
        </p:nvSpPr>
        <p:spPr>
          <a:xfrm>
            <a:off x="273328" y="11265337"/>
            <a:ext cx="4883265" cy="430887"/>
          </a:xfrm>
          <a:prstGeom prst="rect">
            <a:avLst/>
          </a:prstGeom>
          <a:noFill/>
          <a:ln w="15875" cap="rnd">
            <a:solidFill>
              <a:srgbClr val="8FAADC"/>
            </a:solidFill>
            <a:round/>
          </a:ln>
        </p:spPr>
        <p:txBody>
          <a:bodyPr wrap="square" rtlCol="0">
            <a:spAutoFit/>
          </a:bodyPr>
          <a:lstStyle/>
          <a:p>
            <a:endParaRPr lang="en-GB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100" dirty="0">
                <a:latin typeface="Calibri" panose="020F0502020204030204" pitchFamily="34" charset="0"/>
                <a:cs typeface="Calibri" panose="020F0502020204030204" pitchFamily="34" charset="0"/>
              </a:rPr>
              <a:t>A referral form was created to replace the current referral process (Fig. 1).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ADA8C8D-12AE-1906-A6AF-E3F667C36227}"/>
              </a:ext>
            </a:extLst>
          </p:cNvPr>
          <p:cNvSpPr txBox="1"/>
          <p:nvPr/>
        </p:nvSpPr>
        <p:spPr>
          <a:xfrm>
            <a:off x="273328" y="11958081"/>
            <a:ext cx="4883265" cy="769441"/>
          </a:xfrm>
          <a:prstGeom prst="rect">
            <a:avLst/>
          </a:prstGeom>
          <a:noFill/>
          <a:ln w="15875" cap="rnd">
            <a:solidFill>
              <a:srgbClr val="8FAADC"/>
            </a:solidFill>
            <a:round/>
          </a:ln>
        </p:spPr>
        <p:txBody>
          <a:bodyPr wrap="square" rtlCol="0">
            <a:spAutoFit/>
          </a:bodyPr>
          <a:lstStyle/>
          <a:p>
            <a:endParaRPr lang="en-GB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100" dirty="0">
                <a:latin typeface="Calibri" panose="020F0502020204030204" pitchFamily="34" charset="0"/>
                <a:cs typeface="Calibri" panose="020F0502020204030204" pitchFamily="34" charset="0"/>
              </a:rPr>
              <a:t>This was trialled on Best Interest Meetings carried out in October 2023.</a:t>
            </a:r>
          </a:p>
          <a:p>
            <a: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referral form received extremely positive feedback from the clinicians using it to refer patients, and the team involved in receiving the referrals. </a:t>
            </a:r>
            <a:endParaRPr lang="en-GB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C34BB9F-B18C-E66D-9036-FA92E882EA20}"/>
              </a:ext>
            </a:extLst>
          </p:cNvPr>
          <p:cNvSpPr txBox="1"/>
          <p:nvPr/>
        </p:nvSpPr>
        <p:spPr>
          <a:xfrm>
            <a:off x="162280" y="13434409"/>
            <a:ext cx="513400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b="1" i="0" dirty="0">
                <a:solidFill>
                  <a:schemeClr val="bg1"/>
                </a:solidFill>
                <a:effectLst/>
              </a:rPr>
              <a:t>References</a:t>
            </a:r>
          </a:p>
          <a:p>
            <a:pPr marL="228600" indent="-228600" algn="l">
              <a:buAutoNum type="arabicPeriod"/>
            </a:pPr>
            <a:r>
              <a:rPr lang="en-US" sz="900" b="0" i="0" dirty="0">
                <a:solidFill>
                  <a:schemeClr val="bg1"/>
                </a:solidFill>
                <a:effectLst/>
              </a:rPr>
              <a:t>General Dental Council (n.d.). Special Care Dentistry. [online] General Dental Council.</a:t>
            </a:r>
          </a:p>
          <a:p>
            <a:pPr marL="228600" indent="-228600" algn="l">
              <a:buAutoNum type="arabicPeriod"/>
            </a:pPr>
            <a:r>
              <a:rPr lang="en-US" sz="900" b="0" i="0" dirty="0">
                <a:solidFill>
                  <a:schemeClr val="bg1"/>
                </a:solidFill>
                <a:effectLst/>
              </a:rPr>
              <a:t> Department for Constitutional Affairs (2007). Code of Practice Mental Capacity Act 2005.</a:t>
            </a:r>
          </a:p>
          <a:p>
            <a:pPr marL="228600" indent="-228600" algn="l">
              <a:buAutoNum type="arabicPeriod"/>
            </a:pPr>
            <a:r>
              <a:rPr lang="en-US" sz="900" b="0" i="0" dirty="0">
                <a:solidFill>
                  <a:schemeClr val="bg1"/>
                </a:solidFill>
                <a:effectLst/>
              </a:rPr>
              <a:t>3. British Medical Association (2019). Best Interests decision- Making for Adults Who Lack Capacity a Toolkit for Doctors Working in England and Wales British Medical Association Best Interests decision-making for Adults Who Lack Capacity a Toolkit for Doctors Working in England and Wales Acknowledgements. </a:t>
            </a:r>
          </a:p>
          <a:p>
            <a:pPr marL="228600" indent="-228600">
              <a:buFontTx/>
              <a:buAutoNum type="arabicPeriod"/>
            </a:pPr>
            <a:r>
              <a:rPr lang="en-US" sz="900" b="0" i="0" dirty="0">
                <a:solidFill>
                  <a:schemeClr val="bg1"/>
                </a:solidFill>
                <a:effectLst/>
              </a:rPr>
              <a:t>Mental capacity, digital image, accessed 5 June 2024, &lt;https://mental-capacity.co.uk/capacity-and-consent/&gt;. </a:t>
            </a:r>
          </a:p>
          <a:p>
            <a:pPr marL="228600" indent="-228600" algn="l">
              <a:buAutoNum type="arabicPeriod"/>
            </a:pPr>
            <a:endParaRPr lang="en-US" sz="900" b="0" i="0" dirty="0">
              <a:solidFill>
                <a:schemeClr val="bg1"/>
              </a:solidFill>
              <a:effectLst/>
            </a:endParaRPr>
          </a:p>
          <a:p>
            <a:pPr marL="228600" indent="-228600" algn="l">
              <a:buAutoNum type="arabicPeriod"/>
            </a:pPr>
            <a:endParaRPr lang="en-US" sz="1100" b="0" i="0" dirty="0">
              <a:solidFill>
                <a:schemeClr val="bg1"/>
              </a:solidFill>
              <a:effectLst/>
            </a:endParaRPr>
          </a:p>
          <a:p>
            <a:endParaRPr lang="en-GB" sz="1100" dirty="0">
              <a:solidFill>
                <a:schemeClr val="bg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9130521-7440-D72F-8AA0-ECC720571949}"/>
              </a:ext>
            </a:extLst>
          </p:cNvPr>
          <p:cNvSpPr txBox="1"/>
          <p:nvPr/>
        </p:nvSpPr>
        <p:spPr>
          <a:xfrm>
            <a:off x="5500088" y="10605872"/>
            <a:ext cx="4958633" cy="2277547"/>
          </a:xfrm>
          <a:prstGeom prst="rect">
            <a:avLst/>
          </a:prstGeom>
          <a:noFill/>
          <a:ln w="50800">
            <a:solidFill>
              <a:srgbClr val="48822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The Clinical Lead agreed the referral form will replace the current system.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Since November 2023 the department did not need to cancel any </a:t>
            </a:r>
            <a:r>
              <a:rPr lang="en-US" sz="1100"/>
              <a:t>BIMs </a:t>
            </a:r>
            <a:br>
              <a:rPr lang="en-US" sz="1100"/>
            </a:br>
            <a:r>
              <a:rPr lang="en-US" sz="1100"/>
              <a:t>– </a:t>
            </a:r>
            <a:r>
              <a:rPr lang="en-US" sz="1100" b="1" u="sng" dirty="0"/>
              <a:t>100% appointments were attended, and no clinical time was wasted.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100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The referral form has proved to be user friendly, therefore we are confident the intervention will be sustained.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This has led to an improvement in patient care, better </a:t>
            </a:r>
            <a:r>
              <a:rPr lang="en-US" sz="1100" dirty="0" err="1"/>
              <a:t>utilisation</a:t>
            </a:r>
            <a:r>
              <a:rPr lang="en-US" sz="1100" dirty="0"/>
              <a:t> of clinical time and therefore the process is more cost effective. 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F05DF41-0E80-9895-DFAF-6FE279F1AFC2}"/>
              </a:ext>
            </a:extLst>
          </p:cNvPr>
          <p:cNvSpPr/>
          <p:nvPr/>
        </p:nvSpPr>
        <p:spPr>
          <a:xfrm>
            <a:off x="5562359" y="10750465"/>
            <a:ext cx="4820447" cy="285125"/>
          </a:xfrm>
          <a:prstGeom prst="roundRect">
            <a:avLst/>
          </a:prstGeom>
          <a:solidFill>
            <a:srgbClr val="488220"/>
          </a:solidFill>
          <a:ln cap="rnd">
            <a:solidFill>
              <a:srgbClr val="48822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/>
              <a:t>Conclusion – Handover &amp; Sustainability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688842-EC37-C837-4CD1-E9207E3A3D65}"/>
              </a:ext>
            </a:extLst>
          </p:cNvPr>
          <p:cNvSpPr txBox="1"/>
          <p:nvPr/>
        </p:nvSpPr>
        <p:spPr>
          <a:xfrm>
            <a:off x="5500088" y="2406060"/>
            <a:ext cx="4958633" cy="8004098"/>
          </a:xfrm>
          <a:prstGeom prst="rect">
            <a:avLst/>
          </a:prstGeom>
          <a:noFill/>
          <a:ln w="50800">
            <a:solidFill>
              <a:srgbClr val="4472C4"/>
            </a:solidFill>
          </a:ln>
        </p:spPr>
        <p:txBody>
          <a:bodyPr wrap="square" rtlCol="0">
            <a:spAutoFit/>
          </a:bodyPr>
          <a:lstStyle/>
          <a:p>
            <a:endParaRPr lang="en-GB" sz="1600" dirty="0">
              <a:ea typeface="Calibri" panose="020F0502020204030204" pitchFamily="34" charset="0"/>
            </a:endParaRPr>
          </a:p>
          <a:p>
            <a:r>
              <a:rPr lang="en-GB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clinicians involved in referring patients and/or carrying our Best Interest Meetings were invited to complete a feedback questionnaire (Fig. 2). 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  <a:p>
            <a:endParaRPr lang="en-GB" sz="1600" dirty="0">
              <a:ea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74BBF7-6A12-5C38-4454-B9E0DD5385B6}"/>
              </a:ext>
            </a:extLst>
          </p:cNvPr>
          <p:cNvSpPr txBox="1"/>
          <p:nvPr/>
        </p:nvSpPr>
        <p:spPr>
          <a:xfrm>
            <a:off x="162283" y="4682390"/>
            <a:ext cx="5134007" cy="1492716"/>
          </a:xfrm>
          <a:prstGeom prst="rect">
            <a:avLst/>
          </a:prstGeom>
          <a:noFill/>
          <a:ln w="50800">
            <a:solidFill>
              <a:srgbClr val="488220"/>
            </a:solidFill>
          </a:ln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1100" dirty="0">
                <a:latin typeface="Calibri" panose="020F0502020204030204" pitchFamily="34" charset="0"/>
                <a:cs typeface="Calibri" panose="020F0502020204030204" pitchFamily="34" charset="0"/>
              </a:rPr>
              <a:t>To reduce the cancellation rate of the Best Interest Meeting appointments from 16% to 8% by November 2024.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1100" dirty="0">
                <a:latin typeface="Calibri" panose="020F0502020204030204" pitchFamily="34" charset="0"/>
                <a:cs typeface="Calibri" panose="020F0502020204030204" pitchFamily="34" charset="0"/>
              </a:rPr>
              <a:t>To reduce wasted clinical time for patients who lack capacity and require Best   Interest decision.</a:t>
            </a:r>
            <a:endParaRPr lang="en-U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34CA16-4396-8D3A-6CFE-D093FB0E5A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01" t="19214" r="12904" b="26717"/>
          <a:stretch/>
        </p:blipFill>
        <p:spPr>
          <a:xfrm>
            <a:off x="217223" y="5321947"/>
            <a:ext cx="277295" cy="2105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6B3BC8-FF80-AE2D-EEEB-9B0709E606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83" b="121"/>
          <a:stretch/>
        </p:blipFill>
        <p:spPr>
          <a:xfrm>
            <a:off x="233092" y="5651282"/>
            <a:ext cx="277295" cy="268690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F3FAA56-84D9-383A-1A5F-595A67B26AF2}"/>
              </a:ext>
            </a:extLst>
          </p:cNvPr>
          <p:cNvSpPr/>
          <p:nvPr/>
        </p:nvSpPr>
        <p:spPr>
          <a:xfrm>
            <a:off x="233092" y="4781065"/>
            <a:ext cx="4924877" cy="318697"/>
          </a:xfrm>
          <a:prstGeom prst="roundRect">
            <a:avLst/>
          </a:prstGeom>
          <a:solidFill>
            <a:srgbClr val="488220"/>
          </a:solidFill>
          <a:ln cap="rnd">
            <a:solidFill>
              <a:srgbClr val="48822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/>
              <a:t>Aims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EBB07E0-B2A8-AC8A-7E3B-576E9B81F943}"/>
              </a:ext>
            </a:extLst>
          </p:cNvPr>
          <p:cNvSpPr/>
          <p:nvPr/>
        </p:nvSpPr>
        <p:spPr>
          <a:xfrm>
            <a:off x="231716" y="2501376"/>
            <a:ext cx="4924877" cy="318697"/>
          </a:xfrm>
          <a:prstGeom prst="roundRect">
            <a:avLst/>
          </a:prstGeom>
          <a:ln>
            <a:solidFill>
              <a:srgbClr val="4472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/>
              <a:t>Background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AC0F7E8-7BA9-423C-41C9-28D123B5170E}"/>
              </a:ext>
            </a:extLst>
          </p:cNvPr>
          <p:cNvSpPr/>
          <p:nvPr/>
        </p:nvSpPr>
        <p:spPr>
          <a:xfrm>
            <a:off x="492199" y="11163254"/>
            <a:ext cx="2256153" cy="22691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cap="rnd">
            <a:solidFill>
              <a:srgbClr val="8FAADC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Proposed intervention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3B6E5CA-35B4-8D29-2D50-88E2827916F4}"/>
              </a:ext>
            </a:extLst>
          </p:cNvPr>
          <p:cNvSpPr/>
          <p:nvPr/>
        </p:nvSpPr>
        <p:spPr>
          <a:xfrm>
            <a:off x="508069" y="11830548"/>
            <a:ext cx="2256153" cy="22691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cap="rnd">
            <a:solidFill>
              <a:srgbClr val="8FAADC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Pilot and Implementation</a:t>
            </a:r>
          </a:p>
        </p:txBody>
      </p:sp>
      <p:pic>
        <p:nvPicPr>
          <p:cNvPr id="27" name="Picture 26" descr="Two men laughing and touching their face&#10;&#10;Description automatically generated">
            <a:extLst>
              <a:ext uri="{FF2B5EF4-FFF2-40B4-BE49-F238E27FC236}">
                <a16:creationId xmlns:a16="http://schemas.microsoft.com/office/drawing/2014/main" id="{3E48CCB7-32C7-A633-4571-C4CD0864B9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7696" y="3135347"/>
            <a:ext cx="1992573" cy="1330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B91366F-B553-434D-75BB-C7CCDEA741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049" t="1182" r="11290" b="577"/>
          <a:stretch/>
        </p:blipFill>
        <p:spPr>
          <a:xfrm>
            <a:off x="5588305" y="6537178"/>
            <a:ext cx="2169791" cy="3326776"/>
          </a:xfrm>
          <a:prstGeom prst="rect">
            <a:avLst/>
          </a:prstGeom>
        </p:spPr>
      </p:pic>
      <p:sp>
        <p:nvSpPr>
          <p:cNvPr id="38" name="Arrow: Right 37">
            <a:extLst>
              <a:ext uri="{FF2B5EF4-FFF2-40B4-BE49-F238E27FC236}">
                <a16:creationId xmlns:a16="http://schemas.microsoft.com/office/drawing/2014/main" id="{D3F3129E-62B4-45DE-884A-91DEC4A574F6}"/>
              </a:ext>
            </a:extLst>
          </p:cNvPr>
          <p:cNvSpPr/>
          <p:nvPr/>
        </p:nvSpPr>
        <p:spPr>
          <a:xfrm>
            <a:off x="7866580" y="7816105"/>
            <a:ext cx="349305" cy="18233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E47F2CB-9006-32C2-1C8F-69E3DEA99941}"/>
              </a:ext>
            </a:extLst>
          </p:cNvPr>
          <p:cNvSpPr txBox="1"/>
          <p:nvPr/>
        </p:nvSpPr>
        <p:spPr>
          <a:xfrm>
            <a:off x="5631645" y="9895460"/>
            <a:ext cx="27526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Figure 1. Best Interest Meeting Referral Form </a:t>
            </a:r>
            <a:endParaRPr lang="en-GB" sz="600" i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4C22A9C0-EF73-A8F4-AC57-905FE3EC514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896" t="829" r="11800" b="305"/>
          <a:stretch/>
        </p:blipFill>
        <p:spPr>
          <a:xfrm>
            <a:off x="8235511" y="6520497"/>
            <a:ext cx="2147296" cy="3343457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6FD075B0-A8F3-8B50-D8E5-084CB2D8EBDB}"/>
              </a:ext>
            </a:extLst>
          </p:cNvPr>
          <p:cNvSpPr txBox="1"/>
          <p:nvPr/>
        </p:nvSpPr>
        <p:spPr>
          <a:xfrm>
            <a:off x="8265849" y="9895460"/>
            <a:ext cx="275262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Figure 3. Amended Referral Form following Staff Feedback</a:t>
            </a:r>
            <a:endParaRPr lang="en-GB" sz="600" i="1" dirty="0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A405E955-9B92-E964-EA3B-09AE02C9DCD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508" t="12041" r="18003" b="2987"/>
          <a:stretch/>
        </p:blipFill>
        <p:spPr>
          <a:xfrm>
            <a:off x="286249" y="8727683"/>
            <a:ext cx="251600" cy="237583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7CCD28A6-5C28-654A-9E70-924C5A21527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881" r="7746"/>
          <a:stretch/>
        </p:blipFill>
        <p:spPr>
          <a:xfrm>
            <a:off x="286249" y="8317838"/>
            <a:ext cx="238679" cy="3007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352FB36B-0E86-5BF6-65CA-6B0C7398DEA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273328" y="7884988"/>
            <a:ext cx="237765" cy="222904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78CBDD98-BCAD-4439-27C8-B5FF4E8E28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19" t="18295" r="11066" b="15604"/>
          <a:stretch/>
        </p:blipFill>
        <p:spPr>
          <a:xfrm>
            <a:off x="308456" y="7257798"/>
            <a:ext cx="238679" cy="237583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60DC0BB9-9FA6-252C-0656-4BDB2BD000A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82457" y="3201472"/>
            <a:ext cx="2542670" cy="2710582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55A5AF9A-75D5-6483-C191-5B0CD3CE58C2}"/>
              </a:ext>
            </a:extLst>
          </p:cNvPr>
          <p:cNvSpPr txBox="1"/>
          <p:nvPr/>
        </p:nvSpPr>
        <p:spPr>
          <a:xfrm>
            <a:off x="7315200" y="5890858"/>
            <a:ext cx="275262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Figure 2. Staff Feedback Form</a:t>
            </a:r>
            <a:endParaRPr lang="en-GB" sz="100" i="1" dirty="0"/>
          </a:p>
        </p:txBody>
      </p:sp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F63B4D63-0984-8878-685D-8753960E476F}"/>
              </a:ext>
            </a:extLst>
          </p:cNvPr>
          <p:cNvSpPr/>
          <p:nvPr/>
        </p:nvSpPr>
        <p:spPr>
          <a:xfrm>
            <a:off x="8905164" y="4247861"/>
            <a:ext cx="1517522" cy="785821"/>
          </a:xfrm>
          <a:prstGeom prst="wedgeEllipseCallout">
            <a:avLst>
              <a:gd name="adj1" fmla="val -59472"/>
              <a:gd name="adj2" fmla="val 19501"/>
            </a:avLst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i="1" dirty="0">
                <a:solidFill>
                  <a:schemeClr val="accent1"/>
                </a:solidFill>
              </a:rPr>
              <a:t>“Brilliant idea to aid communication”</a:t>
            </a: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15722B15-6A06-73C2-FF49-DAC2C7EEA0FE}"/>
              </a:ext>
            </a:extLst>
          </p:cNvPr>
          <p:cNvSpPr/>
          <p:nvPr/>
        </p:nvSpPr>
        <p:spPr>
          <a:xfrm>
            <a:off x="9279117" y="3121276"/>
            <a:ext cx="1074559" cy="693225"/>
          </a:xfrm>
          <a:prstGeom prst="wedgeEllipseCallout">
            <a:avLst>
              <a:gd name="adj1" fmla="val -46235"/>
              <a:gd name="adj2" fmla="val 62500"/>
            </a:avLst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i="1" dirty="0">
                <a:solidFill>
                  <a:schemeClr val="accent1"/>
                </a:solidFill>
              </a:rPr>
              <a:t>“Clear and concise”</a:t>
            </a: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A2E828CC-A9A6-0615-B65C-0CBD11DE51D3}"/>
              </a:ext>
            </a:extLst>
          </p:cNvPr>
          <p:cNvSpPr/>
          <p:nvPr/>
        </p:nvSpPr>
        <p:spPr>
          <a:xfrm>
            <a:off x="5562359" y="4371764"/>
            <a:ext cx="1227402" cy="785821"/>
          </a:xfrm>
          <a:prstGeom prst="wedgeEllipseCallout">
            <a:avLst>
              <a:gd name="adj1" fmla="val 64493"/>
              <a:gd name="adj2" fmla="val -11312"/>
            </a:avLst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i="1" dirty="0">
                <a:solidFill>
                  <a:schemeClr val="accent1"/>
                </a:solidFill>
              </a:rPr>
              <a:t>“Makes the process more streamlined”</a:t>
            </a:r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0619973A-3C24-BFF6-6494-A4022FFA50C8}"/>
              </a:ext>
            </a:extLst>
          </p:cNvPr>
          <p:cNvSpPr/>
          <p:nvPr/>
        </p:nvSpPr>
        <p:spPr>
          <a:xfrm>
            <a:off x="9000498" y="5320678"/>
            <a:ext cx="1422188" cy="785821"/>
          </a:xfrm>
          <a:prstGeom prst="wedgeEllipseCallout">
            <a:avLst>
              <a:gd name="adj1" fmla="val -57299"/>
              <a:gd name="adj2" fmla="val -57336"/>
            </a:avLst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i="1" dirty="0">
                <a:solidFill>
                  <a:schemeClr val="accent1"/>
                </a:solidFill>
              </a:rPr>
              <a:t>“Patients booked in terms of clinical need”</a:t>
            </a:r>
          </a:p>
        </p:txBody>
      </p:sp>
      <p:sp>
        <p:nvSpPr>
          <p:cNvPr id="19" name="Speech Bubble: Oval 18">
            <a:extLst>
              <a:ext uri="{FF2B5EF4-FFF2-40B4-BE49-F238E27FC236}">
                <a16:creationId xmlns:a16="http://schemas.microsoft.com/office/drawing/2014/main" id="{43C7C04E-BFF9-E36E-4932-8573F607DE30}"/>
              </a:ext>
            </a:extLst>
          </p:cNvPr>
          <p:cNvSpPr/>
          <p:nvPr/>
        </p:nvSpPr>
        <p:spPr>
          <a:xfrm>
            <a:off x="5562359" y="3240505"/>
            <a:ext cx="1066108" cy="785821"/>
          </a:xfrm>
          <a:prstGeom prst="wedgeEllipseCallout">
            <a:avLst>
              <a:gd name="adj1" fmla="val 48743"/>
              <a:gd name="adj2" fmla="val 51237"/>
            </a:avLst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i="1" dirty="0">
                <a:solidFill>
                  <a:schemeClr val="accent1"/>
                </a:solidFill>
              </a:rPr>
              <a:t>“Meeting runs more smoothly”</a:t>
            </a:r>
          </a:p>
        </p:txBody>
      </p:sp>
      <p:sp>
        <p:nvSpPr>
          <p:cNvPr id="23" name="Speech Bubble: Oval 22">
            <a:extLst>
              <a:ext uri="{FF2B5EF4-FFF2-40B4-BE49-F238E27FC236}">
                <a16:creationId xmlns:a16="http://schemas.microsoft.com/office/drawing/2014/main" id="{714AC706-850E-F3B6-91CA-659B1DDF0585}"/>
              </a:ext>
            </a:extLst>
          </p:cNvPr>
          <p:cNvSpPr/>
          <p:nvPr/>
        </p:nvSpPr>
        <p:spPr>
          <a:xfrm>
            <a:off x="5562359" y="5401924"/>
            <a:ext cx="1227402" cy="754400"/>
          </a:xfrm>
          <a:prstGeom prst="wedgeEllipseCallout">
            <a:avLst>
              <a:gd name="adj1" fmla="val 67097"/>
              <a:gd name="adj2" fmla="val -9358"/>
            </a:avLst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i="1" dirty="0">
                <a:solidFill>
                  <a:schemeClr val="accent1"/>
                </a:solidFill>
              </a:rPr>
              <a:t>“All relevant info visible”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EC4C450-C4F7-FAF9-5C78-A64BCEE7D0FE}"/>
              </a:ext>
            </a:extLst>
          </p:cNvPr>
          <p:cNvSpPr txBox="1"/>
          <p:nvPr/>
        </p:nvSpPr>
        <p:spPr>
          <a:xfrm>
            <a:off x="-2410" y="-36441"/>
            <a:ext cx="371738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  <a:cs typeface="Calibri"/>
              </a:rPr>
              <a:t>A24-070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61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558D486CC5045A982F0F2438BD9A1" ma:contentTypeVersion="17" ma:contentTypeDescription="Create a new document." ma:contentTypeScope="" ma:versionID="6125e023a77ce2394b05c3574ecd43d8">
  <xsd:schema xmlns:xsd="http://www.w3.org/2001/XMLSchema" xmlns:xs="http://www.w3.org/2001/XMLSchema" xmlns:p="http://schemas.microsoft.com/office/2006/metadata/properties" xmlns:ns1="http://schemas.microsoft.com/sharepoint/v3" xmlns:ns2="cdef7ab9-3519-4273-a22c-7105e88b5b86" xmlns:ns3="b1d9df04-9b8d-4886-96c6-6484f0dc8e88" targetNamespace="http://schemas.microsoft.com/office/2006/metadata/properties" ma:root="true" ma:fieldsID="ce06e6b8a7f8ffefc2737c4f8edab9b3" ns1:_="" ns2:_="" ns3:_="">
    <xsd:import namespace="http://schemas.microsoft.com/sharepoint/v3"/>
    <xsd:import namespace="cdef7ab9-3519-4273-a22c-7105e88b5b86"/>
    <xsd:import namespace="b1d9df04-9b8d-4886-96c6-6484f0dc8e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f7ab9-3519-4273-a22c-7105e88b5b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9df04-9b8d-4886-96c6-6484f0dc8e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a22f223-8c2e-4278-a535-175b475a8894}" ma:internalName="TaxCatchAll" ma:showField="CatchAllData" ma:web="b1d9df04-9b8d-4886-96c6-6484f0dc8e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b1d9df04-9b8d-4886-96c6-6484f0dc8e88" xsi:nil="true"/>
    <lcf76f155ced4ddcb4097134ff3c332f xmlns="cdef7ab9-3519-4273-a22c-7105e88b5b86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52BD8E9-86FC-4273-A619-D3327E4BD5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def7ab9-3519-4273-a22c-7105e88b5b86"/>
    <ds:schemaRef ds:uri="b1d9df04-9b8d-4886-96c6-6484f0dc8e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2FA220C-EB03-441B-AE56-82278B5B633C}">
  <ds:schemaRefs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b1d9df04-9b8d-4886-96c6-6484f0dc8e88"/>
    <ds:schemaRef ds:uri="http://purl.org/dc/elements/1.1/"/>
    <ds:schemaRef ds:uri="http://purl.org/dc/dcmitype/"/>
    <ds:schemaRef ds:uri="cdef7ab9-3519-4273-a22c-7105e88b5b86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61BF587-55E2-4B20-8400-E7E0F85707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890</TotalTime>
  <Words>618</Words>
  <Application>Microsoft Office PowerPoint</Application>
  <PresentationFormat>Custom</PresentationFormat>
  <Paragraphs>125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lastModifiedBy>MURRAY, Naomi (THE ROYAL WOLVERHAMPTON NHS TRUST)</cp:lastModifiedBy>
  <cp:revision>37</cp:revision>
  <dcterms:created xsi:type="dcterms:W3CDTF">2020-12-07T15:24:36Z</dcterms:created>
  <dcterms:modified xsi:type="dcterms:W3CDTF">2024-06-12T14:34:51Z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0x010100F68558D486CC5045A982F0F2438BD9A1</vt:lpwstr>
  </property>
  <property fmtid="{D5CDD505-2E9C-101B-9397-08002B2CF9AE}" pid="3" name="MediaServiceImageTags">
    <vt:lpwstr/>
  </property>
</Properties>
</file>