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65369B-9A8B-BCB0-7911-8E2D9D4EA7DA}" v="20" dt="2024-06-12T14:30:19.2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77"/>
    <p:restoredTop sz="96405"/>
  </p:normalViewPr>
  <p:slideViewPr>
    <p:cSldViewPr snapToGrid="0" snapToObjects="1">
      <p:cViewPr varScale="1">
        <p:scale>
          <a:sx n="52" d="100"/>
          <a:sy n="52" d="100"/>
        </p:scale>
        <p:origin x="2610"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1F65369B-9A8B-BCB0-7911-8E2D9D4EA7DA}"/>
    <pc:docChg chg="modSld">
      <pc:chgData name="SARAI, Mandeep (THE ROYAL WOLVERHAMPTON NHS TRUST)" userId="S::mandeep.sarai@nhs.net::ec52dbc3-1e6f-40f0-aa0e-6e47e801b378" providerId="AD" clId="Web-{1F65369B-9A8B-BCB0-7911-8E2D9D4EA7DA}" dt="2024-06-12T14:30:19.265" v="10" actId="1076"/>
      <pc:docMkLst>
        <pc:docMk/>
      </pc:docMkLst>
      <pc:sldChg chg="addSp delSp modSp">
        <pc:chgData name="SARAI, Mandeep (THE ROYAL WOLVERHAMPTON NHS TRUST)" userId="S::mandeep.sarai@nhs.net::ec52dbc3-1e6f-40f0-aa0e-6e47e801b378" providerId="AD" clId="Web-{1F65369B-9A8B-BCB0-7911-8E2D9D4EA7DA}" dt="2024-06-12T14:30:19.265" v="10" actId="1076"/>
        <pc:sldMkLst>
          <pc:docMk/>
          <pc:sldMk cId="1439128987" sldId="256"/>
        </pc:sldMkLst>
        <pc:spChg chg="add del">
          <ac:chgData name="SARAI, Mandeep (THE ROYAL WOLVERHAMPTON NHS TRUST)" userId="S::mandeep.sarai@nhs.net::ec52dbc3-1e6f-40f0-aa0e-6e47e801b378" providerId="AD" clId="Web-{1F65369B-9A8B-BCB0-7911-8E2D9D4EA7DA}" dt="2024-06-12T14:29:48.436" v="1"/>
          <ac:spMkLst>
            <pc:docMk/>
            <pc:sldMk cId="1439128987" sldId="256"/>
            <ac:spMk id="2" creationId="{7AA15208-523B-F055-FDA3-B85B62703E62}"/>
          </ac:spMkLst>
        </pc:spChg>
        <pc:spChg chg="add mod">
          <ac:chgData name="SARAI, Mandeep (THE ROYAL WOLVERHAMPTON NHS TRUST)" userId="S::mandeep.sarai@nhs.net::ec52dbc3-1e6f-40f0-aa0e-6e47e801b378" providerId="AD" clId="Web-{1F65369B-9A8B-BCB0-7911-8E2D9D4EA7DA}" dt="2024-06-12T14:30:19.265" v="10" actId="1076"/>
          <ac:spMkLst>
            <pc:docMk/>
            <pc:sldMk cId="1439128987" sldId="256"/>
            <ac:spMk id="3" creationId="{F709E06A-66E0-3E1A-EAB3-A485FB42A6F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xrwh\xrwhfs\users\users%20l\Laura%20Meacham\Anitcoagulation\Self%20testing%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xrwh\xrwhfs\users\users%20l\Laura%20Meacham\Anitcoagulation\Self%20testing%20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xrwh\xrwhfs\users\users%20l\Laura%20Meacham\Anitcoagulation\Self%20testing%20data.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xrwh\xrwhfs\users\users%20l\Laura%20Meacham\Anitcoagulation\Self%20testing%20data.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US"/>
              <a:t>Overall TTR changes following</a:t>
            </a:r>
            <a:r>
              <a:rPr lang="en-US" baseline="0"/>
              <a:t> 12 months of self-testing</a:t>
            </a:r>
            <a:endParaRPr lang="en-US"/>
          </a:p>
        </c:rich>
      </c:tx>
      <c:layout>
        <c:manualLayout>
          <c:xMode val="edge"/>
          <c:yMode val="edge"/>
          <c:x val="0.11535474278819606"/>
          <c:y val="1.1248593925759279E-2"/>
        </c:manualLayout>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TTR!$E$36</c:f>
              <c:strCache>
                <c:ptCount val="1"/>
                <c:pt idx="0">
                  <c:v>12 months</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EF19-4D84-8098-9E4EF7FCCC84}"/>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EF19-4D84-8098-9E4EF7FCCC84}"/>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EF19-4D84-8098-9E4EF7FCCC84}"/>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EF19-4D84-8098-9E4EF7FCCC84}"/>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TTR!$B$37:$D$40</c:f>
              <c:strCache>
                <c:ptCount val="4"/>
                <c:pt idx="0">
                  <c:v>TTR increase</c:v>
                </c:pt>
                <c:pt idx="1">
                  <c:v>TTR decrease</c:v>
                </c:pt>
                <c:pt idx="2">
                  <c:v>TTR no change</c:v>
                </c:pt>
                <c:pt idx="3">
                  <c:v>TTR no data</c:v>
                </c:pt>
              </c:strCache>
            </c:strRef>
          </c:cat>
          <c:val>
            <c:numRef>
              <c:f>TTR!$E$37:$E$40</c:f>
              <c:numCache>
                <c:formatCode>General</c:formatCode>
                <c:ptCount val="4"/>
                <c:pt idx="0">
                  <c:v>122</c:v>
                </c:pt>
                <c:pt idx="1">
                  <c:v>48</c:v>
                </c:pt>
                <c:pt idx="2">
                  <c:v>12</c:v>
                </c:pt>
                <c:pt idx="3">
                  <c:v>10</c:v>
                </c:pt>
              </c:numCache>
            </c:numRef>
          </c:val>
          <c:extLst>
            <c:ext xmlns:c16="http://schemas.microsoft.com/office/drawing/2014/chart" uri="{C3380CC4-5D6E-409C-BE32-E72D297353CC}">
              <c16:uniqueId val="{00000008-EF19-4D84-8098-9E4EF7FCCC84}"/>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Phase</a:t>
            </a:r>
            <a:r>
              <a:rPr lang="en-GB" baseline="0"/>
              <a:t> 1: Number of patients under / over TTR 60%</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TTR!$B$10</c:f>
              <c:strCache>
                <c:ptCount val="1"/>
                <c:pt idx="0">
                  <c:v>TTR 59.9% or under</c:v>
                </c:pt>
              </c:strCache>
            </c:strRef>
          </c:tx>
          <c:spPr>
            <a:solidFill>
              <a:schemeClr val="accent1"/>
            </a:solidFill>
            <a:ln>
              <a:noFill/>
            </a:ln>
            <a:effectLst/>
          </c:spPr>
          <c:invertIfNegative val="0"/>
          <c:cat>
            <c:strRef>
              <c:f>(TTR!$C$9,TTR!$F$9:$G$9)</c:f>
              <c:strCache>
                <c:ptCount val="3"/>
                <c:pt idx="0">
                  <c:v>start</c:v>
                </c:pt>
                <c:pt idx="1">
                  <c:v>12months</c:v>
                </c:pt>
                <c:pt idx="2">
                  <c:v>No data at 12 months</c:v>
                </c:pt>
              </c:strCache>
            </c:strRef>
          </c:cat>
          <c:val>
            <c:numRef>
              <c:f>(TTR!$C$10,TTR!$F$10:$G$10)</c:f>
              <c:numCache>
                <c:formatCode>General</c:formatCode>
                <c:ptCount val="3"/>
                <c:pt idx="0">
                  <c:v>53</c:v>
                </c:pt>
                <c:pt idx="1">
                  <c:v>16</c:v>
                </c:pt>
                <c:pt idx="2">
                  <c:v>1</c:v>
                </c:pt>
              </c:numCache>
            </c:numRef>
          </c:val>
          <c:extLst>
            <c:ext xmlns:c16="http://schemas.microsoft.com/office/drawing/2014/chart" uri="{C3380CC4-5D6E-409C-BE32-E72D297353CC}">
              <c16:uniqueId val="{00000000-ED9E-4E33-9D2C-9B57BA2DAEF8}"/>
            </c:ext>
          </c:extLst>
        </c:ser>
        <c:ser>
          <c:idx val="1"/>
          <c:order val="1"/>
          <c:tx>
            <c:strRef>
              <c:f>TTR!$B$11</c:f>
              <c:strCache>
                <c:ptCount val="1"/>
                <c:pt idx="0">
                  <c:v>TTR 60% or over</c:v>
                </c:pt>
              </c:strCache>
            </c:strRef>
          </c:tx>
          <c:spPr>
            <a:solidFill>
              <a:schemeClr val="accent2"/>
            </a:solidFill>
            <a:ln>
              <a:noFill/>
            </a:ln>
            <a:effectLst/>
          </c:spPr>
          <c:invertIfNegative val="0"/>
          <c:cat>
            <c:strRef>
              <c:f>(TTR!$C$9,TTR!$F$9:$G$9)</c:f>
              <c:strCache>
                <c:ptCount val="3"/>
                <c:pt idx="0">
                  <c:v>start</c:v>
                </c:pt>
                <c:pt idx="1">
                  <c:v>12months</c:v>
                </c:pt>
                <c:pt idx="2">
                  <c:v>No data at 12 months</c:v>
                </c:pt>
              </c:strCache>
            </c:strRef>
          </c:cat>
          <c:val>
            <c:numRef>
              <c:f>(TTR!$C$11,TTR!$F$11:$G$11)</c:f>
              <c:numCache>
                <c:formatCode>General</c:formatCode>
                <c:ptCount val="3"/>
                <c:pt idx="0">
                  <c:v>54</c:v>
                </c:pt>
                <c:pt idx="1">
                  <c:v>90</c:v>
                </c:pt>
              </c:numCache>
            </c:numRef>
          </c:val>
          <c:extLst>
            <c:ext xmlns:c16="http://schemas.microsoft.com/office/drawing/2014/chart" uri="{C3380CC4-5D6E-409C-BE32-E72D297353CC}">
              <c16:uniqueId val="{00000001-ED9E-4E33-9D2C-9B57BA2DAEF8}"/>
            </c:ext>
          </c:extLst>
        </c:ser>
        <c:dLbls>
          <c:showLegendKey val="0"/>
          <c:showVal val="0"/>
          <c:showCatName val="0"/>
          <c:showSerName val="0"/>
          <c:showPercent val="0"/>
          <c:showBubbleSize val="0"/>
        </c:dLbls>
        <c:gapWidth val="219"/>
        <c:overlap val="-27"/>
        <c:axId val="691406783"/>
        <c:axId val="474812415"/>
      </c:barChart>
      <c:catAx>
        <c:axId val="6914067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4812415"/>
        <c:crosses val="autoZero"/>
        <c:auto val="1"/>
        <c:lblAlgn val="ctr"/>
        <c:lblOffset val="100"/>
        <c:noMultiLvlLbl val="0"/>
      </c:catAx>
      <c:valAx>
        <c:axId val="4748124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14067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Phase 2: Number of patients under / over</a:t>
            </a:r>
            <a:r>
              <a:rPr lang="en-GB" baseline="0"/>
              <a:t> TTR 60%</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TTR!$B$13</c:f>
              <c:strCache>
                <c:ptCount val="1"/>
                <c:pt idx="0">
                  <c:v>TTR 59.9% or under</c:v>
                </c:pt>
              </c:strCache>
            </c:strRef>
          </c:tx>
          <c:spPr>
            <a:solidFill>
              <a:schemeClr val="accent6"/>
            </a:solidFill>
            <a:ln>
              <a:noFill/>
            </a:ln>
            <a:effectLst/>
          </c:spPr>
          <c:invertIfNegative val="0"/>
          <c:cat>
            <c:strRef>
              <c:f>TTR!$C$12:$G$12</c:f>
              <c:strCache>
                <c:ptCount val="5"/>
                <c:pt idx="0">
                  <c:v>Start</c:v>
                </c:pt>
                <c:pt idx="1">
                  <c:v>3months</c:v>
                </c:pt>
                <c:pt idx="2">
                  <c:v>6months</c:v>
                </c:pt>
                <c:pt idx="3">
                  <c:v>12months</c:v>
                </c:pt>
                <c:pt idx="4">
                  <c:v>No data from 6 months</c:v>
                </c:pt>
              </c:strCache>
            </c:strRef>
          </c:cat>
          <c:val>
            <c:numRef>
              <c:f>TTR!$C$13:$G$13</c:f>
              <c:numCache>
                <c:formatCode>General</c:formatCode>
                <c:ptCount val="5"/>
                <c:pt idx="0">
                  <c:v>38</c:v>
                </c:pt>
                <c:pt idx="1">
                  <c:v>30</c:v>
                </c:pt>
                <c:pt idx="2">
                  <c:v>20</c:v>
                </c:pt>
                <c:pt idx="3">
                  <c:v>21</c:v>
                </c:pt>
                <c:pt idx="4">
                  <c:v>6</c:v>
                </c:pt>
              </c:numCache>
            </c:numRef>
          </c:val>
          <c:extLst>
            <c:ext xmlns:c16="http://schemas.microsoft.com/office/drawing/2014/chart" uri="{C3380CC4-5D6E-409C-BE32-E72D297353CC}">
              <c16:uniqueId val="{00000000-506C-496A-92A8-8782C389E959}"/>
            </c:ext>
          </c:extLst>
        </c:ser>
        <c:ser>
          <c:idx val="1"/>
          <c:order val="1"/>
          <c:tx>
            <c:strRef>
              <c:f>TTR!$B$14</c:f>
              <c:strCache>
                <c:ptCount val="1"/>
                <c:pt idx="0">
                  <c:v>TTR 60% or over</c:v>
                </c:pt>
              </c:strCache>
            </c:strRef>
          </c:tx>
          <c:spPr>
            <a:solidFill>
              <a:schemeClr val="accent5"/>
            </a:solidFill>
            <a:ln>
              <a:noFill/>
            </a:ln>
            <a:effectLst/>
          </c:spPr>
          <c:invertIfNegative val="0"/>
          <c:cat>
            <c:strRef>
              <c:f>TTR!$C$12:$G$12</c:f>
              <c:strCache>
                <c:ptCount val="5"/>
                <c:pt idx="0">
                  <c:v>Start</c:v>
                </c:pt>
                <c:pt idx="1">
                  <c:v>3months</c:v>
                </c:pt>
                <c:pt idx="2">
                  <c:v>6months</c:v>
                </c:pt>
                <c:pt idx="3">
                  <c:v>12months</c:v>
                </c:pt>
                <c:pt idx="4">
                  <c:v>No data from 6 months</c:v>
                </c:pt>
              </c:strCache>
            </c:strRef>
          </c:cat>
          <c:val>
            <c:numRef>
              <c:f>TTR!$C$14:$G$14</c:f>
              <c:numCache>
                <c:formatCode>General</c:formatCode>
                <c:ptCount val="5"/>
                <c:pt idx="0">
                  <c:v>47</c:v>
                </c:pt>
                <c:pt idx="1">
                  <c:v>55</c:v>
                </c:pt>
                <c:pt idx="2">
                  <c:v>56</c:v>
                </c:pt>
                <c:pt idx="3">
                  <c:v>55</c:v>
                </c:pt>
                <c:pt idx="4">
                  <c:v>3</c:v>
                </c:pt>
              </c:numCache>
            </c:numRef>
          </c:val>
          <c:extLst>
            <c:ext xmlns:c16="http://schemas.microsoft.com/office/drawing/2014/chart" uri="{C3380CC4-5D6E-409C-BE32-E72D297353CC}">
              <c16:uniqueId val="{00000001-506C-496A-92A8-8782C389E959}"/>
            </c:ext>
          </c:extLst>
        </c:ser>
        <c:dLbls>
          <c:showLegendKey val="0"/>
          <c:showVal val="0"/>
          <c:showCatName val="0"/>
          <c:showSerName val="0"/>
          <c:showPercent val="0"/>
          <c:showBubbleSize val="0"/>
        </c:dLbls>
        <c:gapWidth val="219"/>
        <c:overlap val="-27"/>
        <c:axId val="689173679"/>
        <c:axId val="699497087"/>
      </c:barChart>
      <c:catAx>
        <c:axId val="689173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9497087"/>
        <c:crosses val="autoZero"/>
        <c:auto val="1"/>
        <c:lblAlgn val="ctr"/>
        <c:lblOffset val="100"/>
        <c:noMultiLvlLbl val="0"/>
      </c:catAx>
      <c:valAx>
        <c:axId val="6994970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891736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baseline="0"/>
              <a:t>Dosing visit frequency from starting the self testing programme to 12 months on the programme </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'Visit frequency'!$H$4</c:f>
              <c:strCache>
                <c:ptCount val="1"/>
                <c:pt idx="0">
                  <c:v>At start</c:v>
                </c:pt>
              </c:strCache>
            </c:strRef>
          </c:tx>
          <c:spPr>
            <a:solidFill>
              <a:schemeClr val="accent1"/>
            </a:solidFill>
            <a:ln>
              <a:noFill/>
            </a:ln>
            <a:effectLst/>
          </c:spPr>
          <c:invertIfNegative val="0"/>
          <c:cat>
            <c:strRef>
              <c:f>'Visit frequency'!$C$5:$C$14</c:f>
              <c:strCache>
                <c:ptCount val="10"/>
                <c:pt idx="0">
                  <c:v>Visit frequency &lt;7 dyas</c:v>
                </c:pt>
                <c:pt idx="1">
                  <c:v>Visit frequency 1 week</c:v>
                </c:pt>
                <c:pt idx="2">
                  <c:v>Visit frequency 2 weeks</c:v>
                </c:pt>
                <c:pt idx="3">
                  <c:v>Visit frequency 3 weeks</c:v>
                </c:pt>
                <c:pt idx="4">
                  <c:v>Visit frequency 4 weeks</c:v>
                </c:pt>
                <c:pt idx="5">
                  <c:v>Visit frequency 5 weeks</c:v>
                </c:pt>
                <c:pt idx="6">
                  <c:v>Visit frequency 6 weeks</c:v>
                </c:pt>
                <c:pt idx="7">
                  <c:v>Visit frequency 8 weeks</c:v>
                </c:pt>
                <c:pt idx="8">
                  <c:v>Visit frequency 10 weeks</c:v>
                </c:pt>
                <c:pt idx="9">
                  <c:v>Visit frequency 12 weeks</c:v>
                </c:pt>
              </c:strCache>
            </c:strRef>
          </c:cat>
          <c:val>
            <c:numRef>
              <c:f>'Visit frequency'!$H$5:$H$14</c:f>
              <c:numCache>
                <c:formatCode>General</c:formatCode>
                <c:ptCount val="10"/>
                <c:pt idx="0">
                  <c:v>4</c:v>
                </c:pt>
                <c:pt idx="1">
                  <c:v>170</c:v>
                </c:pt>
                <c:pt idx="2">
                  <c:v>11</c:v>
                </c:pt>
                <c:pt idx="3">
                  <c:v>1</c:v>
                </c:pt>
                <c:pt idx="4">
                  <c:v>3</c:v>
                </c:pt>
                <c:pt idx="5">
                  <c:v>0</c:v>
                </c:pt>
                <c:pt idx="6">
                  <c:v>2</c:v>
                </c:pt>
                <c:pt idx="7">
                  <c:v>1</c:v>
                </c:pt>
                <c:pt idx="8">
                  <c:v>0</c:v>
                </c:pt>
                <c:pt idx="9">
                  <c:v>0</c:v>
                </c:pt>
              </c:numCache>
            </c:numRef>
          </c:val>
          <c:extLst>
            <c:ext xmlns:c16="http://schemas.microsoft.com/office/drawing/2014/chart" uri="{C3380CC4-5D6E-409C-BE32-E72D297353CC}">
              <c16:uniqueId val="{00000000-6EBA-4FCF-B463-327CCD354483}"/>
            </c:ext>
          </c:extLst>
        </c:ser>
        <c:ser>
          <c:idx val="1"/>
          <c:order val="1"/>
          <c:tx>
            <c:strRef>
              <c:f>'Visit frequency'!$I$4</c:f>
              <c:strCache>
                <c:ptCount val="1"/>
                <c:pt idx="0">
                  <c:v>12 months</c:v>
                </c:pt>
              </c:strCache>
            </c:strRef>
          </c:tx>
          <c:spPr>
            <a:solidFill>
              <a:schemeClr val="accent2"/>
            </a:solidFill>
            <a:ln>
              <a:noFill/>
            </a:ln>
            <a:effectLst/>
          </c:spPr>
          <c:invertIfNegative val="0"/>
          <c:cat>
            <c:strRef>
              <c:f>'Visit frequency'!$C$5:$C$14</c:f>
              <c:strCache>
                <c:ptCount val="10"/>
                <c:pt idx="0">
                  <c:v>Visit frequency &lt;7 dyas</c:v>
                </c:pt>
                <c:pt idx="1">
                  <c:v>Visit frequency 1 week</c:v>
                </c:pt>
                <c:pt idx="2">
                  <c:v>Visit frequency 2 weeks</c:v>
                </c:pt>
                <c:pt idx="3">
                  <c:v>Visit frequency 3 weeks</c:v>
                </c:pt>
                <c:pt idx="4">
                  <c:v>Visit frequency 4 weeks</c:v>
                </c:pt>
                <c:pt idx="5">
                  <c:v>Visit frequency 5 weeks</c:v>
                </c:pt>
                <c:pt idx="6">
                  <c:v>Visit frequency 6 weeks</c:v>
                </c:pt>
                <c:pt idx="7">
                  <c:v>Visit frequency 8 weeks</c:v>
                </c:pt>
                <c:pt idx="8">
                  <c:v>Visit frequency 10 weeks</c:v>
                </c:pt>
                <c:pt idx="9">
                  <c:v>Visit frequency 12 weeks</c:v>
                </c:pt>
              </c:strCache>
            </c:strRef>
          </c:cat>
          <c:val>
            <c:numRef>
              <c:f>'Visit frequency'!$I$5:$I$14</c:f>
              <c:numCache>
                <c:formatCode>General</c:formatCode>
                <c:ptCount val="10"/>
                <c:pt idx="0">
                  <c:v>0</c:v>
                </c:pt>
                <c:pt idx="1">
                  <c:v>18</c:v>
                </c:pt>
                <c:pt idx="2">
                  <c:v>32</c:v>
                </c:pt>
                <c:pt idx="3">
                  <c:v>8</c:v>
                </c:pt>
                <c:pt idx="4">
                  <c:v>77</c:v>
                </c:pt>
                <c:pt idx="5">
                  <c:v>3</c:v>
                </c:pt>
                <c:pt idx="6">
                  <c:v>25</c:v>
                </c:pt>
                <c:pt idx="7">
                  <c:v>16</c:v>
                </c:pt>
                <c:pt idx="8">
                  <c:v>3</c:v>
                </c:pt>
                <c:pt idx="9">
                  <c:v>1</c:v>
                </c:pt>
              </c:numCache>
            </c:numRef>
          </c:val>
          <c:extLst>
            <c:ext xmlns:c16="http://schemas.microsoft.com/office/drawing/2014/chart" uri="{C3380CC4-5D6E-409C-BE32-E72D297353CC}">
              <c16:uniqueId val="{00000001-6EBA-4FCF-B463-327CCD354483}"/>
            </c:ext>
          </c:extLst>
        </c:ser>
        <c:dLbls>
          <c:showLegendKey val="0"/>
          <c:showVal val="0"/>
          <c:showCatName val="0"/>
          <c:showSerName val="0"/>
          <c:showPercent val="0"/>
          <c:showBubbleSize val="0"/>
        </c:dLbls>
        <c:gapWidth val="219"/>
        <c:overlap val="-27"/>
        <c:axId val="831683167"/>
        <c:axId val="699138895"/>
      </c:barChart>
      <c:catAx>
        <c:axId val="8316831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9138895"/>
        <c:crosses val="autoZero"/>
        <c:auto val="1"/>
        <c:lblAlgn val="ctr"/>
        <c:lblOffset val="100"/>
        <c:noMultiLvlLbl val="0"/>
      </c:catAx>
      <c:valAx>
        <c:axId val="6991388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16831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6/12/2024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12/06/2024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12/06/2024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12/06/2024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12/06/2024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82020" y="645655"/>
            <a:ext cx="6563066"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Self-Testing Project</a:t>
            </a:r>
          </a:p>
        </p:txBody>
      </p:sp>
      <p:sp>
        <p:nvSpPr>
          <p:cNvPr id="10" name="TextBox 9">
            <a:extLst>
              <a:ext uri="{FF2B5EF4-FFF2-40B4-BE49-F238E27FC236}">
                <a16:creationId xmlns:a16="http://schemas.microsoft.com/office/drawing/2014/main" id="{B58AD6FE-F3F4-8946-838E-E4A51B087E8E}"/>
              </a:ext>
            </a:extLst>
          </p:cNvPr>
          <p:cNvSpPr txBox="1"/>
          <p:nvPr/>
        </p:nvSpPr>
        <p:spPr>
          <a:xfrm>
            <a:off x="382020" y="1193510"/>
            <a:ext cx="5605123" cy="1015663"/>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Louise Cartwright </a:t>
            </a:r>
            <a:r>
              <a:rPr lang="en-US" sz="2000" dirty="0">
                <a:solidFill>
                  <a:schemeClr val="bg1"/>
                </a:solidFill>
                <a:latin typeface="Arial" panose="020B0604020202020204" pitchFamily="34" charset="0"/>
                <a:cs typeface="Arial" panose="020B0604020202020204" pitchFamily="34" charset="0"/>
              </a:rPr>
              <a:t>Junior Sister</a:t>
            </a:r>
            <a:endParaRPr lang="en-US" sz="2000" b="1" dirty="0">
              <a:solidFill>
                <a:schemeClr val="bg1"/>
              </a:solidFill>
              <a:latin typeface="Arial" panose="020B0604020202020204" pitchFamily="34" charset="0"/>
              <a:cs typeface="Arial" panose="020B0604020202020204" pitchFamily="34" charset="0"/>
            </a:endParaRPr>
          </a:p>
          <a:p>
            <a:r>
              <a:rPr lang="en-US" sz="2000" b="1" dirty="0">
                <a:solidFill>
                  <a:schemeClr val="bg1"/>
                </a:solidFill>
                <a:latin typeface="Arial" panose="020B0604020202020204" pitchFamily="34" charset="0"/>
                <a:cs typeface="Arial" panose="020B0604020202020204" pitchFamily="34" charset="0"/>
              </a:rPr>
              <a:t>Emma Bishop </a:t>
            </a:r>
            <a:r>
              <a:rPr lang="en-US" sz="2000" dirty="0">
                <a:solidFill>
                  <a:schemeClr val="bg1"/>
                </a:solidFill>
                <a:latin typeface="Arial" panose="020B0604020202020204" pitchFamily="34" charset="0"/>
                <a:cs typeface="Arial" panose="020B0604020202020204" pitchFamily="34" charset="0"/>
              </a:rPr>
              <a:t>Senior Sister</a:t>
            </a:r>
          </a:p>
          <a:p>
            <a:r>
              <a:rPr lang="en-US" sz="2000" b="1" dirty="0">
                <a:solidFill>
                  <a:schemeClr val="bg1"/>
                </a:solidFill>
                <a:latin typeface="Arial" panose="020B0604020202020204" pitchFamily="34" charset="0"/>
                <a:cs typeface="Arial" panose="020B0604020202020204" pitchFamily="34" charset="0"/>
              </a:rPr>
              <a:t>Laura Meacham </a:t>
            </a:r>
            <a:r>
              <a:rPr lang="en-US" sz="2000" dirty="0">
                <a:solidFill>
                  <a:schemeClr val="bg1"/>
                </a:solidFill>
                <a:latin typeface="Arial" panose="020B0604020202020204" pitchFamily="34" charset="0"/>
                <a:cs typeface="Arial" panose="020B0604020202020204" pitchFamily="34" charset="0"/>
              </a:rPr>
              <a:t>Matron</a:t>
            </a:r>
            <a:endParaRPr lang="en-US" sz="2000" b="1"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5C5E5C7-62BE-8E80-A3B4-6D18192E9275}"/>
              </a:ext>
            </a:extLst>
          </p:cNvPr>
          <p:cNvSpPr txBox="1"/>
          <p:nvPr/>
        </p:nvSpPr>
        <p:spPr>
          <a:xfrm>
            <a:off x="93400" y="2792524"/>
            <a:ext cx="10492471"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Self-testing for patients was originally included in the Wolverhampton Anticoagulation Service Development Plan in 2018; however, due to lack of funding and the prioritization of adapting to the coronavirus pandemic, there was a delay in initiating this project.</a:t>
            </a:r>
          </a:p>
        </p:txBody>
      </p:sp>
      <p:sp>
        <p:nvSpPr>
          <p:cNvPr id="5" name="TextBox 4">
            <a:extLst>
              <a:ext uri="{FF2B5EF4-FFF2-40B4-BE49-F238E27FC236}">
                <a16:creationId xmlns:a16="http://schemas.microsoft.com/office/drawing/2014/main" id="{1BA4C8B4-2455-A44E-EB63-3E564A8F0AAE}"/>
              </a:ext>
            </a:extLst>
          </p:cNvPr>
          <p:cNvSpPr txBox="1"/>
          <p:nvPr/>
        </p:nvSpPr>
        <p:spPr>
          <a:xfrm>
            <a:off x="105941" y="2385533"/>
            <a:ext cx="1349831" cy="461665"/>
          </a:xfrm>
          <a:prstGeom prst="rect">
            <a:avLst/>
          </a:prstGeom>
          <a:noFill/>
        </p:spPr>
        <p:txBody>
          <a:bodyPr wrap="square" rtlCol="0">
            <a:spAutoFit/>
          </a:bodyPr>
          <a:lstStyle/>
          <a:p>
            <a:r>
              <a:rPr lang="en-US" sz="2400" b="1" dirty="0">
                <a:solidFill>
                  <a:schemeClr val="tx2">
                    <a:lumMod val="75000"/>
                  </a:schemeClr>
                </a:solidFill>
              </a:rPr>
              <a:t>Project</a:t>
            </a:r>
          </a:p>
        </p:txBody>
      </p:sp>
      <p:sp>
        <p:nvSpPr>
          <p:cNvPr id="16" name="TextBox 15">
            <a:extLst>
              <a:ext uri="{FF2B5EF4-FFF2-40B4-BE49-F238E27FC236}">
                <a16:creationId xmlns:a16="http://schemas.microsoft.com/office/drawing/2014/main" id="{6A4C5C1C-0FD9-D2DD-1160-649D900937C6}"/>
              </a:ext>
            </a:extLst>
          </p:cNvPr>
          <p:cNvSpPr txBox="1"/>
          <p:nvPr/>
        </p:nvSpPr>
        <p:spPr>
          <a:xfrm>
            <a:off x="138938" y="13880295"/>
            <a:ext cx="5213238" cy="95410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Anticoagulation</a:t>
            </a:r>
          </a:p>
          <a:p>
            <a:r>
              <a:rPr lang="en-US" sz="2800" b="1" i="1" dirty="0">
                <a:solidFill>
                  <a:schemeClr val="bg1"/>
                </a:solidFill>
                <a:latin typeface="Arial" panose="020B0604020202020204" pitchFamily="34" charset="0"/>
                <a:cs typeface="Arial" panose="020B0604020202020204" pitchFamily="34" charset="0"/>
              </a:rPr>
              <a:t>Community Ambulatory Care</a:t>
            </a:r>
          </a:p>
        </p:txBody>
      </p:sp>
      <p:graphicFrame>
        <p:nvGraphicFramePr>
          <p:cNvPr id="11" name="Chart 10">
            <a:extLst>
              <a:ext uri="{FF2B5EF4-FFF2-40B4-BE49-F238E27FC236}">
                <a16:creationId xmlns:a16="http://schemas.microsoft.com/office/drawing/2014/main" id="{FC58C5A4-127B-C26E-60CE-A2357D0FE682}"/>
              </a:ext>
            </a:extLst>
          </p:cNvPr>
          <p:cNvGraphicFramePr/>
          <p:nvPr>
            <p:extLst>
              <p:ext uri="{D42A27DB-BD31-4B8C-83A1-F6EECF244321}">
                <p14:modId xmlns:p14="http://schemas.microsoft.com/office/powerpoint/2010/main" val="532760130"/>
              </p:ext>
            </p:extLst>
          </p:nvPr>
        </p:nvGraphicFramePr>
        <p:xfrm>
          <a:off x="6301616" y="3449904"/>
          <a:ext cx="4390198" cy="22801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14">
            <a:extLst>
              <a:ext uri="{FF2B5EF4-FFF2-40B4-BE49-F238E27FC236}">
                <a16:creationId xmlns:a16="http://schemas.microsoft.com/office/drawing/2014/main" id="{1873CABD-DEF1-3B45-29BF-62C31E547DBF}"/>
              </a:ext>
            </a:extLst>
          </p:cNvPr>
          <p:cNvGraphicFramePr/>
          <p:nvPr>
            <p:extLst>
              <p:ext uri="{D42A27DB-BD31-4B8C-83A1-F6EECF244321}">
                <p14:modId xmlns:p14="http://schemas.microsoft.com/office/powerpoint/2010/main" val="4003875178"/>
              </p:ext>
            </p:extLst>
          </p:nvPr>
        </p:nvGraphicFramePr>
        <p:xfrm>
          <a:off x="382020" y="7314297"/>
          <a:ext cx="4658235" cy="22083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a:extLst>
              <a:ext uri="{FF2B5EF4-FFF2-40B4-BE49-F238E27FC236}">
                <a16:creationId xmlns:a16="http://schemas.microsoft.com/office/drawing/2014/main" id="{79C2BBF8-09A5-34DC-8B91-5EFD7BD952DA}"/>
              </a:ext>
            </a:extLst>
          </p:cNvPr>
          <p:cNvGraphicFramePr/>
          <p:nvPr>
            <p:extLst>
              <p:ext uri="{D42A27DB-BD31-4B8C-83A1-F6EECF244321}">
                <p14:modId xmlns:p14="http://schemas.microsoft.com/office/powerpoint/2010/main" val="1410620720"/>
              </p:ext>
            </p:extLst>
          </p:nvPr>
        </p:nvGraphicFramePr>
        <p:xfrm>
          <a:off x="5082683" y="7314297"/>
          <a:ext cx="5227110" cy="227669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a:extLst>
              <a:ext uri="{FF2B5EF4-FFF2-40B4-BE49-F238E27FC236}">
                <a16:creationId xmlns:a16="http://schemas.microsoft.com/office/drawing/2014/main" id="{9D5B3C2B-4CB1-66CA-38EC-8B369F5639E2}"/>
              </a:ext>
            </a:extLst>
          </p:cNvPr>
          <p:cNvGraphicFramePr/>
          <p:nvPr>
            <p:extLst>
              <p:ext uri="{D42A27DB-BD31-4B8C-83A1-F6EECF244321}">
                <p14:modId xmlns:p14="http://schemas.microsoft.com/office/powerpoint/2010/main" val="2051725090"/>
              </p:ext>
            </p:extLst>
          </p:nvPr>
        </p:nvGraphicFramePr>
        <p:xfrm>
          <a:off x="4587712" y="10815360"/>
          <a:ext cx="6069353" cy="2470246"/>
        </p:xfrm>
        <a:graphic>
          <a:graphicData uri="http://schemas.openxmlformats.org/drawingml/2006/chart">
            <c:chart xmlns:c="http://schemas.openxmlformats.org/drawingml/2006/chart" xmlns:r="http://schemas.openxmlformats.org/officeDocument/2006/relationships" r:id="rId5"/>
          </a:graphicData>
        </a:graphic>
      </p:graphicFrame>
      <p:sp>
        <p:nvSpPr>
          <p:cNvPr id="21" name="TextBox 20">
            <a:extLst>
              <a:ext uri="{FF2B5EF4-FFF2-40B4-BE49-F238E27FC236}">
                <a16:creationId xmlns:a16="http://schemas.microsoft.com/office/drawing/2014/main" id="{7C01EB41-533C-5AE0-CDF2-956FD8A1B180}"/>
              </a:ext>
            </a:extLst>
          </p:cNvPr>
          <p:cNvSpPr txBox="1"/>
          <p:nvPr/>
        </p:nvSpPr>
        <p:spPr>
          <a:xfrm>
            <a:off x="93400" y="3376726"/>
            <a:ext cx="6752044" cy="1169551"/>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The self-testing project set to improve the patient’s time in therapeutic range (TTR) by increasing patient compliance with Anticoagulation dosing and treatment. This would be achieved through promoting patient self-care by enabling the patients to undertake their own International Normalised Ratio (INR) monitoring at home; encouraging patients to have ownership of their condition. </a:t>
            </a:r>
          </a:p>
        </p:txBody>
      </p:sp>
      <p:sp>
        <p:nvSpPr>
          <p:cNvPr id="22" name="TextBox 21">
            <a:extLst>
              <a:ext uri="{FF2B5EF4-FFF2-40B4-BE49-F238E27FC236}">
                <a16:creationId xmlns:a16="http://schemas.microsoft.com/office/drawing/2014/main" id="{CCFF2617-6BE2-ECCC-D688-60E1D178EE43}"/>
              </a:ext>
            </a:extLst>
          </p:cNvPr>
          <p:cNvSpPr txBox="1"/>
          <p:nvPr/>
        </p:nvSpPr>
        <p:spPr>
          <a:xfrm>
            <a:off x="105941" y="4607259"/>
            <a:ext cx="6752043" cy="1384995"/>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It was hoped that patient compliance would be improved as there would be a reduced need to travel to health centers for clinics, spending significantly less time for their Anticoagulation appointment. Research available prior to the initiation of this innovation supported that self-testing improved patient INR control and compliance with treatment due to the patient feeling more involved in their treatment. </a:t>
            </a:r>
          </a:p>
        </p:txBody>
      </p:sp>
      <p:sp>
        <p:nvSpPr>
          <p:cNvPr id="23" name="TextBox 22">
            <a:extLst>
              <a:ext uri="{FF2B5EF4-FFF2-40B4-BE49-F238E27FC236}">
                <a16:creationId xmlns:a16="http://schemas.microsoft.com/office/drawing/2014/main" id="{FD9A95F9-1A7F-76A3-C654-99B9BC82DA51}"/>
              </a:ext>
            </a:extLst>
          </p:cNvPr>
          <p:cNvSpPr txBox="1"/>
          <p:nvPr/>
        </p:nvSpPr>
        <p:spPr>
          <a:xfrm>
            <a:off x="105941" y="6068500"/>
            <a:ext cx="10492471" cy="1169551"/>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The patient’s TTR would be recorded when initiated onto the self-testing project and then again 12 months later. A spreadsheet was used as a database for all patients enrolled onto the self-testing project. After the initial cohort of patients was reviewed, it was identified that further TTR results would be beneficial to be able to review the trend in TTR changes, with potential to further reduce their visit frequency. For this reason, the second cohort of patients has TTRs recorded at additional intervals; 3 months and 6 months from initiation of self-testing. </a:t>
            </a:r>
          </a:p>
        </p:txBody>
      </p:sp>
      <p:sp>
        <p:nvSpPr>
          <p:cNvPr id="24" name="TextBox 23">
            <a:extLst>
              <a:ext uri="{FF2B5EF4-FFF2-40B4-BE49-F238E27FC236}">
                <a16:creationId xmlns:a16="http://schemas.microsoft.com/office/drawing/2014/main" id="{5AA36A9B-3D60-8408-DF05-9EDBDBC61248}"/>
              </a:ext>
            </a:extLst>
          </p:cNvPr>
          <p:cNvSpPr txBox="1"/>
          <p:nvPr/>
        </p:nvSpPr>
        <p:spPr>
          <a:xfrm>
            <a:off x="105941" y="9680124"/>
            <a:ext cx="10292546" cy="1169551"/>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Each patient received face to face training and education for their Point of Care (POC) machine and the Engage App. Supportive literature (DVDs and leaflets) were also given to patients. A patient agreement was then signed by the patient to comply with required engagement for the self-testing project. A 6 monthly quality control check was completed for each patient’s machine requiring a face-to-face visit to a health center for the Anticoagulation team to complete POC machine calibration and offered opportunity for the patient to voice any concerns or ask any questions they may have. </a:t>
            </a:r>
          </a:p>
        </p:txBody>
      </p:sp>
      <p:sp>
        <p:nvSpPr>
          <p:cNvPr id="25" name="TextBox 24">
            <a:extLst>
              <a:ext uri="{FF2B5EF4-FFF2-40B4-BE49-F238E27FC236}">
                <a16:creationId xmlns:a16="http://schemas.microsoft.com/office/drawing/2014/main" id="{045084D7-BB2B-9696-FC48-BD6A742DF7E6}"/>
              </a:ext>
            </a:extLst>
          </p:cNvPr>
          <p:cNvSpPr txBox="1"/>
          <p:nvPr/>
        </p:nvSpPr>
        <p:spPr>
          <a:xfrm>
            <a:off x="105941" y="11101817"/>
            <a:ext cx="4481772" cy="1600438"/>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Upon commencing the self-testing project, 91% of patients had a dosing visit frequency of 1 week or sooner. After 12 months of self-testing, this drastically dropped to 9%. Patients who self-test predominantly now have a dosing visit every 4-8 weeks with 63% of patients falling into this category; a staggering increase from the 3% at the time of project initiation.</a:t>
            </a:r>
          </a:p>
        </p:txBody>
      </p:sp>
      <p:sp>
        <p:nvSpPr>
          <p:cNvPr id="3" name="TextBox 2">
            <a:extLst>
              <a:ext uri="{FF2B5EF4-FFF2-40B4-BE49-F238E27FC236}">
                <a16:creationId xmlns:a16="http://schemas.microsoft.com/office/drawing/2014/main" id="{F709E06A-66E0-3E1A-EAB3-A485FB42A6FB}"/>
              </a:ext>
            </a:extLst>
          </p:cNvPr>
          <p:cNvSpPr txBox="1"/>
          <p:nvPr/>
        </p:nvSpPr>
        <p:spPr>
          <a:xfrm>
            <a:off x="4797" y="4671"/>
            <a:ext cx="2824114" cy="4650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solidFill>
                  <a:schemeClr val="bg1"/>
                </a:solidFill>
                <a:ea typeface="Calibri"/>
                <a:cs typeface="Calibri"/>
              </a:rPr>
              <a:t>A24-069</a:t>
            </a:r>
            <a:endParaRPr lang="en-US" dirty="0"/>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97C50C-73C6-4970-93A4-82E0D16DDA9E}">
  <ds:schemaRefs>
    <ds:schemaRef ds:uri="http://schemas.microsoft.com/office/2006/metadata/properties"/>
    <ds:schemaRef ds:uri="http://schemas.microsoft.com/office/infopath/2007/PartnerControls"/>
    <ds:schemaRef ds:uri="http://schemas.microsoft.com/sharepoint/v3"/>
    <ds:schemaRef ds:uri="b1d9df04-9b8d-4886-96c6-6484f0dc8e88"/>
    <ds:schemaRef ds:uri="cdef7ab9-3519-4273-a22c-7105e88b5b86"/>
  </ds:schemaRefs>
</ds:datastoreItem>
</file>

<file path=customXml/itemProps2.xml><?xml version="1.0" encoding="utf-8"?>
<ds:datastoreItem xmlns:ds="http://schemas.openxmlformats.org/officeDocument/2006/customXml" ds:itemID="{086EC66C-F910-434D-9F07-912C390190FB}">
  <ds:schemaRefs>
    <ds:schemaRef ds:uri="http://schemas.microsoft.com/sharepoint/v3/contenttype/forms"/>
  </ds:schemaRefs>
</ds:datastoreItem>
</file>

<file path=customXml/itemProps3.xml><?xml version="1.0" encoding="utf-8"?>
<ds:datastoreItem xmlns:ds="http://schemas.openxmlformats.org/officeDocument/2006/customXml" ds:itemID="{B75883B9-B9AA-4A3C-9F6F-0B8A7A5507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95</TotalTime>
  <Words>502</Words>
  <Application>Microsoft Office PowerPoint</Application>
  <PresentationFormat>Custom</PresentationFormat>
  <Paragraphs>17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Laura Meacham</cp:lastModifiedBy>
  <cp:revision>38</cp:revision>
  <dcterms:created xsi:type="dcterms:W3CDTF">2020-12-07T15:24:36Z</dcterms:created>
  <dcterms:modified xsi:type="dcterms:W3CDTF">2024-06-12T14:30:21Z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