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0179B-4C0A-8C6E-D073-229CE0AC6002}" v="13" dt="2024-06-12T14:29:11.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CA40179B-4C0A-8C6E-D073-229CE0AC6002}"/>
    <pc:docChg chg="modSld">
      <pc:chgData name="SARAI, Mandeep (THE ROYAL WOLVERHAMPTON NHS TRUST)" userId="S::mandeep.sarai@nhs.net::ec52dbc3-1e6f-40f0-aa0e-6e47e801b378" providerId="AD" clId="Web-{CA40179B-4C0A-8C6E-D073-229CE0AC6002}" dt="2024-06-12T14:29:09.955" v="6" actId="20577"/>
      <pc:docMkLst>
        <pc:docMk/>
      </pc:docMkLst>
      <pc:sldChg chg="addSp modSp">
        <pc:chgData name="SARAI, Mandeep (THE ROYAL WOLVERHAMPTON NHS TRUST)" userId="S::mandeep.sarai@nhs.net::ec52dbc3-1e6f-40f0-aa0e-6e47e801b378" providerId="AD" clId="Web-{CA40179B-4C0A-8C6E-D073-229CE0AC6002}" dt="2024-06-12T14:29:09.955" v="6" actId="20577"/>
        <pc:sldMkLst>
          <pc:docMk/>
          <pc:sldMk cId="1439128987" sldId="256"/>
        </pc:sldMkLst>
        <pc:spChg chg="add mod">
          <ac:chgData name="SARAI, Mandeep (THE ROYAL WOLVERHAMPTON NHS TRUST)" userId="S::mandeep.sarai@nhs.net::ec52dbc3-1e6f-40f0-aa0e-6e47e801b378" providerId="AD" clId="Web-{CA40179B-4C0A-8C6E-D073-229CE0AC6002}" dt="2024-06-12T14:29:09.955" v="6" actId="20577"/>
          <ac:spMkLst>
            <pc:docMk/>
            <pc:sldMk cId="1439128987" sldId="256"/>
            <ac:spMk id="3" creationId="{AEC7416C-A3DF-2ED6-EF24-DC375425DC8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0_55C75D9B.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xrwh\xrwhfs\users\users%20l\Laura%20Meacham\Clinics\Structure\clinic%20structur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xrwh\xrwhfs\users\users%20l\Laura%20Meacham\Clinics\Structure\clinic%20structur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r>
              <a:rPr lang="en-GB"/>
              <a:t>Ambulatory Clinics - Patient waiting over Target Wait</a:t>
            </a:r>
          </a:p>
        </c:rich>
      </c:tx>
      <c:overlay val="0"/>
      <c:spPr>
        <a:noFill/>
        <a:ln>
          <a:noFill/>
        </a:ln>
        <a:effectLst/>
      </c:spPr>
      <c:txPr>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lineChart>
        <c:grouping val="standard"/>
        <c:varyColors val="0"/>
        <c:ser>
          <c:idx val="0"/>
          <c:order val="0"/>
          <c:tx>
            <c:strRef>
              <c:f>'Wait Times'!$C$4</c:f>
              <c:strCache>
                <c:ptCount val="1"/>
                <c:pt idx="0">
                  <c:v>Wound Care</c:v>
                </c:pt>
              </c:strCache>
            </c:strRef>
          </c:tx>
          <c:spPr>
            <a:ln w="22225" cap="rnd" cmpd="sng" algn="ctr">
              <a:solidFill>
                <a:schemeClr val="accent2"/>
              </a:solidFill>
              <a:round/>
            </a:ln>
            <a:effectLst/>
          </c:spPr>
          <c:marker>
            <c:symbol val="none"/>
          </c:marker>
          <c:cat>
            <c:strRef>
              <c:f>'Wait Times'!$B$5:$B$15</c:f>
              <c:strCache>
                <c:ptCount val="11"/>
                <c:pt idx="0">
                  <c:v>May</c:v>
                </c:pt>
                <c:pt idx="1">
                  <c:v>June</c:v>
                </c:pt>
                <c:pt idx="2">
                  <c:v>July</c:v>
                </c:pt>
                <c:pt idx="3">
                  <c:v>August</c:v>
                </c:pt>
                <c:pt idx="4">
                  <c:v>September</c:v>
                </c:pt>
                <c:pt idx="5">
                  <c:v>October</c:v>
                </c:pt>
                <c:pt idx="6">
                  <c:v>November</c:v>
                </c:pt>
                <c:pt idx="7">
                  <c:v>December</c:v>
                </c:pt>
                <c:pt idx="8">
                  <c:v>January</c:v>
                </c:pt>
                <c:pt idx="9">
                  <c:v>February</c:v>
                </c:pt>
                <c:pt idx="10">
                  <c:v>March</c:v>
                </c:pt>
              </c:strCache>
            </c:strRef>
          </c:cat>
          <c:val>
            <c:numRef>
              <c:f>'Wait Times'!$C$5:$C$15</c:f>
              <c:numCache>
                <c:formatCode>General</c:formatCode>
                <c:ptCount val="11"/>
                <c:pt idx="0">
                  <c:v>4</c:v>
                </c:pt>
                <c:pt idx="1">
                  <c:v>43</c:v>
                </c:pt>
                <c:pt idx="2">
                  <c:v>33</c:v>
                </c:pt>
                <c:pt idx="3">
                  <c:v>39</c:v>
                </c:pt>
                <c:pt idx="4">
                  <c:v>33</c:v>
                </c:pt>
                <c:pt idx="5">
                  <c:v>34</c:v>
                </c:pt>
                <c:pt idx="6">
                  <c:v>31</c:v>
                </c:pt>
                <c:pt idx="7">
                  <c:v>29</c:v>
                </c:pt>
                <c:pt idx="8">
                  <c:v>8</c:v>
                </c:pt>
                <c:pt idx="9">
                  <c:v>7</c:v>
                </c:pt>
                <c:pt idx="10">
                  <c:v>0</c:v>
                </c:pt>
              </c:numCache>
            </c:numRef>
          </c:val>
          <c:smooth val="0"/>
          <c:extLst>
            <c:ext xmlns:c16="http://schemas.microsoft.com/office/drawing/2014/chart" uri="{C3380CC4-5D6E-409C-BE32-E72D297353CC}">
              <c16:uniqueId val="{00000000-35C4-4EF0-B896-B1D7D4D72B21}"/>
            </c:ext>
          </c:extLst>
        </c:ser>
        <c:ser>
          <c:idx val="1"/>
          <c:order val="1"/>
          <c:tx>
            <c:strRef>
              <c:f>'Wait Times'!$D$4</c:f>
              <c:strCache>
                <c:ptCount val="1"/>
                <c:pt idx="0">
                  <c:v>Medication</c:v>
                </c:pt>
              </c:strCache>
            </c:strRef>
          </c:tx>
          <c:spPr>
            <a:ln w="22225" cap="rnd" cmpd="sng" algn="ctr">
              <a:solidFill>
                <a:schemeClr val="accent4"/>
              </a:solidFill>
              <a:round/>
            </a:ln>
            <a:effectLst/>
          </c:spPr>
          <c:marker>
            <c:symbol val="none"/>
          </c:marker>
          <c:cat>
            <c:strRef>
              <c:f>'Wait Times'!$B$5:$B$15</c:f>
              <c:strCache>
                <c:ptCount val="11"/>
                <c:pt idx="0">
                  <c:v>May</c:v>
                </c:pt>
                <c:pt idx="1">
                  <c:v>June</c:v>
                </c:pt>
                <c:pt idx="2">
                  <c:v>July</c:v>
                </c:pt>
                <c:pt idx="3">
                  <c:v>August</c:v>
                </c:pt>
                <c:pt idx="4">
                  <c:v>September</c:v>
                </c:pt>
                <c:pt idx="5">
                  <c:v>October</c:v>
                </c:pt>
                <c:pt idx="6">
                  <c:v>November</c:v>
                </c:pt>
                <c:pt idx="7">
                  <c:v>December</c:v>
                </c:pt>
                <c:pt idx="8">
                  <c:v>January</c:v>
                </c:pt>
                <c:pt idx="9">
                  <c:v>February</c:v>
                </c:pt>
                <c:pt idx="10">
                  <c:v>March</c:v>
                </c:pt>
              </c:strCache>
            </c:strRef>
          </c:cat>
          <c:val>
            <c:numRef>
              <c:f>'Wait Times'!$D$5:$D$15</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1-35C4-4EF0-B896-B1D7D4D72B21}"/>
            </c:ext>
          </c:extLst>
        </c:ser>
        <c:ser>
          <c:idx val="2"/>
          <c:order val="2"/>
          <c:tx>
            <c:strRef>
              <c:f>'Wait Times'!$E$4</c:f>
              <c:strCache>
                <c:ptCount val="1"/>
                <c:pt idx="0">
                  <c:v>Doppler</c:v>
                </c:pt>
              </c:strCache>
            </c:strRef>
          </c:tx>
          <c:spPr>
            <a:ln w="22225" cap="rnd" cmpd="sng" algn="ctr">
              <a:solidFill>
                <a:schemeClr val="accent6"/>
              </a:solidFill>
              <a:round/>
            </a:ln>
            <a:effectLst/>
          </c:spPr>
          <c:marker>
            <c:symbol val="none"/>
          </c:marker>
          <c:cat>
            <c:strRef>
              <c:f>'Wait Times'!$B$5:$B$15</c:f>
              <c:strCache>
                <c:ptCount val="11"/>
                <c:pt idx="0">
                  <c:v>May</c:v>
                </c:pt>
                <c:pt idx="1">
                  <c:v>June</c:v>
                </c:pt>
                <c:pt idx="2">
                  <c:v>July</c:v>
                </c:pt>
                <c:pt idx="3">
                  <c:v>August</c:v>
                </c:pt>
                <c:pt idx="4">
                  <c:v>September</c:v>
                </c:pt>
                <c:pt idx="5">
                  <c:v>October</c:v>
                </c:pt>
                <c:pt idx="6">
                  <c:v>November</c:v>
                </c:pt>
                <c:pt idx="7">
                  <c:v>December</c:v>
                </c:pt>
                <c:pt idx="8">
                  <c:v>January</c:v>
                </c:pt>
                <c:pt idx="9">
                  <c:v>February</c:v>
                </c:pt>
                <c:pt idx="10">
                  <c:v>March</c:v>
                </c:pt>
              </c:strCache>
            </c:strRef>
          </c:cat>
          <c:val>
            <c:numRef>
              <c:f>'Wait Times'!$E$5:$E$15</c:f>
              <c:numCache>
                <c:formatCode>General</c:formatCode>
                <c:ptCount val="11"/>
                <c:pt idx="0">
                  <c:v>33</c:v>
                </c:pt>
                <c:pt idx="1">
                  <c:v>53</c:v>
                </c:pt>
                <c:pt idx="2">
                  <c:v>53</c:v>
                </c:pt>
                <c:pt idx="3">
                  <c:v>73</c:v>
                </c:pt>
                <c:pt idx="4">
                  <c:v>59</c:v>
                </c:pt>
                <c:pt idx="5">
                  <c:v>38</c:v>
                </c:pt>
                <c:pt idx="6">
                  <c:v>21</c:v>
                </c:pt>
                <c:pt idx="7">
                  <c:v>21</c:v>
                </c:pt>
                <c:pt idx="8">
                  <c:v>5</c:v>
                </c:pt>
                <c:pt idx="9">
                  <c:v>3</c:v>
                </c:pt>
                <c:pt idx="10">
                  <c:v>1</c:v>
                </c:pt>
              </c:numCache>
            </c:numRef>
          </c:val>
          <c:smooth val="0"/>
          <c:extLst>
            <c:ext xmlns:c16="http://schemas.microsoft.com/office/drawing/2014/chart" uri="{C3380CC4-5D6E-409C-BE32-E72D297353CC}">
              <c16:uniqueId val="{00000002-35C4-4EF0-B896-B1D7D4D72B21}"/>
            </c:ext>
          </c:extLst>
        </c:ser>
        <c:ser>
          <c:idx val="3"/>
          <c:order val="3"/>
          <c:tx>
            <c:strRef>
              <c:f>'Wait Times'!$F$4</c:f>
              <c:strCache>
                <c:ptCount val="1"/>
                <c:pt idx="0">
                  <c:v>Catheter Care</c:v>
                </c:pt>
              </c:strCache>
            </c:strRef>
          </c:tx>
          <c:spPr>
            <a:ln w="22225" cap="rnd" cmpd="sng" algn="ctr">
              <a:solidFill>
                <a:schemeClr val="accent2">
                  <a:lumMod val="60000"/>
                </a:schemeClr>
              </a:solidFill>
              <a:round/>
            </a:ln>
            <a:effectLst/>
          </c:spPr>
          <c:marker>
            <c:symbol val="none"/>
          </c:marker>
          <c:cat>
            <c:strRef>
              <c:f>'Wait Times'!$B$5:$B$15</c:f>
              <c:strCache>
                <c:ptCount val="11"/>
                <c:pt idx="0">
                  <c:v>May</c:v>
                </c:pt>
                <c:pt idx="1">
                  <c:v>June</c:v>
                </c:pt>
                <c:pt idx="2">
                  <c:v>July</c:v>
                </c:pt>
                <c:pt idx="3">
                  <c:v>August</c:v>
                </c:pt>
                <c:pt idx="4">
                  <c:v>September</c:v>
                </c:pt>
                <c:pt idx="5">
                  <c:v>October</c:v>
                </c:pt>
                <c:pt idx="6">
                  <c:v>November</c:v>
                </c:pt>
                <c:pt idx="7">
                  <c:v>December</c:v>
                </c:pt>
                <c:pt idx="8">
                  <c:v>January</c:v>
                </c:pt>
                <c:pt idx="9">
                  <c:v>February</c:v>
                </c:pt>
                <c:pt idx="10">
                  <c:v>March</c:v>
                </c:pt>
              </c:strCache>
            </c:strRef>
          </c:cat>
          <c:val>
            <c:numRef>
              <c:f>'Wait Times'!$F$5:$F$15</c:f>
              <c:numCache>
                <c:formatCode>General</c:formatCode>
                <c:ptCount val="11"/>
                <c:pt idx="0">
                  <c:v>0</c:v>
                </c:pt>
                <c:pt idx="1">
                  <c:v>21</c:v>
                </c:pt>
                <c:pt idx="2">
                  <c:v>4</c:v>
                </c:pt>
                <c:pt idx="3">
                  <c:v>1</c:v>
                </c:pt>
                <c:pt idx="4">
                  <c:v>3</c:v>
                </c:pt>
                <c:pt idx="5">
                  <c:v>1</c:v>
                </c:pt>
                <c:pt idx="6">
                  <c:v>2</c:v>
                </c:pt>
                <c:pt idx="7">
                  <c:v>2</c:v>
                </c:pt>
                <c:pt idx="8">
                  <c:v>0</c:v>
                </c:pt>
                <c:pt idx="9">
                  <c:v>0</c:v>
                </c:pt>
                <c:pt idx="10">
                  <c:v>0</c:v>
                </c:pt>
              </c:numCache>
            </c:numRef>
          </c:val>
          <c:smooth val="0"/>
          <c:extLst>
            <c:ext xmlns:c16="http://schemas.microsoft.com/office/drawing/2014/chart" uri="{C3380CC4-5D6E-409C-BE32-E72D297353CC}">
              <c16:uniqueId val="{00000003-35C4-4EF0-B896-B1D7D4D72B21}"/>
            </c:ext>
          </c:extLst>
        </c:ser>
        <c:ser>
          <c:idx val="4"/>
          <c:order val="4"/>
          <c:tx>
            <c:strRef>
              <c:f>'Wait Times'!$G$4</c:f>
              <c:strCache>
                <c:ptCount val="1"/>
                <c:pt idx="0">
                  <c:v>Acute </c:v>
                </c:pt>
              </c:strCache>
            </c:strRef>
          </c:tx>
          <c:spPr>
            <a:ln w="22225" cap="rnd" cmpd="sng" algn="ctr">
              <a:solidFill>
                <a:schemeClr val="accent4">
                  <a:lumMod val="60000"/>
                </a:schemeClr>
              </a:solidFill>
              <a:round/>
            </a:ln>
            <a:effectLst/>
          </c:spPr>
          <c:marker>
            <c:symbol val="none"/>
          </c:marker>
          <c:cat>
            <c:strRef>
              <c:f>'Wait Times'!$B$5:$B$15</c:f>
              <c:strCache>
                <c:ptCount val="11"/>
                <c:pt idx="0">
                  <c:v>May</c:v>
                </c:pt>
                <c:pt idx="1">
                  <c:v>June</c:v>
                </c:pt>
                <c:pt idx="2">
                  <c:v>July</c:v>
                </c:pt>
                <c:pt idx="3">
                  <c:v>August</c:v>
                </c:pt>
                <c:pt idx="4">
                  <c:v>September</c:v>
                </c:pt>
                <c:pt idx="5">
                  <c:v>October</c:v>
                </c:pt>
                <c:pt idx="6">
                  <c:v>November</c:v>
                </c:pt>
                <c:pt idx="7">
                  <c:v>December</c:v>
                </c:pt>
                <c:pt idx="8">
                  <c:v>January</c:v>
                </c:pt>
                <c:pt idx="9">
                  <c:v>February</c:v>
                </c:pt>
                <c:pt idx="10">
                  <c:v>March</c:v>
                </c:pt>
              </c:strCache>
            </c:strRef>
          </c:cat>
          <c:val>
            <c:numRef>
              <c:f>'Wait Times'!$G$5:$G$15</c:f>
              <c:numCache>
                <c:formatCode>General</c:formatCode>
                <c:ptCount val="11"/>
                <c:pt idx="4">
                  <c:v>4</c:v>
                </c:pt>
                <c:pt idx="5">
                  <c:v>3</c:v>
                </c:pt>
                <c:pt idx="6">
                  <c:v>0</c:v>
                </c:pt>
                <c:pt idx="7">
                  <c:v>0</c:v>
                </c:pt>
                <c:pt idx="8">
                  <c:v>0</c:v>
                </c:pt>
                <c:pt idx="9">
                  <c:v>0</c:v>
                </c:pt>
                <c:pt idx="10">
                  <c:v>0</c:v>
                </c:pt>
              </c:numCache>
            </c:numRef>
          </c:val>
          <c:smooth val="0"/>
          <c:extLst>
            <c:ext xmlns:c16="http://schemas.microsoft.com/office/drawing/2014/chart" uri="{C3380CC4-5D6E-409C-BE32-E72D297353CC}">
              <c16:uniqueId val="{00000004-35C4-4EF0-B896-B1D7D4D72B21}"/>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454691584"/>
        <c:axId val="1454600496"/>
      </c:lineChart>
      <c:catAx>
        <c:axId val="145469158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454600496"/>
        <c:crosses val="autoZero"/>
        <c:auto val="1"/>
        <c:lblAlgn val="ctr"/>
        <c:lblOffset val="100"/>
        <c:noMultiLvlLbl val="0"/>
      </c:catAx>
      <c:valAx>
        <c:axId val="14546004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45469158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Number of staff pre and post initiative able</a:t>
            </a:r>
            <a:r>
              <a:rPr lang="en-GB" baseline="0"/>
              <a:t> to independently run specialist clinics</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Sheet1!$D$13</c:f>
              <c:strCache>
                <c:ptCount val="1"/>
                <c:pt idx="0">
                  <c:v>Number of staff (pre)</c:v>
                </c:pt>
              </c:strCache>
            </c:strRef>
          </c:tx>
          <c:spPr>
            <a:solidFill>
              <a:schemeClr val="accent6"/>
            </a:solidFill>
            <a:ln>
              <a:noFill/>
            </a:ln>
            <a:effectLst/>
            <a:sp3d/>
          </c:spPr>
          <c:invertIfNegative val="0"/>
          <c:cat>
            <c:strRef>
              <c:f>Sheet1!$E$12:$G$12</c:f>
              <c:strCache>
                <c:ptCount val="3"/>
                <c:pt idx="0">
                  <c:v>New patient</c:v>
                </c:pt>
                <c:pt idx="1">
                  <c:v>28 day </c:v>
                </c:pt>
                <c:pt idx="2">
                  <c:v>ABPI</c:v>
                </c:pt>
              </c:strCache>
            </c:strRef>
          </c:cat>
          <c:val>
            <c:numRef>
              <c:f>Sheet1!$E$13:$G$13</c:f>
              <c:numCache>
                <c:formatCode>General</c:formatCode>
                <c:ptCount val="3"/>
                <c:pt idx="0">
                  <c:v>4</c:v>
                </c:pt>
                <c:pt idx="1">
                  <c:v>4</c:v>
                </c:pt>
                <c:pt idx="2">
                  <c:v>4</c:v>
                </c:pt>
              </c:numCache>
            </c:numRef>
          </c:val>
          <c:extLst>
            <c:ext xmlns:c16="http://schemas.microsoft.com/office/drawing/2014/chart" uri="{C3380CC4-5D6E-409C-BE32-E72D297353CC}">
              <c16:uniqueId val="{00000000-45B2-4C48-ABB9-2E9DDA025547}"/>
            </c:ext>
          </c:extLst>
        </c:ser>
        <c:ser>
          <c:idx val="1"/>
          <c:order val="1"/>
          <c:tx>
            <c:strRef>
              <c:f>Sheet1!$D$14</c:f>
              <c:strCache>
                <c:ptCount val="1"/>
                <c:pt idx="0">
                  <c:v>Number of staff (post)</c:v>
                </c:pt>
              </c:strCache>
            </c:strRef>
          </c:tx>
          <c:spPr>
            <a:solidFill>
              <a:schemeClr val="accent5"/>
            </a:solidFill>
            <a:ln>
              <a:noFill/>
            </a:ln>
            <a:effectLst/>
            <a:sp3d/>
          </c:spPr>
          <c:invertIfNegative val="0"/>
          <c:cat>
            <c:strRef>
              <c:f>Sheet1!$E$12:$G$12</c:f>
              <c:strCache>
                <c:ptCount val="3"/>
                <c:pt idx="0">
                  <c:v>New patient</c:v>
                </c:pt>
                <c:pt idx="1">
                  <c:v>28 day </c:v>
                </c:pt>
                <c:pt idx="2">
                  <c:v>ABPI</c:v>
                </c:pt>
              </c:strCache>
            </c:strRef>
          </c:cat>
          <c:val>
            <c:numRef>
              <c:f>Sheet1!$E$14:$G$14</c:f>
              <c:numCache>
                <c:formatCode>General</c:formatCode>
                <c:ptCount val="3"/>
                <c:pt idx="0">
                  <c:v>10</c:v>
                </c:pt>
                <c:pt idx="1">
                  <c:v>10</c:v>
                </c:pt>
                <c:pt idx="2">
                  <c:v>10</c:v>
                </c:pt>
              </c:numCache>
            </c:numRef>
          </c:val>
          <c:extLst>
            <c:ext xmlns:c16="http://schemas.microsoft.com/office/drawing/2014/chart" uri="{C3380CC4-5D6E-409C-BE32-E72D297353CC}">
              <c16:uniqueId val="{00000001-45B2-4C48-ABB9-2E9DDA025547}"/>
            </c:ext>
          </c:extLst>
        </c:ser>
        <c:dLbls>
          <c:showLegendKey val="0"/>
          <c:showVal val="0"/>
          <c:showCatName val="0"/>
          <c:showSerName val="0"/>
          <c:showPercent val="0"/>
          <c:showBubbleSize val="0"/>
        </c:dLbls>
        <c:gapWidth val="150"/>
        <c:shape val="box"/>
        <c:axId val="1935402895"/>
        <c:axId val="1935413935"/>
        <c:axId val="0"/>
      </c:bar3DChart>
      <c:catAx>
        <c:axId val="193540289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413935"/>
        <c:crosses val="autoZero"/>
        <c:auto val="1"/>
        <c:lblAlgn val="ctr"/>
        <c:lblOffset val="100"/>
        <c:noMultiLvlLbl val="0"/>
      </c:catAx>
      <c:valAx>
        <c:axId val="1935413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402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Number of clinic</a:t>
            </a:r>
            <a:r>
              <a:rPr lang="en-GB" baseline="0"/>
              <a:t> sessions per week within the Community Ambulatory Clinics service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Sheet1!$E$5</c:f>
              <c:strCache>
                <c:ptCount val="1"/>
                <c:pt idx="0">
                  <c:v>Old structure</c:v>
                </c:pt>
              </c:strCache>
            </c:strRef>
          </c:tx>
          <c:spPr>
            <a:solidFill>
              <a:schemeClr val="accent2"/>
            </a:solidFill>
            <a:ln>
              <a:noFill/>
            </a:ln>
            <a:effectLst/>
            <a:sp3d/>
          </c:spPr>
          <c:invertIfNegative val="0"/>
          <c:cat>
            <c:strRef>
              <c:f>Sheet1!$D$6:$D$9</c:f>
              <c:strCache>
                <c:ptCount val="4"/>
                <c:pt idx="0">
                  <c:v>New Patient</c:v>
                </c:pt>
                <c:pt idx="1">
                  <c:v>28 day</c:v>
                </c:pt>
                <c:pt idx="2">
                  <c:v>ABPI</c:v>
                </c:pt>
                <c:pt idx="3">
                  <c:v>All clinics</c:v>
                </c:pt>
              </c:strCache>
            </c:strRef>
          </c:cat>
          <c:val>
            <c:numRef>
              <c:f>Sheet1!$E$6:$E$9</c:f>
              <c:numCache>
                <c:formatCode>General</c:formatCode>
                <c:ptCount val="4"/>
                <c:pt idx="0">
                  <c:v>4</c:v>
                </c:pt>
                <c:pt idx="1">
                  <c:v>10</c:v>
                </c:pt>
                <c:pt idx="2">
                  <c:v>2</c:v>
                </c:pt>
                <c:pt idx="3">
                  <c:v>70</c:v>
                </c:pt>
              </c:numCache>
            </c:numRef>
          </c:val>
          <c:extLst>
            <c:ext xmlns:c16="http://schemas.microsoft.com/office/drawing/2014/chart" uri="{C3380CC4-5D6E-409C-BE32-E72D297353CC}">
              <c16:uniqueId val="{00000000-8113-42CA-BE1B-2ABFF16ED02A}"/>
            </c:ext>
          </c:extLst>
        </c:ser>
        <c:ser>
          <c:idx val="1"/>
          <c:order val="1"/>
          <c:tx>
            <c:strRef>
              <c:f>Sheet1!$F$5</c:f>
              <c:strCache>
                <c:ptCount val="1"/>
                <c:pt idx="0">
                  <c:v>New Structure</c:v>
                </c:pt>
              </c:strCache>
            </c:strRef>
          </c:tx>
          <c:spPr>
            <a:solidFill>
              <a:schemeClr val="accent4"/>
            </a:solidFill>
            <a:ln>
              <a:noFill/>
            </a:ln>
            <a:effectLst/>
            <a:sp3d/>
          </c:spPr>
          <c:invertIfNegative val="0"/>
          <c:cat>
            <c:strRef>
              <c:f>Sheet1!$D$6:$D$9</c:f>
              <c:strCache>
                <c:ptCount val="4"/>
                <c:pt idx="0">
                  <c:v>New Patient</c:v>
                </c:pt>
                <c:pt idx="1">
                  <c:v>28 day</c:v>
                </c:pt>
                <c:pt idx="2">
                  <c:v>ABPI</c:v>
                </c:pt>
                <c:pt idx="3">
                  <c:v>All clinics</c:v>
                </c:pt>
              </c:strCache>
            </c:strRef>
          </c:cat>
          <c:val>
            <c:numRef>
              <c:f>Sheet1!$F$6:$F$9</c:f>
              <c:numCache>
                <c:formatCode>General</c:formatCode>
                <c:ptCount val="4"/>
                <c:pt idx="0">
                  <c:v>9</c:v>
                </c:pt>
                <c:pt idx="1">
                  <c:v>15</c:v>
                </c:pt>
                <c:pt idx="2">
                  <c:v>1</c:v>
                </c:pt>
                <c:pt idx="3">
                  <c:v>81</c:v>
                </c:pt>
              </c:numCache>
            </c:numRef>
          </c:val>
          <c:extLst>
            <c:ext xmlns:c16="http://schemas.microsoft.com/office/drawing/2014/chart" uri="{C3380CC4-5D6E-409C-BE32-E72D297353CC}">
              <c16:uniqueId val="{00000001-8113-42CA-BE1B-2ABFF16ED02A}"/>
            </c:ext>
          </c:extLst>
        </c:ser>
        <c:dLbls>
          <c:showLegendKey val="0"/>
          <c:showVal val="0"/>
          <c:showCatName val="0"/>
          <c:showSerName val="0"/>
          <c:showPercent val="0"/>
          <c:showBubbleSize val="0"/>
        </c:dLbls>
        <c:gapWidth val="150"/>
        <c:shape val="box"/>
        <c:axId val="2119777359"/>
        <c:axId val="485379263"/>
        <c:axId val="0"/>
      </c:bar3DChart>
      <c:catAx>
        <c:axId val="211977735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5379263"/>
        <c:crosses val="autoZero"/>
        <c:auto val="1"/>
        <c:lblAlgn val="ctr"/>
        <c:lblOffset val="100"/>
        <c:noMultiLvlLbl val="0"/>
      </c:catAx>
      <c:valAx>
        <c:axId val="485379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9777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651807"/>
            <a:ext cx="3331563" cy="523220"/>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Clinic Wait Times </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285222"/>
            <a:ext cx="5605123" cy="830997"/>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Laura </a:t>
            </a:r>
            <a:r>
              <a:rPr lang="en-US" sz="2400" b="1" err="1">
                <a:solidFill>
                  <a:schemeClr val="bg1"/>
                </a:solidFill>
                <a:latin typeface="Arial" panose="020B0604020202020204" pitchFamily="34" charset="0"/>
                <a:cs typeface="Arial" panose="020B0604020202020204" pitchFamily="34" charset="0"/>
              </a:rPr>
              <a:t>Ponsford</a:t>
            </a:r>
            <a:r>
              <a:rPr lang="en-US" sz="2400" b="1">
                <a:solidFill>
                  <a:schemeClr val="bg1"/>
                </a:solidFill>
                <a:latin typeface="Arial" panose="020B0604020202020204" pitchFamily="34" charset="0"/>
                <a:cs typeface="Arial" panose="020B0604020202020204" pitchFamily="34" charset="0"/>
              </a:rPr>
              <a:t> </a:t>
            </a:r>
            <a:r>
              <a:rPr lang="en-US" sz="2400">
                <a:solidFill>
                  <a:schemeClr val="bg1"/>
                </a:solidFill>
                <a:latin typeface="Arial" panose="020B0604020202020204" pitchFamily="34" charset="0"/>
                <a:cs typeface="Arial" panose="020B0604020202020204" pitchFamily="34" charset="0"/>
              </a:rPr>
              <a:t>Senior Sister</a:t>
            </a:r>
            <a:endParaRPr lang="en-US" sz="2400" b="1">
              <a:solidFill>
                <a:schemeClr val="bg1"/>
              </a:solidFill>
              <a:latin typeface="Arial" panose="020B0604020202020204" pitchFamily="34" charset="0"/>
              <a:cs typeface="Arial" panose="020B0604020202020204" pitchFamily="34" charset="0"/>
            </a:endParaRPr>
          </a:p>
          <a:p>
            <a:r>
              <a:rPr lang="en-US" sz="2400" b="1">
                <a:solidFill>
                  <a:schemeClr val="bg1"/>
                </a:solidFill>
                <a:latin typeface="Arial" panose="020B0604020202020204" pitchFamily="34" charset="0"/>
                <a:cs typeface="Arial" panose="020B0604020202020204" pitchFamily="34" charset="0"/>
              </a:rPr>
              <a:t>Laura Meacham </a:t>
            </a:r>
            <a:r>
              <a:rPr lang="en-US" sz="2400">
                <a:solidFill>
                  <a:schemeClr val="bg1"/>
                </a:solidFill>
                <a:latin typeface="Arial" panose="020B0604020202020204" pitchFamily="34" charset="0"/>
                <a:cs typeface="Arial" panose="020B0604020202020204" pitchFamily="34" charset="0"/>
              </a:rPr>
              <a:t>Matron</a:t>
            </a:r>
          </a:p>
        </p:txBody>
      </p:sp>
      <p:sp>
        <p:nvSpPr>
          <p:cNvPr id="61" name="TextBox 60">
            <a:extLst>
              <a:ext uri="{FF2B5EF4-FFF2-40B4-BE49-F238E27FC236}">
                <a16:creationId xmlns:a16="http://schemas.microsoft.com/office/drawing/2014/main" id="{51194951-CAAE-4305-3D9E-3A4BFE015CEC}"/>
              </a:ext>
            </a:extLst>
          </p:cNvPr>
          <p:cNvSpPr txBox="1"/>
          <p:nvPr/>
        </p:nvSpPr>
        <p:spPr>
          <a:xfrm>
            <a:off x="215444" y="2704182"/>
            <a:ext cx="10080172" cy="738664"/>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The Community Ambulatory Clinics were experiencing increasing numbers of patients waiting above the target wait for wound care an Ankle Brachial Pressure Index (ABPI) assessment. It was evident this was impacted by skill mix and not having enough capacity to meet the demand. </a:t>
            </a:r>
          </a:p>
        </p:txBody>
      </p:sp>
      <p:sp>
        <p:nvSpPr>
          <p:cNvPr id="62" name="TextBox 61">
            <a:extLst>
              <a:ext uri="{FF2B5EF4-FFF2-40B4-BE49-F238E27FC236}">
                <a16:creationId xmlns:a16="http://schemas.microsoft.com/office/drawing/2014/main" id="{49EF57F8-F27B-A132-917B-F1B8F5191AA5}"/>
              </a:ext>
            </a:extLst>
          </p:cNvPr>
          <p:cNvSpPr txBox="1"/>
          <p:nvPr/>
        </p:nvSpPr>
        <p:spPr>
          <a:xfrm>
            <a:off x="229621" y="2316758"/>
            <a:ext cx="4270499" cy="461665"/>
          </a:xfrm>
          <a:prstGeom prst="rect">
            <a:avLst/>
          </a:prstGeom>
          <a:noFill/>
        </p:spPr>
        <p:txBody>
          <a:bodyPr wrap="square" rtlCol="0">
            <a:spAutoFit/>
          </a:bodyPr>
          <a:lstStyle/>
          <a:p>
            <a:r>
              <a:rPr lang="en-US" sz="2400" b="1">
                <a:solidFill>
                  <a:schemeClr val="tx2">
                    <a:lumMod val="75000"/>
                  </a:schemeClr>
                </a:solidFill>
              </a:rPr>
              <a:t>Summary</a:t>
            </a:r>
          </a:p>
        </p:txBody>
      </p:sp>
      <p:sp>
        <p:nvSpPr>
          <p:cNvPr id="64" name="TextBox 63">
            <a:extLst>
              <a:ext uri="{FF2B5EF4-FFF2-40B4-BE49-F238E27FC236}">
                <a16:creationId xmlns:a16="http://schemas.microsoft.com/office/drawing/2014/main" id="{18F2F651-DF60-6B84-D2E0-A4E1D7BF4A82}"/>
              </a:ext>
            </a:extLst>
          </p:cNvPr>
          <p:cNvSpPr txBox="1"/>
          <p:nvPr/>
        </p:nvSpPr>
        <p:spPr>
          <a:xfrm>
            <a:off x="4881417" y="3219346"/>
            <a:ext cx="2471882" cy="461665"/>
          </a:xfrm>
          <a:prstGeom prst="rect">
            <a:avLst/>
          </a:prstGeom>
          <a:noFill/>
        </p:spPr>
        <p:txBody>
          <a:bodyPr wrap="square" rtlCol="0">
            <a:spAutoFit/>
          </a:bodyPr>
          <a:lstStyle/>
          <a:p>
            <a:r>
              <a:rPr lang="en-US" sz="2400" b="1">
                <a:solidFill>
                  <a:schemeClr val="tx2">
                    <a:lumMod val="75000"/>
                  </a:schemeClr>
                </a:solidFill>
              </a:rPr>
              <a:t>Background</a:t>
            </a:r>
          </a:p>
        </p:txBody>
      </p:sp>
      <p:sp>
        <p:nvSpPr>
          <p:cNvPr id="2" name="TextBox 1">
            <a:extLst>
              <a:ext uri="{FF2B5EF4-FFF2-40B4-BE49-F238E27FC236}">
                <a16:creationId xmlns:a16="http://schemas.microsoft.com/office/drawing/2014/main" id="{6F645B11-181A-5991-FEC8-12658505944E}"/>
              </a:ext>
            </a:extLst>
          </p:cNvPr>
          <p:cNvSpPr txBox="1"/>
          <p:nvPr/>
        </p:nvSpPr>
        <p:spPr>
          <a:xfrm>
            <a:off x="296261" y="13892509"/>
            <a:ext cx="5632906" cy="954107"/>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Community Ambulatory Clinics</a:t>
            </a:r>
          </a:p>
          <a:p>
            <a:r>
              <a:rPr lang="en-US" sz="2800" b="1" i="1">
                <a:solidFill>
                  <a:schemeClr val="bg1"/>
                </a:solidFill>
                <a:latin typeface="Arial" panose="020B0604020202020204" pitchFamily="34" charset="0"/>
                <a:cs typeface="Arial" panose="020B0604020202020204" pitchFamily="34" charset="0"/>
              </a:rPr>
              <a:t>Community Ambulatory Care</a:t>
            </a:r>
          </a:p>
        </p:txBody>
      </p:sp>
      <p:sp>
        <p:nvSpPr>
          <p:cNvPr id="5" name="TextBox 4">
            <a:extLst>
              <a:ext uri="{FF2B5EF4-FFF2-40B4-BE49-F238E27FC236}">
                <a16:creationId xmlns:a16="http://schemas.microsoft.com/office/drawing/2014/main" id="{DCFE2E94-EA2F-AD6D-4D1B-0E93BDA67F61}"/>
              </a:ext>
            </a:extLst>
          </p:cNvPr>
          <p:cNvSpPr txBox="1"/>
          <p:nvPr/>
        </p:nvSpPr>
        <p:spPr>
          <a:xfrm>
            <a:off x="4881564" y="3612552"/>
            <a:ext cx="5594951" cy="1600438"/>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The target waits for patients to receive an ABPI assessment upon receipt of referral to the Community Ambulatory Clinic service is 14 days. Sadly, patients were experiencing waits of up to 3 months due to restricted staffing, poor skill mix and reduced clinic appointment availability. The National Wound Care Strategy recommends that a comprehensive assessment of non-healing wounds is undertaken within 14 days, including an ABPI. </a:t>
            </a:r>
          </a:p>
        </p:txBody>
      </p:sp>
      <p:sp>
        <p:nvSpPr>
          <p:cNvPr id="6" name="TextBox 5">
            <a:extLst>
              <a:ext uri="{FF2B5EF4-FFF2-40B4-BE49-F238E27FC236}">
                <a16:creationId xmlns:a16="http://schemas.microsoft.com/office/drawing/2014/main" id="{88A047CD-1B5B-8D9E-A3A6-EB5EE452F963}"/>
              </a:ext>
            </a:extLst>
          </p:cNvPr>
          <p:cNvSpPr txBox="1"/>
          <p:nvPr/>
        </p:nvSpPr>
        <p:spPr>
          <a:xfrm>
            <a:off x="4881417" y="5134808"/>
            <a:ext cx="5594952" cy="1600438"/>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The number of patients exceeding the target wait was continuously rising, hitting its peak in August 2023 of 73 patients breaching the ABPI 14 day target. The target waits for patients to receive a wound care assessment following referral is 7 days. June 2023 saw its peak of breaches at 43 patients, closely followed by August 2023 with 39 breaches with patients waiting up to 7 weeks to receive an initial appointment.  </a:t>
            </a:r>
          </a:p>
        </p:txBody>
      </p:sp>
      <p:graphicFrame>
        <p:nvGraphicFramePr>
          <p:cNvPr id="7" name="Chart 6">
            <a:extLst>
              <a:ext uri="{FF2B5EF4-FFF2-40B4-BE49-F238E27FC236}">
                <a16:creationId xmlns:a16="http://schemas.microsoft.com/office/drawing/2014/main" id="{7C3FC383-3123-39C9-D4FF-438507C3776F}"/>
              </a:ext>
            </a:extLst>
          </p:cNvPr>
          <p:cNvGraphicFramePr/>
          <p:nvPr>
            <p:extLst>
              <p:ext uri="{D42A27DB-BD31-4B8C-83A1-F6EECF244321}">
                <p14:modId xmlns:p14="http://schemas.microsoft.com/office/powerpoint/2010/main" val="2885929417"/>
              </p:ext>
            </p:extLst>
          </p:nvPr>
        </p:nvGraphicFramePr>
        <p:xfrm>
          <a:off x="137756" y="3505326"/>
          <a:ext cx="4821351" cy="317539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2D3277AC-017D-2F8D-B026-72D766A03D21}"/>
              </a:ext>
            </a:extLst>
          </p:cNvPr>
          <p:cNvSpPr txBox="1"/>
          <p:nvPr/>
        </p:nvSpPr>
        <p:spPr>
          <a:xfrm>
            <a:off x="229621" y="6742412"/>
            <a:ext cx="10080172" cy="738664"/>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Skill mix of staff was a challenging barrier to navigate due to having increased new / newly qualified staff who had not worked in this area before; therefore, not having the required new skills to run all clinics initially.  Only 40% of the nursing staff were able to rotate across all clinics, with 60% of nursing staff only able to complete follow up wound care clinics. </a:t>
            </a:r>
          </a:p>
        </p:txBody>
      </p:sp>
      <p:sp>
        <p:nvSpPr>
          <p:cNvPr id="11" name="TextBox 10">
            <a:extLst>
              <a:ext uri="{FF2B5EF4-FFF2-40B4-BE49-F238E27FC236}">
                <a16:creationId xmlns:a16="http://schemas.microsoft.com/office/drawing/2014/main" id="{C057A568-F707-A5DD-035D-2274E45E118C}"/>
              </a:ext>
            </a:extLst>
          </p:cNvPr>
          <p:cNvSpPr txBox="1"/>
          <p:nvPr/>
        </p:nvSpPr>
        <p:spPr>
          <a:xfrm>
            <a:off x="215444" y="7440878"/>
            <a:ext cx="2471882" cy="461665"/>
          </a:xfrm>
          <a:prstGeom prst="rect">
            <a:avLst/>
          </a:prstGeom>
          <a:noFill/>
        </p:spPr>
        <p:txBody>
          <a:bodyPr wrap="square" rtlCol="0">
            <a:spAutoFit/>
          </a:bodyPr>
          <a:lstStyle/>
          <a:p>
            <a:r>
              <a:rPr lang="en-US" sz="2400" b="1">
                <a:solidFill>
                  <a:schemeClr val="tx2">
                    <a:lumMod val="75000"/>
                  </a:schemeClr>
                </a:solidFill>
              </a:rPr>
              <a:t>What we did</a:t>
            </a:r>
          </a:p>
        </p:txBody>
      </p:sp>
      <p:sp>
        <p:nvSpPr>
          <p:cNvPr id="12" name="TextBox 11">
            <a:extLst>
              <a:ext uri="{FF2B5EF4-FFF2-40B4-BE49-F238E27FC236}">
                <a16:creationId xmlns:a16="http://schemas.microsoft.com/office/drawing/2014/main" id="{33ED39AA-2A16-7915-738B-D03EA1B42CB5}"/>
              </a:ext>
            </a:extLst>
          </p:cNvPr>
          <p:cNvSpPr txBox="1"/>
          <p:nvPr/>
        </p:nvSpPr>
        <p:spPr>
          <a:xfrm>
            <a:off x="229621" y="7810210"/>
            <a:ext cx="5116285" cy="2031325"/>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As the nurses progressed through their band 5 competencies, focus was then placed on upskilling the team for each nurse to be able to independently run each wound care clinic.  Additional training and shadowing opportunities were provided to ensure nursing staff were competent and confident in rotating across all clinics. In May 2024, 100% of nursing staff have been fully equipped with the knowledge, skills and competence to independently run all wound care clinics across the service. </a:t>
            </a:r>
          </a:p>
        </p:txBody>
      </p:sp>
      <p:graphicFrame>
        <p:nvGraphicFramePr>
          <p:cNvPr id="13" name="Chart 12">
            <a:extLst>
              <a:ext uri="{FF2B5EF4-FFF2-40B4-BE49-F238E27FC236}">
                <a16:creationId xmlns:a16="http://schemas.microsoft.com/office/drawing/2014/main" id="{45BCA5EE-455B-CF50-DE1F-A0CBE957CBBB}"/>
              </a:ext>
            </a:extLst>
          </p:cNvPr>
          <p:cNvGraphicFramePr/>
          <p:nvPr>
            <p:extLst>
              <p:ext uri="{D42A27DB-BD31-4B8C-83A1-F6EECF244321}">
                <p14:modId xmlns:p14="http://schemas.microsoft.com/office/powerpoint/2010/main" val="887948296"/>
              </p:ext>
            </p:extLst>
          </p:nvPr>
        </p:nvGraphicFramePr>
        <p:xfrm>
          <a:off x="5239358" y="7488242"/>
          <a:ext cx="4879070" cy="249731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074294B0-0E2C-CCC9-1215-AE00E4B53A0B}"/>
              </a:ext>
            </a:extLst>
          </p:cNvPr>
          <p:cNvSpPr txBox="1"/>
          <p:nvPr/>
        </p:nvSpPr>
        <p:spPr>
          <a:xfrm>
            <a:off x="5036794" y="10183790"/>
            <a:ext cx="5430951"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The WTE of staff required to run the current clinic structure was compared to that of the WTE of staff in post. The caseload numbers were reviewed to establish which clinics would be beneficial to open (i.e. increasing new patient appointments would also require increase of follow up and 28 day review appointments. </a:t>
            </a:r>
          </a:p>
        </p:txBody>
      </p:sp>
      <p:sp>
        <p:nvSpPr>
          <p:cNvPr id="15" name="TextBox 14">
            <a:extLst>
              <a:ext uri="{FF2B5EF4-FFF2-40B4-BE49-F238E27FC236}">
                <a16:creationId xmlns:a16="http://schemas.microsoft.com/office/drawing/2014/main" id="{9E80BBCF-CD03-281D-7896-45CFDE5BFD46}"/>
              </a:ext>
            </a:extLst>
          </p:cNvPr>
          <p:cNvSpPr txBox="1"/>
          <p:nvPr/>
        </p:nvSpPr>
        <p:spPr>
          <a:xfrm>
            <a:off x="5045564" y="11365013"/>
            <a:ext cx="5430951" cy="523220"/>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Following review, an additional 20 clinics were added across the week varying in focus to meet the caseload demands. </a:t>
            </a:r>
          </a:p>
        </p:txBody>
      </p:sp>
      <p:sp>
        <p:nvSpPr>
          <p:cNvPr id="16" name="TextBox 15">
            <a:extLst>
              <a:ext uri="{FF2B5EF4-FFF2-40B4-BE49-F238E27FC236}">
                <a16:creationId xmlns:a16="http://schemas.microsoft.com/office/drawing/2014/main" id="{998AAF33-EB6B-D7CE-3D95-C0C3069DA476}"/>
              </a:ext>
            </a:extLst>
          </p:cNvPr>
          <p:cNvSpPr txBox="1"/>
          <p:nvPr/>
        </p:nvSpPr>
        <p:spPr>
          <a:xfrm>
            <a:off x="5045564" y="11858265"/>
            <a:ext cx="5422181" cy="954107"/>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Following the increase of nurses, upskilling of the nursing team and increased clinic capacity, the number of patients breaching the standard wait began to reduce with there being 0 breaches from April 2024. This was sustained in May 2024. </a:t>
            </a:r>
          </a:p>
        </p:txBody>
      </p:sp>
      <p:graphicFrame>
        <p:nvGraphicFramePr>
          <p:cNvPr id="17" name="Chart 16">
            <a:extLst>
              <a:ext uri="{FF2B5EF4-FFF2-40B4-BE49-F238E27FC236}">
                <a16:creationId xmlns:a16="http://schemas.microsoft.com/office/drawing/2014/main" id="{F72E67DB-C66B-4571-20D9-0EAFE5716878}"/>
              </a:ext>
            </a:extLst>
          </p:cNvPr>
          <p:cNvGraphicFramePr/>
          <p:nvPr>
            <p:extLst>
              <p:ext uri="{D42A27DB-BD31-4B8C-83A1-F6EECF244321}">
                <p14:modId xmlns:p14="http://schemas.microsoft.com/office/powerpoint/2010/main" val="2211165254"/>
              </p:ext>
            </p:extLst>
          </p:nvPr>
        </p:nvGraphicFramePr>
        <p:xfrm>
          <a:off x="122269" y="9908067"/>
          <a:ext cx="4872480" cy="3097906"/>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AEC7416C-A3DF-2ED6-EF24-DC375425DC87}"/>
              </a:ext>
            </a:extLst>
          </p:cNvPr>
          <p:cNvSpPr txBox="1"/>
          <p:nvPr/>
        </p:nvSpPr>
        <p:spPr>
          <a:xfrm>
            <a:off x="170127" y="79392"/>
            <a:ext cx="241580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ea typeface="Calibri"/>
                <a:cs typeface="Calibri"/>
              </a:rPr>
              <a:t>A24-068</a:t>
            </a:r>
            <a:endParaRPr lang="en-US"/>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F4C61D-8C2B-41C9-95D7-6CB09DCE32BC}">
  <ds:schemaRefs>
    <ds:schemaRef ds:uri="b1d9df04-9b8d-4886-96c6-6484f0dc8e88"/>
    <ds:schemaRef ds:uri="cdef7ab9-3519-4273-a22c-7105e88b5b86"/>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B5B778E7-F1CC-41D4-A87B-A1CB2854EE14}">
  <ds:schemaRefs>
    <ds:schemaRef ds:uri="http://schemas.microsoft.com/sharepoint/v3/contenttype/forms"/>
  </ds:schemaRefs>
</ds:datastoreItem>
</file>

<file path=customXml/itemProps3.xml><?xml version="1.0" encoding="utf-8"?>
<ds:datastoreItem xmlns:ds="http://schemas.openxmlformats.org/officeDocument/2006/customXml" ds:itemID="{AAC35C0F-BDA2-4ADF-8650-DAF873BBE7D8}">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2024-06-12T14:29:12Z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