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C5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varScale="1">
        <p:scale>
          <a:sx n="51" d="100"/>
          <a:sy n="51" d="100"/>
        </p:scale>
        <p:origin x="2562" y="90"/>
      </p:cViewPr>
      <p:guideLst>
        <p:guide orient="horz" pos="4762"/>
        <p:guide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ED Pharmacist</a:t>
            </a:r>
            <a:r>
              <a:rPr lang="en-GB" baseline="0"/>
              <a:t> Prescribing Interventions</a:t>
            </a:r>
            <a:endParaRPr lang="en-GB"/>
          </a:p>
        </c:rich>
      </c:tx>
      <c:overlay val="0"/>
      <c:spPr>
        <a:noFill/>
        <a:ln>
          <a:noFill/>
        </a:ln>
        <a:effectLst/>
      </c:spPr>
    </c:title>
    <c:autoTitleDeleted val="0"/>
    <c:plotArea>
      <c:layout/>
      <c:barChart>
        <c:barDir val="bar"/>
        <c:grouping val="clustered"/>
        <c:varyColors val="0"/>
        <c:ser>
          <c:idx val="1"/>
          <c:order val="1"/>
          <c:tx>
            <c:strRef>
              <c:f>Sheet1!$C$6</c:f>
              <c:strCache>
                <c:ptCount val="1"/>
                <c:pt idx="0">
                  <c:v>Number of Interventions</c:v>
                </c:pt>
              </c:strCache>
            </c:strRef>
          </c:tx>
          <c:spPr>
            <a:solidFill>
              <a:schemeClr val="accent6">
                <a:tint val="77000"/>
              </a:schemeClr>
            </a:solidFill>
            <a:ln>
              <a:noFill/>
            </a:ln>
            <a:effectLst/>
          </c:spPr>
          <c:invertIfNegative val="0"/>
          <c:cat>
            <c:strRef>
              <c:f>Sheet1!$A$7:$A$9</c:f>
              <c:strCache>
                <c:ptCount val="3"/>
                <c:pt idx="0">
                  <c:v>Clerking</c:v>
                </c:pt>
                <c:pt idx="1">
                  <c:v>Deprescribing</c:v>
                </c:pt>
                <c:pt idx="2">
                  <c:v>Prescribing errors corrected</c:v>
                </c:pt>
              </c:strCache>
            </c:strRef>
          </c:cat>
          <c:val>
            <c:numRef>
              <c:f>Sheet1!$C$7:$C$9</c:f>
              <c:numCache>
                <c:formatCode>General</c:formatCode>
                <c:ptCount val="3"/>
                <c:pt idx="0">
                  <c:v>45</c:v>
                </c:pt>
                <c:pt idx="1">
                  <c:v>20</c:v>
                </c:pt>
                <c:pt idx="2">
                  <c:v>160</c:v>
                </c:pt>
              </c:numCache>
            </c:numRef>
          </c:val>
          <c:extLst>
            <c:ext xmlns:c16="http://schemas.microsoft.com/office/drawing/2014/chart" uri="{C3380CC4-5D6E-409C-BE32-E72D297353CC}">
              <c16:uniqueId val="{00000000-7D06-4C46-BB3B-D049F22AE46C}"/>
            </c:ext>
          </c:extLst>
        </c:ser>
        <c:dLbls>
          <c:showLegendKey val="0"/>
          <c:showVal val="0"/>
          <c:showCatName val="0"/>
          <c:showSerName val="0"/>
          <c:showPercent val="0"/>
          <c:showBubbleSize val="0"/>
        </c:dLbls>
        <c:gapWidth val="182"/>
        <c:axId val="78447360"/>
        <c:axId val="78448896"/>
        <c:extLst>
          <c:ext xmlns:c15="http://schemas.microsoft.com/office/drawing/2012/chart" uri="{02D57815-91ED-43cb-92C2-25804820EDAC}">
            <c15:filteredBarSeries>
              <c15:ser>
                <c:idx val="0"/>
                <c:order val="0"/>
                <c:tx>
                  <c:strRef>
                    <c:extLst>
                      <c:ext uri="{02D57815-91ED-43cb-92C2-25804820EDAC}">
                        <c15:formulaRef>
                          <c15:sqref>Sheet1!$B$6</c15:sqref>
                        </c15:formulaRef>
                      </c:ext>
                    </c:extLst>
                    <c:strCache>
                      <c:ptCount val="1"/>
                    </c:strCache>
                  </c:strRef>
                </c:tx>
                <c:spPr>
                  <a:solidFill>
                    <a:schemeClr val="accent6">
                      <a:shade val="76000"/>
                    </a:schemeClr>
                  </a:solidFill>
                  <a:ln>
                    <a:noFill/>
                  </a:ln>
                  <a:effectLst/>
                </c:spPr>
                <c:invertIfNegative val="0"/>
                <c:cat>
                  <c:strRef>
                    <c:extLst>
                      <c:ext uri="{02D57815-91ED-43cb-92C2-25804820EDAC}">
                        <c15:formulaRef>
                          <c15:sqref>Sheet1!$A$7:$A$9</c15:sqref>
                        </c15:formulaRef>
                      </c:ext>
                    </c:extLst>
                    <c:strCache>
                      <c:ptCount val="3"/>
                      <c:pt idx="0">
                        <c:v>Clerking</c:v>
                      </c:pt>
                      <c:pt idx="1">
                        <c:v>Deprescribing</c:v>
                      </c:pt>
                      <c:pt idx="2">
                        <c:v>Prescribing errors corrected</c:v>
                      </c:pt>
                    </c:strCache>
                  </c:strRef>
                </c:cat>
                <c:val>
                  <c:numRef>
                    <c:extLst>
                      <c:ext uri="{02D57815-91ED-43cb-92C2-25804820EDAC}">
                        <c15:formulaRef>
                          <c15:sqref>Sheet1!$B$7:$B$9</c15:sqref>
                        </c15:formulaRef>
                      </c:ext>
                    </c:extLst>
                    <c:numCache>
                      <c:formatCode>General</c:formatCode>
                      <c:ptCount val="3"/>
                    </c:numCache>
                  </c:numRef>
                </c:val>
                <c:extLst>
                  <c:ext xmlns:c16="http://schemas.microsoft.com/office/drawing/2014/chart" uri="{C3380CC4-5D6E-409C-BE32-E72D297353CC}">
                    <c16:uniqueId val="{00000001-7D06-4C46-BB3B-D049F22AE46C}"/>
                  </c:ext>
                </c:extLst>
              </c15:ser>
            </c15:filteredBarSeries>
          </c:ext>
        </c:extLst>
      </c:barChart>
      <c:catAx>
        <c:axId val="78447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448896"/>
        <c:crosses val="autoZero"/>
        <c:auto val="1"/>
        <c:lblAlgn val="ctr"/>
        <c:lblOffset val="100"/>
        <c:noMultiLvlLbl val="0"/>
      </c:catAx>
      <c:valAx>
        <c:axId val="784488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44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pPr/>
              <a:t>6/13/2024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pPr/>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pPr/>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pPr/>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pPr/>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pPr/>
              <a:t>13/06/2024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pPr/>
              <a:t>13/06/2024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pPr/>
              <a:t>13/06/2024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pPr/>
              <a:t>13/06/2024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pPr/>
              <a:t>13/06/2024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pPr/>
              <a:t>13/06/2024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pPr/>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pPr/>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pPr/>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pPr/>
              <a:t>13/06/2024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pPr/>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77597" y="723904"/>
            <a:ext cx="6563066"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Impact of an Emergency Care Embedded Pharmacist</a:t>
            </a:r>
          </a:p>
        </p:txBody>
      </p:sp>
      <p:sp>
        <p:nvSpPr>
          <p:cNvPr id="10" name="TextBox 9">
            <a:extLst>
              <a:ext uri="{FF2B5EF4-FFF2-40B4-BE49-F238E27FC236}">
                <a16:creationId xmlns:a16="http://schemas.microsoft.com/office/drawing/2014/main" id="{B58AD6FE-F3F4-8946-838E-E4A51B087E8E}"/>
              </a:ext>
            </a:extLst>
          </p:cNvPr>
          <p:cNvSpPr txBox="1"/>
          <p:nvPr/>
        </p:nvSpPr>
        <p:spPr>
          <a:xfrm>
            <a:off x="377597" y="1671158"/>
            <a:ext cx="5605123"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Sim Johal</a:t>
            </a:r>
            <a:r>
              <a:rPr lang="en-US" sz="2400" dirty="0">
                <a:solidFill>
                  <a:schemeClr val="bg1"/>
                </a:solidFill>
                <a:latin typeface="Arial" panose="020B0604020202020204" pitchFamily="34" charset="0"/>
                <a:cs typeface="Arial" panose="020B0604020202020204" pitchFamily="34" charset="0"/>
              </a:rPr>
              <a:t> / Lead Pharmacist for A&amp;E </a:t>
            </a:r>
          </a:p>
        </p:txBody>
      </p:sp>
      <p:sp>
        <p:nvSpPr>
          <p:cNvPr id="16" name="TextBox 15">
            <a:extLst>
              <a:ext uri="{FF2B5EF4-FFF2-40B4-BE49-F238E27FC236}">
                <a16:creationId xmlns:a16="http://schemas.microsoft.com/office/drawing/2014/main" id="{6A4C5C1C-0FD9-D2DD-1160-649D900937C6}"/>
              </a:ext>
            </a:extLst>
          </p:cNvPr>
          <p:cNvSpPr txBox="1"/>
          <p:nvPr/>
        </p:nvSpPr>
        <p:spPr>
          <a:xfrm>
            <a:off x="377597" y="13469372"/>
            <a:ext cx="4821351"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Pharmacy / Emergency Care / Sim Johal</a:t>
            </a:r>
          </a:p>
        </p:txBody>
      </p:sp>
      <p:sp>
        <p:nvSpPr>
          <p:cNvPr id="2" name="TextBox 1">
            <a:extLst>
              <a:ext uri="{FF2B5EF4-FFF2-40B4-BE49-F238E27FC236}">
                <a16:creationId xmlns:a16="http://schemas.microsoft.com/office/drawing/2014/main" id="{A4AACA7F-516B-B00C-CBB6-47B2E57D8A2F}"/>
              </a:ext>
            </a:extLst>
          </p:cNvPr>
          <p:cNvSpPr txBox="1"/>
          <p:nvPr/>
        </p:nvSpPr>
        <p:spPr>
          <a:xfrm>
            <a:off x="377597" y="2333388"/>
            <a:ext cx="10076588" cy="10872207"/>
          </a:xfrm>
          <a:prstGeom prst="rect">
            <a:avLst/>
          </a:prstGeom>
          <a:noFill/>
        </p:spPr>
        <p:txBody>
          <a:bodyPr wrap="square" rtlCol="0">
            <a:spAutoFit/>
          </a:bodyPr>
          <a:lstStyle/>
          <a:p>
            <a:r>
              <a:rPr lang="en-GB" sz="2000" b="1" dirty="0">
                <a:solidFill>
                  <a:srgbClr val="0070C0"/>
                </a:solidFill>
              </a:rPr>
              <a:t>Introduction and Aim</a:t>
            </a:r>
          </a:p>
          <a:p>
            <a:endParaRPr lang="en-GB" sz="1050" b="1" dirty="0">
              <a:solidFill>
                <a:srgbClr val="0070C0"/>
              </a:solidFill>
            </a:endParaRPr>
          </a:p>
          <a:p>
            <a:r>
              <a:rPr lang="en-GB" sz="1600" b="0" i="0" dirty="0">
                <a:solidFill>
                  <a:srgbClr val="212529"/>
                </a:solidFill>
                <a:effectLst/>
                <a:highlight>
                  <a:srgbClr val="FFFFFF"/>
                </a:highlight>
              </a:rPr>
              <a:t>Emergency departments (EDs) are high-risk environments for medication prescribing and </a:t>
            </a:r>
            <a:r>
              <a:rPr lang="en-GB" sz="1600" dirty="0">
                <a:solidFill>
                  <a:srgbClr val="212529"/>
                </a:solidFill>
                <a:highlight>
                  <a:srgbClr val="FFFFFF"/>
                </a:highlight>
              </a:rPr>
              <a:t>administration. Time-critical medication delay and dose omission are a considerable problem in patients facing extended waits in ED. This has been offloaded by embedding a prescribing pharmacist within ED who works alongside the post take &amp; </a:t>
            </a:r>
            <a:r>
              <a:rPr lang="en-GB" sz="1600" dirty="0">
                <a:solidFill>
                  <a:srgbClr val="000000"/>
                </a:solidFill>
                <a:ea typeface="Calibri" panose="020F0502020204030204" pitchFamily="34" charset="0"/>
                <a:cs typeface="Times New Roman" panose="02020603050405020304" pitchFamily="18" charset="0"/>
              </a:rPr>
              <a:t>clerking team to reconcile medicines, order critical medicines and aid </a:t>
            </a:r>
            <a:r>
              <a:rPr lang="en-GB" sz="1600" dirty="0">
                <a:solidFill>
                  <a:srgbClr val="000000"/>
                </a:solidFill>
                <a:effectLst/>
                <a:ea typeface="Calibri" panose="020F0502020204030204" pitchFamily="34" charset="0"/>
                <a:cs typeface="Times New Roman" panose="02020603050405020304" pitchFamily="18" charset="0"/>
              </a:rPr>
              <a:t>differential diagnosis for patients for admission.</a:t>
            </a:r>
          </a:p>
          <a:p>
            <a:r>
              <a:rPr lang="en-GB" sz="1600" dirty="0">
                <a:solidFill>
                  <a:srgbClr val="000000"/>
                </a:solidFill>
                <a:effectLst/>
                <a:ea typeface="Calibri" panose="020F0502020204030204" pitchFamily="34" charset="0"/>
                <a:cs typeface="Times New Roman" panose="02020603050405020304" pitchFamily="18" charset="0"/>
              </a:rPr>
              <a:t>Aim: </a:t>
            </a:r>
            <a:r>
              <a:rPr lang="en-GB" sz="1600" dirty="0"/>
              <a:t>To evaluate clinical contributions made by pharmacists in 2023/4 at WHT, in line with Lord Carter's recommendation of resourcing pharmacists to ensure that their roles are predominantly patient facing.</a:t>
            </a:r>
            <a:endParaRPr lang="en-GB" sz="1600" dirty="0">
              <a:solidFill>
                <a:srgbClr val="000000"/>
              </a:solidFill>
              <a:cs typeface="Times New Roman" panose="02020603050405020304" pitchFamily="18" charset="0"/>
            </a:endParaRPr>
          </a:p>
          <a:p>
            <a:endParaRPr lang="en-GB" sz="1600" dirty="0">
              <a:solidFill>
                <a:srgbClr val="000000"/>
              </a:solidFill>
              <a:cs typeface="Times New Roman" panose="02020603050405020304" pitchFamily="18" charset="0"/>
            </a:endParaRPr>
          </a:p>
          <a:p>
            <a:r>
              <a:rPr lang="en-GB" sz="2000" b="1" dirty="0">
                <a:solidFill>
                  <a:srgbClr val="0070C0"/>
                </a:solidFill>
              </a:rPr>
              <a:t>Method</a:t>
            </a:r>
          </a:p>
          <a:p>
            <a:endParaRPr lang="en-GB" sz="1100" b="1" dirty="0">
              <a:solidFill>
                <a:srgbClr val="0070C0"/>
              </a:solidFill>
            </a:endParaRPr>
          </a:p>
          <a:p>
            <a:r>
              <a:rPr lang="en-GB" sz="1600" b="0" i="0" dirty="0">
                <a:effectLst/>
                <a:highlight>
                  <a:srgbClr val="FFFFFF"/>
                </a:highlight>
              </a:rPr>
              <a:t>The clinical pharmacy service (CPS) has operated from the end of November 2023 till present, following a pilot study in 2018, with scheduled 2h sessions three times per week. A total of 90 hour (55 sessions) have been documented. It must be noted annual leave has not been accounted for with no back fill at this time due to staffing deficits. </a:t>
            </a:r>
            <a:r>
              <a:rPr lang="en-GB" sz="1600" dirty="0">
                <a:highlight>
                  <a:srgbClr val="FFFFFF"/>
                </a:highlight>
              </a:rPr>
              <a:t>Additional core functions not included as part of this QI equate to 0.75 WTE of this ED pharmacist post including governance initiatives relating to guideline, PGD review, auditing, antimicrobial stewardship, education &amp; training and cost initiative programmes.</a:t>
            </a:r>
          </a:p>
          <a:p>
            <a:pPr>
              <a:spcAft>
                <a:spcPts val="1000"/>
              </a:spcAft>
            </a:pPr>
            <a:r>
              <a:rPr lang="en-GB" sz="1600" dirty="0">
                <a:highlight>
                  <a:srgbClr val="FFFFFF"/>
                </a:highlight>
              </a:rPr>
              <a:t>	</a:t>
            </a:r>
            <a:r>
              <a:rPr lang="en-GB" sz="1600" dirty="0">
                <a:effectLst/>
                <a:ea typeface="Calibri" panose="020F0502020204030204" pitchFamily="34" charset="0"/>
                <a:cs typeface="Times New Roman" panose="02020603050405020304" pitchFamily="18" charset="0"/>
              </a:rPr>
              <a:t>The ED pharmacist utilises care flow and Microsoft teams medical take spreadsheet to identify high risk medical patients for example those that are elderly/frail patients and/or those on high-risk medication such as insulin, Parkinson’s disease medication etc. In addition to this, the pharmacist receives </a:t>
            </a:r>
            <a:r>
              <a:rPr lang="en-GB" sz="1600" dirty="0">
                <a:ea typeface="Calibri" panose="020F0502020204030204" pitchFamily="34" charset="0"/>
                <a:cs typeface="Times New Roman" panose="02020603050405020304" pitchFamily="18" charset="0"/>
              </a:rPr>
              <a:t>direct referrals from the clerking team and nursing staff to enable a targeted approach to reconciliation and pharmaceutical review. 						</a:t>
            </a:r>
            <a:r>
              <a:rPr lang="en-GB" sz="1600" dirty="0">
                <a:effectLst/>
                <a:ea typeface="Calibri" panose="020F0502020204030204" pitchFamily="34" charset="0"/>
                <a:cs typeface="Times New Roman" panose="02020603050405020304" pitchFamily="18" charset="0"/>
              </a:rPr>
              <a:t>All interventions made by the pharmacist </a:t>
            </a:r>
            <a:r>
              <a:rPr lang="en-GB" sz="1600" dirty="0">
                <a:ea typeface="Calibri" panose="020F0502020204030204" pitchFamily="34" charset="0"/>
                <a:cs typeface="Times New Roman" panose="02020603050405020304" pitchFamily="18" charset="0"/>
              </a:rPr>
              <a:t>are</a:t>
            </a:r>
            <a:r>
              <a:rPr lang="en-GB" sz="1600" dirty="0">
                <a:effectLst/>
                <a:ea typeface="Calibri" panose="020F0502020204030204" pitchFamily="34" charset="0"/>
                <a:cs typeface="Times New Roman" panose="02020603050405020304" pitchFamily="18" charset="0"/>
              </a:rPr>
              <a:t> recorded on the pharmacy Ascribe clinical desktop ® system</a:t>
            </a:r>
            <a:r>
              <a:rPr lang="en-GB" sz="1600" dirty="0">
                <a:ea typeface="Calibri" panose="020F0502020204030204" pitchFamily="34" charset="0"/>
                <a:cs typeface="Times New Roman" panose="02020603050405020304" pitchFamily="18" charset="0"/>
              </a:rPr>
              <a:t> and have been categorised as per National Coordinating Council for Medication Error Reporting and Prevention (NCC MERP)</a:t>
            </a:r>
            <a:endParaRPr lang="en-GB" sz="1600" dirty="0">
              <a:effectLst/>
              <a:ea typeface="Calibri" panose="020F0502020204030204" pitchFamily="34" charset="0"/>
              <a:cs typeface="Times New Roman" panose="02020603050405020304" pitchFamily="18" charset="0"/>
            </a:endParaRPr>
          </a:p>
          <a:p>
            <a:pPr>
              <a:spcAft>
                <a:spcPts val="1000"/>
              </a:spcAft>
            </a:pPr>
            <a:r>
              <a:rPr lang="en-GB" sz="2000" b="1" dirty="0">
                <a:solidFill>
                  <a:srgbClr val="0070C0"/>
                </a:solidFill>
              </a:rPr>
              <a:t>Results</a:t>
            </a:r>
          </a:p>
          <a:p>
            <a:pPr>
              <a:spcAft>
                <a:spcPts val="1000"/>
              </a:spcAft>
            </a:pPr>
            <a:r>
              <a:rPr lang="en-GB" sz="1600" dirty="0">
                <a:highlight>
                  <a:srgbClr val="FFFFFF"/>
                </a:highlight>
                <a:cs typeface="Times New Roman" panose="02020603050405020304" pitchFamily="18" charset="0"/>
              </a:rPr>
              <a:t>A total of 30 clerking hours, 60 hours of independent</a:t>
            </a:r>
            <a:br>
              <a:rPr lang="en-GB" sz="1600" dirty="0">
                <a:highlight>
                  <a:srgbClr val="FFFFFF"/>
                </a:highlight>
                <a:cs typeface="Times New Roman" panose="02020603050405020304" pitchFamily="18" charset="0"/>
              </a:rPr>
            </a:br>
            <a:r>
              <a:rPr lang="en-GB" sz="1600" dirty="0">
                <a:highlight>
                  <a:srgbClr val="FFFFFF"/>
                </a:highlight>
                <a:cs typeface="Times New Roman" panose="02020603050405020304" pitchFamily="18" charset="0"/>
              </a:rPr>
              <a:t>prescribing activity and 225 interventions over 55 sessions have </a:t>
            </a:r>
            <a:br>
              <a:rPr lang="en-GB" sz="1600" dirty="0">
                <a:highlight>
                  <a:srgbClr val="FFFFFF"/>
                </a:highlight>
                <a:cs typeface="Times New Roman" panose="02020603050405020304" pitchFamily="18" charset="0"/>
              </a:rPr>
            </a:br>
            <a:r>
              <a:rPr lang="en-GB" sz="1600" dirty="0">
                <a:highlight>
                  <a:srgbClr val="FFFFFF"/>
                </a:highlight>
                <a:cs typeface="Times New Roman" panose="02020603050405020304" pitchFamily="18" charset="0"/>
              </a:rPr>
              <a:t>been documented with a visual breakdown depicted per category type.</a:t>
            </a:r>
          </a:p>
          <a:p>
            <a:pPr>
              <a:spcAft>
                <a:spcPts val="1000"/>
              </a:spcAft>
            </a:pPr>
            <a:r>
              <a:rPr lang="en-GB" sz="1600" dirty="0">
                <a:highlight>
                  <a:srgbClr val="FFFFFF"/>
                </a:highlight>
                <a:cs typeface="Times New Roman" panose="02020603050405020304" pitchFamily="18" charset="0"/>
              </a:rPr>
              <a:t>Approximately 50% of these interventions (N=105/220) were in </a:t>
            </a:r>
            <a:br>
              <a:rPr lang="en-GB" sz="1600" dirty="0">
                <a:highlight>
                  <a:srgbClr val="FFFFFF"/>
                </a:highlight>
                <a:cs typeface="Times New Roman" panose="02020603050405020304" pitchFamily="18" charset="0"/>
              </a:rPr>
            </a:br>
            <a:r>
              <a:rPr lang="en-GB" sz="1600" dirty="0">
                <a:highlight>
                  <a:srgbClr val="FFFFFF"/>
                </a:highlight>
                <a:cs typeface="Times New Roman" panose="02020603050405020304" pitchFamily="18" charset="0"/>
              </a:rPr>
              <a:t>relation to high-risk medicines as classified by Royal College Emergency</a:t>
            </a:r>
            <a:br>
              <a:rPr lang="en-GB" sz="1600" dirty="0">
                <a:highlight>
                  <a:srgbClr val="FFFFFF"/>
                </a:highlight>
                <a:cs typeface="Times New Roman" panose="02020603050405020304" pitchFamily="18" charset="0"/>
              </a:rPr>
            </a:br>
            <a:r>
              <a:rPr lang="en-GB" sz="1600" dirty="0">
                <a:highlight>
                  <a:srgbClr val="FFFFFF"/>
                </a:highlight>
                <a:cs typeface="Times New Roman" panose="02020603050405020304" pitchFamily="18" charset="0"/>
              </a:rPr>
              <a:t>Medicine. Approx 70% (N=160) of interventions were deemed to be a </a:t>
            </a:r>
            <a:br>
              <a:rPr lang="en-GB" sz="1600" dirty="0">
                <a:highlight>
                  <a:srgbClr val="FFFFFF"/>
                </a:highlight>
                <a:cs typeface="Times New Roman" panose="02020603050405020304" pitchFamily="18" charset="0"/>
              </a:rPr>
            </a:br>
            <a:r>
              <a:rPr lang="en-GB" sz="1600" dirty="0">
                <a:highlight>
                  <a:srgbClr val="FFFFFF"/>
                </a:highlight>
                <a:cs typeface="Times New Roman" panose="02020603050405020304" pitchFamily="18" charset="0"/>
              </a:rPr>
              <a:t>prescribing error which required pharmacist intervention and classified </a:t>
            </a:r>
            <a:br>
              <a:rPr lang="en-GB" sz="1600" dirty="0">
                <a:highlight>
                  <a:srgbClr val="FFFFFF"/>
                </a:highlight>
                <a:cs typeface="Times New Roman" panose="02020603050405020304" pitchFamily="18" charset="0"/>
              </a:rPr>
            </a:br>
            <a:r>
              <a:rPr lang="en-GB" sz="1600" dirty="0">
                <a:highlight>
                  <a:srgbClr val="FFFFFF"/>
                </a:highlight>
                <a:cs typeface="Times New Roman" panose="02020603050405020304" pitchFamily="18" charset="0"/>
              </a:rPr>
              <a:t>as Category 2 interventions (error and no harm) as per NCC MERP. </a:t>
            </a:r>
            <a:br>
              <a:rPr lang="en-GB" sz="1600" dirty="0">
                <a:highlight>
                  <a:srgbClr val="FFFFFF"/>
                </a:highlight>
                <a:cs typeface="Times New Roman" panose="02020603050405020304" pitchFamily="18" charset="0"/>
              </a:rPr>
            </a:br>
            <a:endParaRPr lang="en-GB" sz="500" dirty="0">
              <a:highlight>
                <a:srgbClr val="FFFFFF"/>
              </a:highlight>
              <a:cs typeface="Times New Roman" panose="02020603050405020304" pitchFamily="18" charset="0"/>
            </a:endParaRPr>
          </a:p>
          <a:p>
            <a:pPr>
              <a:spcAft>
                <a:spcPts val="1000"/>
              </a:spcAft>
            </a:pPr>
            <a:r>
              <a:rPr lang="en-GB" sz="1600" dirty="0">
                <a:highlight>
                  <a:srgbClr val="FFFFFF"/>
                </a:highlight>
                <a:cs typeface="Times New Roman" panose="02020603050405020304" pitchFamily="18" charset="0"/>
              </a:rPr>
              <a:t>Deprescribing interventions equated to</a:t>
            </a:r>
            <a:r>
              <a:rPr lang="en-GB" sz="1600" b="1" dirty="0">
                <a:highlight>
                  <a:srgbClr val="FFFFFF"/>
                </a:highlight>
                <a:cs typeface="Times New Roman" panose="02020603050405020304" pitchFamily="18" charset="0"/>
              </a:rPr>
              <a:t> £1,372.51 annual cost saving </a:t>
            </a:r>
            <a:r>
              <a:rPr lang="en-GB" sz="1600" dirty="0">
                <a:highlight>
                  <a:srgbClr val="FFFFFF"/>
                </a:highlight>
                <a:cs typeface="Times New Roman" panose="02020603050405020304" pitchFamily="18" charset="0"/>
              </a:rPr>
              <a:t>as </a:t>
            </a:r>
            <a:br>
              <a:rPr lang="en-GB" sz="1600" dirty="0">
                <a:highlight>
                  <a:srgbClr val="FFFFFF"/>
                </a:highlight>
                <a:cs typeface="Times New Roman" panose="02020603050405020304" pitchFamily="18" charset="0"/>
              </a:rPr>
            </a:br>
            <a:r>
              <a:rPr lang="en-GB" sz="1600" dirty="0">
                <a:highlight>
                  <a:srgbClr val="FFFFFF"/>
                </a:highlight>
                <a:cs typeface="Times New Roman" panose="02020603050405020304" pitchFamily="18" charset="0"/>
              </a:rPr>
              <a:t>per average NHS indicative price (based upon pricing for the following suppliers: AAH, Accord, Alliance).</a:t>
            </a:r>
          </a:p>
          <a:p>
            <a:pPr>
              <a:spcAft>
                <a:spcPts val="1000"/>
              </a:spcAft>
            </a:pPr>
            <a:r>
              <a:rPr lang="en-GB" sz="2000" b="1" dirty="0">
                <a:solidFill>
                  <a:srgbClr val="0070C0"/>
                </a:solidFill>
              </a:rPr>
              <a:t>Conclusion</a:t>
            </a:r>
          </a:p>
          <a:p>
            <a:pPr>
              <a:spcAft>
                <a:spcPts val="1000"/>
              </a:spcAft>
            </a:pPr>
            <a:r>
              <a:rPr lang="en-GB" sz="1600" dirty="0">
                <a:highlight>
                  <a:srgbClr val="FFFFFF"/>
                </a:highlight>
              </a:rPr>
              <a:t>Embedding a pharmacist within ED</a:t>
            </a:r>
            <a:r>
              <a:rPr lang="en-GB" sz="1600" b="0" i="0" dirty="0">
                <a:effectLst/>
                <a:highlight>
                  <a:srgbClr val="FFFFFF"/>
                </a:highlight>
              </a:rPr>
              <a:t> ensures medicines optimisation, prescribing safety and released ED/Acute clinician time. There is evidence for cost-saving as demonstrated by deprescribing initiatives. </a:t>
            </a:r>
            <a:r>
              <a:rPr lang="en-GB" sz="1600" dirty="0">
                <a:highlight>
                  <a:srgbClr val="FFFFFF"/>
                </a:highlight>
              </a:rPr>
              <a:t>The post has been imperative to helping to safeguard patients to prevent patient harm as demonstrated by error detection rate (2.9 detections/session). Currently there is a 3.0 WTE pharmacist deficit as per UK Pharmacy Association and RCEM joint position statement (2023) and therefore an undoubtable scope to expand pharmacist expertise and extrapolate savings further.</a:t>
            </a:r>
            <a:endParaRPr lang="en-GB" sz="1600" dirty="0"/>
          </a:p>
        </p:txBody>
      </p:sp>
      <p:graphicFrame>
        <p:nvGraphicFramePr>
          <p:cNvPr id="4" name="Chart 3">
            <a:extLst>
              <a:ext uri="{FF2B5EF4-FFF2-40B4-BE49-F238E27FC236}">
                <a16:creationId xmlns:a16="http://schemas.microsoft.com/office/drawing/2014/main" id="{CC218B8A-E58B-EFD3-BA7F-0FD94C4DEE60}"/>
              </a:ext>
            </a:extLst>
          </p:cNvPr>
          <p:cNvGraphicFramePr>
            <a:graphicFrameLocks/>
          </p:cNvGraphicFramePr>
          <p:nvPr>
            <p:extLst>
              <p:ext uri="{D42A27DB-BD31-4B8C-83A1-F6EECF244321}">
                <p14:modId xmlns:p14="http://schemas.microsoft.com/office/powerpoint/2010/main" val="2528782231"/>
              </p:ext>
            </p:extLst>
          </p:nvPr>
        </p:nvGraphicFramePr>
        <p:xfrm>
          <a:off x="5691197" y="8053593"/>
          <a:ext cx="4827076" cy="293190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A80F032F-C5FB-FB83-7A04-8BC0B62C7B66}"/>
              </a:ext>
            </a:extLst>
          </p:cNvPr>
          <p:cNvSpPr txBox="1"/>
          <p:nvPr/>
        </p:nvSpPr>
        <p:spPr>
          <a:xfrm>
            <a:off x="377597" y="66913"/>
            <a:ext cx="1234633" cy="461665"/>
          </a:xfrm>
          <a:prstGeom prst="rect">
            <a:avLst/>
          </a:prstGeom>
          <a:noFill/>
        </p:spPr>
        <p:txBody>
          <a:bodyPr wrap="none" rtlCol="0">
            <a:spAutoFit/>
          </a:bodyPr>
          <a:lstStyle/>
          <a:p>
            <a:r>
              <a:rPr lang="en-GB" sz="2400" b="1" dirty="0">
                <a:solidFill>
                  <a:schemeClr val="bg1"/>
                </a:solidFill>
              </a:rPr>
              <a:t>A24-067</a:t>
            </a:r>
          </a:p>
        </p:txBody>
      </p:sp>
      <p:cxnSp>
        <p:nvCxnSpPr>
          <p:cNvPr id="6" name="Straight Connector 5">
            <a:extLst>
              <a:ext uri="{FF2B5EF4-FFF2-40B4-BE49-F238E27FC236}">
                <a16:creationId xmlns:a16="http://schemas.microsoft.com/office/drawing/2014/main" id="{416D524B-3C0B-96A6-1209-10DC12381020}"/>
              </a:ext>
            </a:extLst>
          </p:cNvPr>
          <p:cNvCxnSpPr>
            <a:cxnSpLocks/>
          </p:cNvCxnSpPr>
          <p:nvPr/>
        </p:nvCxnSpPr>
        <p:spPr>
          <a:xfrm>
            <a:off x="389440" y="11750130"/>
            <a:ext cx="4817560" cy="0"/>
          </a:xfrm>
          <a:prstGeom prst="line">
            <a:avLst/>
          </a:prstGeom>
          <a:ln w="38100">
            <a:solidFill>
              <a:srgbClr val="6CC53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67B89A4-0912-9652-30E3-A3269EE4A17D}"/>
              </a:ext>
            </a:extLst>
          </p:cNvPr>
          <p:cNvCxnSpPr>
            <a:cxnSpLocks/>
          </p:cNvCxnSpPr>
          <p:nvPr/>
        </p:nvCxnSpPr>
        <p:spPr>
          <a:xfrm>
            <a:off x="351340" y="2762250"/>
            <a:ext cx="4817560" cy="0"/>
          </a:xfrm>
          <a:prstGeom prst="line">
            <a:avLst/>
          </a:prstGeom>
          <a:ln w="38100">
            <a:solidFill>
              <a:srgbClr val="6CC53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84D7628-279E-0DB7-D7C1-F37D5A907313}"/>
              </a:ext>
            </a:extLst>
          </p:cNvPr>
          <p:cNvCxnSpPr>
            <a:cxnSpLocks/>
          </p:cNvCxnSpPr>
          <p:nvPr/>
        </p:nvCxnSpPr>
        <p:spPr>
          <a:xfrm>
            <a:off x="377597" y="4940750"/>
            <a:ext cx="4817560" cy="0"/>
          </a:xfrm>
          <a:prstGeom prst="line">
            <a:avLst/>
          </a:prstGeom>
          <a:ln w="38100">
            <a:solidFill>
              <a:srgbClr val="6CC53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A6DDAF3-62B5-DFF9-0EAA-017C4B328EE8}"/>
              </a:ext>
            </a:extLst>
          </p:cNvPr>
          <p:cNvCxnSpPr>
            <a:cxnSpLocks/>
          </p:cNvCxnSpPr>
          <p:nvPr/>
        </p:nvCxnSpPr>
        <p:spPr>
          <a:xfrm>
            <a:off x="376740" y="8448130"/>
            <a:ext cx="4817560" cy="0"/>
          </a:xfrm>
          <a:prstGeom prst="line">
            <a:avLst/>
          </a:prstGeom>
          <a:ln w="38100">
            <a:solidFill>
              <a:srgbClr val="6CC5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56C1ED-BEF0-484F-A3A6-062BE5F9E8BD}">
  <ds:schemaRefs>
    <ds:schemaRef ds:uri="http://schemas.microsoft.com/office/2006/metadata/properties"/>
    <ds:schemaRef ds:uri="http://schemas.microsoft.com/office/infopath/2007/PartnerControls"/>
    <ds:schemaRef ds:uri="http://schemas.microsoft.com/sharepoint/v3"/>
    <ds:schemaRef ds:uri="b1d9df04-9b8d-4886-96c6-6484f0dc8e88"/>
    <ds:schemaRef ds:uri="cdef7ab9-3519-4273-a22c-7105e88b5b86"/>
  </ds:schemaRefs>
</ds:datastoreItem>
</file>

<file path=customXml/itemProps2.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3.xml><?xml version="1.0" encoding="utf-8"?>
<ds:datastoreItem xmlns:ds="http://schemas.openxmlformats.org/officeDocument/2006/customXml" ds:itemID="{4C11C75D-62B1-43E6-A22F-6FF8F1D8F7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548</TotalTime>
  <Words>583</Words>
  <Application>Microsoft Office PowerPoint</Application>
  <PresentationFormat>Custom</PresentationFormat>
  <Paragraphs>20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31</cp:revision>
  <dcterms:created xsi:type="dcterms:W3CDTF">2020-12-07T15:24:36Z</dcterms:created>
  <dcterms:modified xsi:type="dcterms:W3CDTF">2024-06-13T10:08:48Z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