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10680700" cy="1511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B8B02-27DC-4BC3-BFBD-F472122D18C2}" v="3" dt="2024-06-19T15:07:37.84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31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01885" y="2474395"/>
            <a:ext cx="9088042" cy="5263775"/>
          </a:xfrm>
          <a:prstGeom prst="rect">
            <a:avLst/>
          </a:prstGeom>
        </p:spPr>
        <p:txBody>
          <a:bodyPr anchor="b"/>
          <a:lstStyle>
            <a:lvl1pPr algn="ctr"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36477" y="7941160"/>
            <a:ext cx="8018861" cy="365034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800"/>
            </a:lvl1pPr>
            <a:lvl2pPr marL="0" indent="534603" algn="ctr">
              <a:buSzTx/>
              <a:buFontTx/>
              <a:buNone/>
              <a:defRPr sz="2800"/>
            </a:lvl2pPr>
            <a:lvl3pPr marL="0" indent="1069207" algn="ctr">
              <a:buSzTx/>
              <a:buFontTx/>
              <a:buNone/>
              <a:defRPr sz="2800"/>
            </a:lvl3pPr>
            <a:lvl4pPr marL="0" indent="1603811" algn="ctr">
              <a:buSzTx/>
              <a:buFontTx/>
              <a:buNone/>
              <a:defRPr sz="2800"/>
            </a:lvl4pPr>
            <a:lvl5pPr marL="0" indent="2138415" algn="ctr"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9493" y="3769342"/>
            <a:ext cx="9221691" cy="6289229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9493" y="10118069"/>
            <a:ext cx="9221691" cy="330735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800"/>
            </a:lvl1pPr>
            <a:lvl2pPr marL="0" indent="534603">
              <a:buSzTx/>
              <a:buFontTx/>
              <a:buNone/>
              <a:defRPr sz="2800"/>
            </a:lvl2pPr>
            <a:lvl3pPr marL="0" indent="1069207">
              <a:buSzTx/>
              <a:buFontTx/>
              <a:buNone/>
              <a:defRPr sz="2800"/>
            </a:lvl3pPr>
            <a:lvl4pPr marL="0" indent="1603811">
              <a:buSzTx/>
              <a:buFontTx/>
              <a:buNone/>
              <a:defRPr sz="2800"/>
            </a:lvl4pPr>
            <a:lvl5pPr marL="0" indent="2138415"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35062" y="4024826"/>
            <a:ext cx="4544022" cy="959309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736454" y="804968"/>
            <a:ext cx="9221691" cy="292237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6456" y="3706341"/>
            <a:ext cx="4523138" cy="1816422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800" b="1"/>
            </a:lvl1pPr>
            <a:lvl2pPr marL="0" indent="534603">
              <a:buSzTx/>
              <a:buFontTx/>
              <a:buNone/>
              <a:defRPr sz="2800" b="1"/>
            </a:lvl2pPr>
            <a:lvl3pPr marL="0" indent="1069207">
              <a:buSzTx/>
              <a:buFontTx/>
              <a:buNone/>
              <a:defRPr sz="2800" b="1"/>
            </a:lvl3pPr>
            <a:lvl4pPr marL="0" indent="1603811">
              <a:buSzTx/>
              <a:buFontTx/>
              <a:buNone/>
              <a:defRPr sz="2800" b="1"/>
            </a:lvl4pPr>
            <a:lvl5pPr marL="0" indent="2138415">
              <a:buSzTx/>
              <a:buFontTx/>
              <a:buNone/>
              <a:defRPr sz="2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412730" y="3706342"/>
            <a:ext cx="4545414" cy="1816420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736454" y="1007956"/>
            <a:ext cx="3448389" cy="3527849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45412" y="2176909"/>
            <a:ext cx="5412731" cy="10744539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 marL="843671" indent="-309067">
              <a:defRPr sz="3700"/>
            </a:lvl2pPr>
            <a:lvl3pPr marL="1422428" indent="-353220">
              <a:defRPr sz="3700"/>
            </a:lvl3pPr>
            <a:lvl4pPr marL="2033819" indent="-430007">
              <a:defRPr sz="3700"/>
            </a:lvl4pPr>
            <a:lvl5pPr marL="2568423" indent="-430007"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736454" y="1007956"/>
            <a:ext cx="3448389" cy="3527849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545412" y="2176909"/>
            <a:ext cx="5412731" cy="107445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 dirty="0"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6454" y="4535804"/>
            <a:ext cx="3448389" cy="840314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/>
            </a:lvl1pPr>
            <a:lvl2pPr marL="0" indent="534603">
              <a:buSzTx/>
              <a:buFontTx/>
              <a:buNone/>
              <a:defRPr sz="1800"/>
            </a:lvl2pPr>
            <a:lvl3pPr marL="0" indent="1069207">
              <a:buSzTx/>
              <a:buFontTx/>
              <a:buNone/>
              <a:defRPr sz="1800"/>
            </a:lvl3pPr>
            <a:lvl4pPr marL="0" indent="1603811">
              <a:buSzTx/>
              <a:buFontTx/>
              <a:buNone/>
              <a:defRPr sz="1800"/>
            </a:lvl4pPr>
            <a:lvl5pPr marL="0" indent="2138415">
              <a:buSzTx/>
              <a:buFont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35062" y="804968"/>
            <a:ext cx="9221690" cy="2922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35062" y="4024826"/>
            <a:ext cx="9221690" cy="959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672380" y="14275483"/>
            <a:ext cx="284372" cy="28080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06920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1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67301" marR="0" indent="-267301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840091" marR="0" indent="-30548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441106" marR="0" indent="-371898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011129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45733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080337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614941" marR="0" indent="-407317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149545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684148" marR="0" indent="-407316" algn="l" defTabSz="106920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8"/>
          <p:cNvSpPr txBox="1"/>
          <p:nvPr/>
        </p:nvSpPr>
        <p:spPr>
          <a:xfrm>
            <a:off x="427740" y="762001"/>
            <a:ext cx="709547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atin typeface="+mn-lt"/>
              </a:rPr>
              <a:t>Omitted Doses Audit 2024 - Elderly Care</a:t>
            </a:r>
          </a:p>
        </p:txBody>
      </p:sp>
      <p:sp>
        <p:nvSpPr>
          <p:cNvPr id="95" name="TextBox 9"/>
          <p:cNvSpPr txBox="1"/>
          <p:nvPr/>
        </p:nvSpPr>
        <p:spPr>
          <a:xfrm>
            <a:off x="427740" y="1285222"/>
            <a:ext cx="6955699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950" dirty="0"/>
              <a:t>Sweta Bhimani </a:t>
            </a:r>
            <a:r>
              <a:rPr sz="1950" b="0" dirty="0"/>
              <a:t>/ Clinical Pharmacist </a:t>
            </a:r>
            <a:endParaRPr lang="en-GB" sz="1950" b="0" dirty="0"/>
          </a:p>
          <a:p>
            <a:pPr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950" dirty="0"/>
              <a:t>Jasmine Kandola </a:t>
            </a:r>
            <a:r>
              <a:rPr sz="1950" b="0" dirty="0"/>
              <a:t>/ Lead Pharmacist - Education &amp; Training</a:t>
            </a:r>
          </a:p>
        </p:txBody>
      </p:sp>
      <p:sp>
        <p:nvSpPr>
          <p:cNvPr id="97" name="TextBox 3"/>
          <p:cNvSpPr txBox="1"/>
          <p:nvPr/>
        </p:nvSpPr>
        <p:spPr>
          <a:xfrm>
            <a:off x="260854" y="2610654"/>
            <a:ext cx="10133404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dirty="0"/>
              <a:t>Omitted or delayed doses have the potential to cause harm to patients and are considered to be medication errors</a:t>
            </a:r>
            <a:r>
              <a:rPr baseline="30000" dirty="0">
                <a:solidFill>
                  <a:schemeClr val="tx1"/>
                </a:solidFill>
              </a:rPr>
              <a:t>1</a:t>
            </a:r>
            <a:r>
              <a:rPr dirty="0"/>
              <a:t> and may contribute to increased morbidity and length of hospital stay. The Walsall Manor Hospital (WMH) incident reporting system, </a:t>
            </a:r>
            <a:r>
              <a:rPr dirty="0" err="1"/>
              <a:t>SafeGuard</a:t>
            </a:r>
            <a:r>
              <a:rPr dirty="0"/>
              <a:t>, revealed that medication errors accounted for </a:t>
            </a:r>
            <a:r>
              <a:rPr lang="en-GB" dirty="0">
                <a:solidFill>
                  <a:schemeClr val="tx1"/>
                </a:solidFill>
              </a:rPr>
              <a:t>12.0</a:t>
            </a:r>
            <a:r>
              <a:rPr dirty="0">
                <a:solidFill>
                  <a:schemeClr val="tx1"/>
                </a:solidFill>
              </a:rPr>
              <a:t>% </a:t>
            </a:r>
            <a:r>
              <a:rPr dirty="0"/>
              <a:t>of all incidents reported </a:t>
            </a:r>
            <a:r>
              <a:rPr dirty="0">
                <a:solidFill>
                  <a:schemeClr val="tx1"/>
                </a:solidFill>
              </a:rPr>
              <a:t>in 202</a:t>
            </a:r>
            <a:r>
              <a:rPr lang="en-GB" dirty="0">
                <a:solidFill>
                  <a:schemeClr val="tx1"/>
                </a:solidFill>
              </a:rPr>
              <a:t>3</a:t>
            </a:r>
            <a:r>
              <a:rPr dirty="0">
                <a:solidFill>
                  <a:srgbClr val="FF2600"/>
                </a:solidFill>
              </a:rPr>
              <a:t>.</a:t>
            </a:r>
            <a:r>
              <a:rPr baseline="30000" dirty="0">
                <a:solidFill>
                  <a:schemeClr val="tx1"/>
                </a:solidFill>
              </a:rPr>
              <a:t>2</a:t>
            </a:r>
            <a:r>
              <a:rPr dirty="0"/>
              <a:t> </a:t>
            </a:r>
            <a:r>
              <a:rPr dirty="0">
                <a:solidFill>
                  <a:schemeClr val="tx1"/>
                </a:solidFill>
              </a:rPr>
              <a:t>Of the </a:t>
            </a:r>
            <a:r>
              <a:rPr lang="en-GB" dirty="0">
                <a:solidFill>
                  <a:schemeClr val="tx1"/>
                </a:solidFill>
              </a:rPr>
              <a:t>12.0</a:t>
            </a:r>
            <a:r>
              <a:rPr dirty="0">
                <a:solidFill>
                  <a:schemeClr val="tx1"/>
                </a:solidFill>
              </a:rPr>
              <a:t>% </a:t>
            </a:r>
            <a:r>
              <a:rPr dirty="0"/>
              <a:t>medication-related incidents at </a:t>
            </a:r>
            <a:r>
              <a:rPr dirty="0">
                <a:solidFill>
                  <a:schemeClr val="tx1"/>
                </a:solidFill>
              </a:rPr>
              <a:t>WMH, 2</a:t>
            </a:r>
            <a:r>
              <a:rPr lang="en-GB" dirty="0">
                <a:solidFill>
                  <a:schemeClr val="tx1"/>
                </a:solidFill>
              </a:rPr>
              <a:t>6.7</a:t>
            </a:r>
            <a:r>
              <a:rPr dirty="0">
                <a:solidFill>
                  <a:schemeClr val="tx1"/>
                </a:solidFill>
              </a:rPr>
              <a:t>% were </a:t>
            </a:r>
            <a:r>
              <a:rPr dirty="0"/>
              <a:t>attributed to dose omissions or delays.</a:t>
            </a:r>
            <a:r>
              <a:rPr baseline="30000" dirty="0">
                <a:solidFill>
                  <a:schemeClr val="tx1"/>
                </a:solidFill>
              </a:rPr>
              <a:t>2</a:t>
            </a:r>
            <a:endParaRPr baseline="30000" dirty="0">
              <a:solidFill>
                <a:schemeClr val="tx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98" name="TextBox 4"/>
          <p:cNvSpPr txBox="1"/>
          <p:nvPr/>
        </p:nvSpPr>
        <p:spPr>
          <a:xfrm>
            <a:off x="260854" y="2252770"/>
            <a:ext cx="417906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sz="2200" dirty="0"/>
              <a:t>Background</a:t>
            </a:r>
          </a:p>
        </p:txBody>
      </p:sp>
      <p:sp>
        <p:nvSpPr>
          <p:cNvPr id="99" name="TextBox 5"/>
          <p:cNvSpPr txBox="1"/>
          <p:nvPr/>
        </p:nvSpPr>
        <p:spPr>
          <a:xfrm>
            <a:off x="273648" y="5189547"/>
            <a:ext cx="9964581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160421" indent="-160421" algn="just">
              <a:buSzPct val="100000"/>
              <a:buAutoNum type="arabicPeriod"/>
              <a:defRPr sz="1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dirty="0">
                <a:cs typeface="Times New Roman" panose="02020603050405020304" pitchFamily="18" charset="0"/>
              </a:rPr>
              <a:t>100% of patients did not experience a critical medication dose omission </a:t>
            </a:r>
          </a:p>
          <a:p>
            <a:pPr marL="160421" indent="-160421">
              <a:buSzPct val="100000"/>
              <a:buAutoNum type="arabicPeriod"/>
              <a:defRPr sz="1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dirty="0">
                <a:cs typeface="Times New Roman" panose="02020603050405020304" pitchFamily="18" charset="0"/>
              </a:rPr>
              <a:t>100% of all medication dose omissions were due to a valid reason i.e., a clinical reason or patient refusal</a:t>
            </a:r>
          </a:p>
          <a:p>
            <a:pPr marL="160421" indent="-160421" algn="just">
              <a:buSzPct val="100000"/>
              <a:buAutoNum type="arabicPeriod"/>
              <a:defRPr sz="1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dirty="0">
                <a:cs typeface="Times New Roman" panose="02020603050405020304" pitchFamily="18" charset="0"/>
              </a:rPr>
              <a:t>100% of omitted doses were coded on the drug chart with regards to reason for omission</a:t>
            </a:r>
          </a:p>
        </p:txBody>
      </p:sp>
      <p:sp>
        <p:nvSpPr>
          <p:cNvPr id="100" name="TextBox 6"/>
          <p:cNvSpPr txBox="1"/>
          <p:nvPr/>
        </p:nvSpPr>
        <p:spPr>
          <a:xfrm>
            <a:off x="301041" y="4812610"/>
            <a:ext cx="417906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sz="2200" dirty="0"/>
              <a:t>Audit Criteria and Standards</a:t>
            </a:r>
          </a:p>
        </p:txBody>
      </p:sp>
      <p:sp>
        <p:nvSpPr>
          <p:cNvPr id="105" name="TextBox 15"/>
          <p:cNvSpPr txBox="1"/>
          <p:nvPr/>
        </p:nvSpPr>
        <p:spPr>
          <a:xfrm>
            <a:off x="261163" y="13133030"/>
            <a:ext cx="4729913" cy="477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atin typeface="+mn-lt"/>
              </a:rPr>
              <a:t>Pharmacy Department</a:t>
            </a:r>
          </a:p>
        </p:txBody>
      </p:sp>
      <p:sp>
        <p:nvSpPr>
          <p:cNvPr id="106" name="TextBox 16"/>
          <p:cNvSpPr txBox="1"/>
          <p:nvPr/>
        </p:nvSpPr>
        <p:spPr>
          <a:xfrm>
            <a:off x="110239" y="13517734"/>
            <a:ext cx="6368728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chemeClr val="accent3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lang="en-GB" sz="1050" dirty="0">
              <a:solidFill>
                <a:schemeClr val="bg1"/>
              </a:solidFill>
            </a:endParaRPr>
          </a:p>
          <a:p>
            <a:pPr>
              <a:defRPr sz="1000">
                <a:solidFill>
                  <a:schemeClr val="accent3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050" dirty="0">
                <a:solidFill>
                  <a:schemeClr val="bg1"/>
                </a:solidFill>
              </a:rPr>
              <a:t>1.Coleman JJ, Hodson J, Brooks HL, Rosser D. Missed medication doses in </a:t>
            </a:r>
            <a:r>
              <a:rPr sz="1050" dirty="0" err="1">
                <a:solidFill>
                  <a:schemeClr val="bg1"/>
                </a:solidFill>
              </a:rPr>
              <a:t>hospitalised</a:t>
            </a:r>
            <a:r>
              <a:rPr sz="1050" dirty="0">
                <a:solidFill>
                  <a:schemeClr val="bg1"/>
                </a:solidFill>
              </a:rPr>
              <a:t> patients: a descriptive account of quality improvement measures and time series analysis. Int J Qual Health Care [Internet]. 2013;25(5):564–72. Available from: http://dx.doi.org/10.1093/intqhc/mzt044 </a:t>
            </a:r>
          </a:p>
          <a:p>
            <a:pPr>
              <a:defRPr sz="1000">
                <a:solidFill>
                  <a:schemeClr val="accent3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050" dirty="0">
                <a:solidFill>
                  <a:schemeClr val="bg1"/>
                </a:solidFill>
              </a:rPr>
              <a:t>2. Walsall Manor Hospital, </a:t>
            </a:r>
            <a:r>
              <a:rPr sz="1050" dirty="0" err="1">
                <a:solidFill>
                  <a:schemeClr val="bg1"/>
                </a:solidFill>
              </a:rPr>
              <a:t>SafeGuard</a:t>
            </a:r>
            <a:r>
              <a:rPr sz="1050" dirty="0">
                <a:solidFill>
                  <a:schemeClr val="bg1"/>
                </a:solidFill>
              </a:rPr>
              <a:t> Incident and Risk Management System.  </a:t>
            </a:r>
          </a:p>
          <a:p>
            <a:pPr>
              <a:defRPr sz="1000">
                <a:solidFill>
                  <a:schemeClr val="accent3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en-GB" sz="1050" dirty="0">
                <a:solidFill>
                  <a:schemeClr val="bg1"/>
                </a:solidFill>
              </a:rPr>
              <a:t>3</a:t>
            </a:r>
            <a:r>
              <a:rPr sz="1050" dirty="0">
                <a:solidFill>
                  <a:schemeClr val="bg1"/>
                </a:solidFill>
              </a:rPr>
              <a:t>. </a:t>
            </a:r>
            <a:r>
              <a:rPr sz="1050" dirty="0" err="1">
                <a:solidFill>
                  <a:schemeClr val="bg1"/>
                </a:solidFill>
              </a:rPr>
              <a:t>Keers</a:t>
            </a:r>
            <a:r>
              <a:rPr sz="1050" dirty="0">
                <a:solidFill>
                  <a:schemeClr val="bg1"/>
                </a:solidFill>
              </a:rPr>
              <a:t> RN, Hann M, </a:t>
            </a:r>
            <a:r>
              <a:rPr sz="1050" dirty="0" err="1">
                <a:solidFill>
                  <a:schemeClr val="bg1"/>
                </a:solidFill>
              </a:rPr>
              <a:t>Alshehri</a:t>
            </a:r>
            <a:r>
              <a:rPr sz="1050" dirty="0">
                <a:solidFill>
                  <a:schemeClr val="bg1"/>
                </a:solidFill>
              </a:rPr>
              <a:t> GH, Bennett K, Miller J, Prescott L, et al. Prevalence, nature and predictors of omitted medication doses in mental health hospitals: A multi-</a:t>
            </a:r>
            <a:r>
              <a:rPr sz="1050" dirty="0" err="1">
                <a:solidFill>
                  <a:schemeClr val="bg1"/>
                </a:solidFill>
              </a:rPr>
              <a:t>centre</a:t>
            </a:r>
            <a:r>
              <a:rPr sz="1050" dirty="0">
                <a:solidFill>
                  <a:schemeClr val="bg1"/>
                </a:solidFill>
              </a:rPr>
              <a:t> study. </a:t>
            </a:r>
            <a:r>
              <a:rPr sz="1050" dirty="0" err="1">
                <a:solidFill>
                  <a:schemeClr val="bg1"/>
                </a:solidFill>
              </a:rPr>
              <a:t>PLoS</a:t>
            </a:r>
            <a:r>
              <a:rPr sz="1050" dirty="0">
                <a:solidFill>
                  <a:schemeClr val="bg1"/>
                </a:solidFill>
              </a:rPr>
              <a:t> One [Internet]. 2020;15(2):e0228868. Available from: http://dx.doi.org/10.1371/journal.pone.0228868</a:t>
            </a:r>
          </a:p>
        </p:txBody>
      </p:sp>
      <p:sp>
        <p:nvSpPr>
          <p:cNvPr id="109" name="TextBox 6"/>
          <p:cNvSpPr txBox="1"/>
          <p:nvPr/>
        </p:nvSpPr>
        <p:spPr>
          <a:xfrm>
            <a:off x="301041" y="3529343"/>
            <a:ext cx="417906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sz="2200" dirty="0"/>
              <a:t>Method</a:t>
            </a:r>
          </a:p>
        </p:txBody>
      </p:sp>
      <p:sp>
        <p:nvSpPr>
          <p:cNvPr id="110" name="TextBox 3"/>
          <p:cNvSpPr txBox="1"/>
          <p:nvPr/>
        </p:nvSpPr>
        <p:spPr>
          <a:xfrm>
            <a:off x="273648" y="3891412"/>
            <a:ext cx="10133404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sz="1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en-GB" dirty="0"/>
              <a:t>The audit was conducted on </a:t>
            </a:r>
            <a:r>
              <a:rPr dirty="0"/>
              <a:t>the Elderly Care wards (Wards 1-4) at WMH, in January 2024. Only medications that were prescribed regular</a:t>
            </a:r>
            <a:r>
              <a:rPr lang="en-GB" dirty="0"/>
              <a:t>ly</a:t>
            </a:r>
            <a:r>
              <a:rPr dirty="0">
                <a:solidFill>
                  <a:schemeClr val="accent2">
                    <a:satOff val="-18194"/>
                    <a:lumOff val="-11215"/>
                  </a:schemeClr>
                </a:solidFill>
              </a:rPr>
              <a:t> </a:t>
            </a:r>
            <a:r>
              <a:rPr dirty="0"/>
              <a:t>were reviewed. The data </a:t>
            </a:r>
            <a:r>
              <a:rPr lang="en-GB" dirty="0"/>
              <a:t>collected </a:t>
            </a:r>
            <a:r>
              <a:rPr dirty="0"/>
              <a:t>included information regarding any medication dose omissions that occurred in the preceding 7 days. Th</a:t>
            </a:r>
            <a:r>
              <a:rPr lang="en-GB" dirty="0"/>
              <a:t>is</a:t>
            </a:r>
            <a:r>
              <a:rPr dirty="0"/>
              <a:t> included the name of the critical/non-critical medication that was omitted, reason for omission, as well as number of doses omitted. For the purpose of this audit, we defined an omitted dose as failure to administer a dose of medication before the next dose is due.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111" name="Table 1"/>
          <p:cNvGraphicFramePr/>
          <p:nvPr>
            <p:extLst>
              <p:ext uri="{D42A27DB-BD31-4B8C-83A1-F6EECF244321}">
                <p14:modId xmlns:p14="http://schemas.microsoft.com/office/powerpoint/2010/main" val="1894989413"/>
              </p:ext>
            </p:extLst>
          </p:nvPr>
        </p:nvGraphicFramePr>
        <p:xfrm>
          <a:off x="5595257" y="10158596"/>
          <a:ext cx="4406025" cy="85917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46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758">
                <a:tc>
                  <a:txBody>
                    <a:bodyPr/>
                    <a:lstStyle/>
                    <a:p>
                      <a:pPr algn="ctr" defTabSz="1069207"/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2023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2024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98"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Standard 1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57%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71%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88"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Standard 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41%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69%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288"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Standard 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81%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1069207">
                        <a:defRPr sz="1800"/>
                      </a:pPr>
                      <a:r>
                        <a:rPr sz="1400" dirty="0"/>
                        <a:t>100%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" name="TextBox 6"/>
          <p:cNvSpPr txBox="1"/>
          <p:nvPr/>
        </p:nvSpPr>
        <p:spPr>
          <a:xfrm>
            <a:off x="5379018" y="11266993"/>
            <a:ext cx="417906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sz="2200" dirty="0"/>
              <a:t>Conclusion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5379018" y="5966222"/>
            <a:ext cx="571059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lang="en-GB" sz="2200" dirty="0"/>
              <a:t>Interventions following 2023 audit</a:t>
            </a:r>
            <a:endParaRPr sz="2200" dirty="0"/>
          </a:p>
        </p:txBody>
      </p:sp>
      <p:sp>
        <p:nvSpPr>
          <p:cNvPr id="114" name="TextBox 3"/>
          <p:cNvSpPr txBox="1"/>
          <p:nvPr/>
        </p:nvSpPr>
        <p:spPr>
          <a:xfrm>
            <a:off x="5379018" y="11680743"/>
            <a:ext cx="4829394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just"/>
            <a:r>
              <a:rPr sz="1400" dirty="0">
                <a:latin typeface="+mn-lt"/>
                <a:cs typeface="Times New Roman" panose="02020603050405020304" pitchFamily="18" charset="0"/>
              </a:rPr>
              <a:t>The results of this audit revealed that standard 3 was achieved. </a:t>
            </a:r>
            <a:r>
              <a:rPr lang="en-GB" sz="1400" dirty="0">
                <a:latin typeface="+mn-lt"/>
                <a:cs typeface="Times New Roman" panose="02020603050405020304" pitchFamily="18" charset="0"/>
              </a:rPr>
              <a:t>W</a:t>
            </a:r>
            <a:r>
              <a:rPr sz="1400" dirty="0" err="1">
                <a:latin typeface="+mn-lt"/>
                <a:cs typeface="Times New Roman" panose="02020603050405020304" pitchFamily="18" charset="0"/>
              </a:rPr>
              <a:t>hile</a:t>
            </a:r>
            <a:r>
              <a:rPr sz="1400" dirty="0">
                <a:latin typeface="+mn-lt"/>
                <a:cs typeface="Times New Roman" panose="02020603050405020304" pitchFamily="18" charset="0"/>
              </a:rPr>
              <a:t> the set standards 1 and 2 have not been met, there has certainly been a significant improvement since the last audit in 2023. However, further interventions are required in order to further improve future outcomes. </a:t>
            </a:r>
          </a:p>
        </p:txBody>
      </p:sp>
      <p:sp>
        <p:nvSpPr>
          <p:cNvPr id="115" name="TextBox 3"/>
          <p:cNvSpPr txBox="1"/>
          <p:nvPr/>
        </p:nvSpPr>
        <p:spPr>
          <a:xfrm>
            <a:off x="5351625" y="6338324"/>
            <a:ext cx="5028034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400" dirty="0">
                <a:cs typeface="Times New Roman" panose="02020603050405020304" pitchFamily="18" charset="0"/>
              </a:rPr>
              <a:t>1. </a:t>
            </a:r>
            <a:r>
              <a:rPr lang="en-GB" sz="1400" dirty="0">
                <a:cs typeface="Times New Roman" panose="02020603050405020304" pitchFamily="18" charset="0"/>
              </a:rPr>
              <a:t>A</a:t>
            </a:r>
            <a:r>
              <a:rPr sz="1400" dirty="0" err="1">
                <a:cs typeface="Times New Roman" panose="02020603050405020304" pitchFamily="18" charset="0"/>
              </a:rPr>
              <a:t>udit</a:t>
            </a:r>
            <a:r>
              <a:rPr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feedback</a:t>
            </a:r>
            <a:r>
              <a:rPr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was </a:t>
            </a:r>
            <a:r>
              <a:rPr sz="1400" dirty="0">
                <a:cs typeface="Times New Roman" panose="02020603050405020304" pitchFamily="18" charset="0"/>
              </a:rPr>
              <a:t>provided to the respective ward teams in real time so that any ongoing issues that could have led to dose omissions </a:t>
            </a:r>
            <a:r>
              <a:rPr lang="en-GB" sz="1400" dirty="0">
                <a:cs typeface="Times New Roman" panose="02020603050405020304" pitchFamily="18" charset="0"/>
              </a:rPr>
              <a:t>were</a:t>
            </a:r>
            <a:r>
              <a:rPr sz="1400" dirty="0">
                <a:cs typeface="Times New Roman" panose="02020603050405020304" pitchFamily="18" charset="0"/>
              </a:rPr>
              <a:t> address</a:t>
            </a:r>
            <a:r>
              <a:rPr lang="en-GB" sz="1400" dirty="0">
                <a:cs typeface="Times New Roman" panose="02020603050405020304" pitchFamily="18" charset="0"/>
              </a:rPr>
              <a:t>ed</a:t>
            </a:r>
            <a:r>
              <a:rPr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in a</a:t>
            </a:r>
            <a:r>
              <a:rPr sz="1400" dirty="0">
                <a:cs typeface="Times New Roman" panose="02020603050405020304" pitchFamily="18" charset="0"/>
              </a:rPr>
              <a:t> time</a:t>
            </a:r>
            <a:r>
              <a:rPr lang="en-GB" sz="1400" dirty="0">
                <a:cs typeface="Times New Roman" panose="02020603050405020304" pitchFamily="18" charset="0"/>
              </a:rPr>
              <a:t>ly manner</a:t>
            </a:r>
            <a:r>
              <a:rPr sz="1400" dirty="0">
                <a:cs typeface="Times New Roman" panose="02020603050405020304" pitchFamily="18" charset="0"/>
              </a:rPr>
              <a:t>. </a:t>
            </a: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400" dirty="0">
                <a:cs typeface="Times New Roman" panose="02020603050405020304" pitchFamily="18" charset="0"/>
              </a:rPr>
              <a:t>2</a:t>
            </a:r>
            <a:r>
              <a:rPr sz="1400" dirty="0">
                <a:cs typeface="Times New Roman" panose="02020603050405020304" pitchFamily="18" charset="0"/>
              </a:rPr>
              <a:t>. E</a:t>
            </a:r>
            <a:r>
              <a:rPr lang="en-GB" sz="1400" dirty="0">
                <a:cs typeface="Times New Roman" panose="02020603050405020304" pitchFamily="18" charset="0"/>
              </a:rPr>
              <a:t>ducated</a:t>
            </a:r>
            <a:r>
              <a:rPr sz="1400" dirty="0">
                <a:cs typeface="Times New Roman" panose="02020603050405020304" pitchFamily="18" charset="0"/>
              </a:rPr>
              <a:t> nursing staff to administer delayed doses, where appropriate, instead of omitting doses entirely, and to ensure documentation of the reasons for non-administration</a:t>
            </a:r>
            <a:r>
              <a:rPr lang="en-GB" sz="1400" dirty="0">
                <a:cs typeface="Times New Roman" panose="02020603050405020304" pitchFamily="18" charset="0"/>
              </a:rPr>
              <a:t>.</a:t>
            </a:r>
            <a:r>
              <a:rPr sz="1400" dirty="0">
                <a:cs typeface="Times New Roman" panose="02020603050405020304" pitchFamily="18" charset="0"/>
              </a:rPr>
              <a:t> </a:t>
            </a: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400" dirty="0">
                <a:cs typeface="Times New Roman" panose="02020603050405020304" pitchFamily="18" charset="0"/>
              </a:rPr>
              <a:t>3</a:t>
            </a:r>
            <a:r>
              <a:rPr sz="1400" dirty="0">
                <a:cs typeface="Times New Roman" panose="02020603050405020304" pitchFamily="18" charset="0"/>
              </a:rPr>
              <a:t>. </a:t>
            </a:r>
            <a:r>
              <a:rPr lang="en-GB" sz="1400" dirty="0">
                <a:cs typeface="Times New Roman" panose="02020603050405020304" pitchFamily="18" charset="0"/>
              </a:rPr>
              <a:t>W</a:t>
            </a:r>
            <a:r>
              <a:rPr sz="1400" dirty="0" err="1">
                <a:cs typeface="Times New Roman" panose="02020603050405020304" pitchFamily="18" charset="0"/>
              </a:rPr>
              <a:t>ard</a:t>
            </a:r>
            <a:r>
              <a:rPr sz="1400" dirty="0">
                <a:cs typeface="Times New Roman" panose="02020603050405020304" pitchFamily="18" charset="0"/>
              </a:rPr>
              <a:t> stock lists periodically reviewed by the ward pharmacist </a:t>
            </a:r>
            <a:r>
              <a:rPr lang="en-GB" sz="1400" dirty="0">
                <a:cs typeface="Times New Roman" panose="02020603050405020304" pitchFamily="18" charset="0"/>
              </a:rPr>
              <a:t>to</a:t>
            </a:r>
            <a:r>
              <a:rPr sz="1400" dirty="0">
                <a:cs typeface="Times New Roman" panose="02020603050405020304" pitchFamily="18" charset="0"/>
              </a:rPr>
              <a:t> mitigate omitted doses due to lack of medication availability.</a:t>
            </a: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400" dirty="0">
                <a:cs typeface="Times New Roman" panose="02020603050405020304" pitchFamily="18" charset="0"/>
              </a:rPr>
              <a:t>4</a:t>
            </a:r>
            <a:r>
              <a:rPr sz="1400" dirty="0">
                <a:cs typeface="Times New Roman" panose="02020603050405020304" pitchFamily="18" charset="0"/>
              </a:rPr>
              <a:t>. </a:t>
            </a:r>
            <a:r>
              <a:rPr lang="en-GB" sz="1400" dirty="0">
                <a:cs typeface="Times New Roman" panose="02020603050405020304" pitchFamily="18" charset="0"/>
              </a:rPr>
              <a:t>Encouraged c</a:t>
            </a:r>
            <a:r>
              <a:rPr sz="1400" dirty="0" err="1">
                <a:cs typeface="Times New Roman" panose="02020603050405020304" pitchFamily="18" charset="0"/>
              </a:rPr>
              <a:t>ommunication</a:t>
            </a:r>
            <a:r>
              <a:rPr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within</a:t>
            </a:r>
            <a:r>
              <a:rPr sz="1400" dirty="0">
                <a:cs typeface="Times New Roman" panose="02020603050405020304" pitchFamily="18" charset="0"/>
              </a:rPr>
              <a:t> the </a:t>
            </a:r>
            <a:r>
              <a:rPr lang="en-GB" sz="1400" dirty="0">
                <a:cs typeface="Times New Roman" panose="02020603050405020304" pitchFamily="18" charset="0"/>
              </a:rPr>
              <a:t>multidisciplinary team </a:t>
            </a:r>
            <a:r>
              <a:rPr sz="1400" dirty="0">
                <a:cs typeface="Times New Roman" panose="02020603050405020304" pitchFamily="18" charset="0"/>
              </a:rPr>
              <a:t>to ensure newly prescribed medications are ordered and administered in a timely manner. </a:t>
            </a:r>
            <a:endParaRPr lang="en-GB" sz="1400" dirty="0">
              <a:cs typeface="Times New Roman" panose="02020603050405020304" pitchFamily="18" charset="0"/>
            </a:endParaRP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400" dirty="0">
                <a:cs typeface="Times New Roman" panose="02020603050405020304" pitchFamily="18" charset="0"/>
              </a:rPr>
              <a:t>5</a:t>
            </a: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. Medications frequently refused by patients are reviewed to encourage compliance or deprescribed if not required.</a:t>
            </a: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GB" sz="1400" dirty="0">
              <a:cs typeface="Times New Roman" panose="02020603050405020304" pitchFamily="18" charset="0"/>
            </a:endParaRPr>
          </a:p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GB" sz="1400" dirty="0">
              <a:cs typeface="Times New Roman" panose="02020603050405020304" pitchFamily="18" charset="0"/>
            </a:endParaRPr>
          </a:p>
        </p:txBody>
      </p:sp>
      <p:sp>
        <p:nvSpPr>
          <p:cNvPr id="116" name="TextBox 6"/>
          <p:cNvSpPr txBox="1"/>
          <p:nvPr/>
        </p:nvSpPr>
        <p:spPr>
          <a:xfrm>
            <a:off x="301041" y="5986949"/>
            <a:ext cx="4729912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333F50"/>
                </a:solidFill>
              </a:defRPr>
            </a:lvl1pPr>
          </a:lstStyle>
          <a:p>
            <a:r>
              <a:rPr sz="2200" dirty="0"/>
              <a:t>Results and Discussion</a:t>
            </a:r>
          </a:p>
        </p:txBody>
      </p:sp>
      <p:sp>
        <p:nvSpPr>
          <p:cNvPr id="117" name="TextBox 3"/>
          <p:cNvSpPr txBox="1"/>
          <p:nvPr/>
        </p:nvSpPr>
        <p:spPr>
          <a:xfrm>
            <a:off x="301041" y="6316581"/>
            <a:ext cx="4829394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400" dirty="0">
                <a:cs typeface="Times New Roman" panose="02020603050405020304" pitchFamily="18" charset="0"/>
              </a:rPr>
              <a:t>33</a:t>
            </a:r>
            <a:r>
              <a:rPr sz="1400" dirty="0">
                <a:cs typeface="Times New Roman" panose="02020603050405020304" pitchFamily="18" charset="0"/>
              </a:rPr>
              <a:t> drug charts were reviewed</a:t>
            </a:r>
            <a:r>
              <a:rPr lang="en-GB" sz="1400" dirty="0">
                <a:cs typeface="Times New Roman" panose="02020603050405020304" pitchFamily="18" charset="0"/>
              </a:rPr>
              <a:t>.</a:t>
            </a:r>
            <a:r>
              <a:rPr sz="1400" dirty="0">
                <a:cs typeface="Times New Roman" panose="02020603050405020304" pitchFamily="18" charset="0"/>
              </a:rPr>
              <a:t> </a:t>
            </a:r>
            <a:r>
              <a:rPr lang="en-GB" sz="1400" dirty="0">
                <a:cs typeface="Times New Roman" panose="02020603050405020304" pitchFamily="18" charset="0"/>
              </a:rPr>
              <a:t>91%</a:t>
            </a:r>
            <a:r>
              <a:rPr sz="1400" dirty="0">
                <a:cs typeface="Times New Roman" panose="02020603050405020304" pitchFamily="18" charset="0"/>
              </a:rPr>
              <a:t> (30/33) of the patients had an omitted dose in the preceding 7 days, with a total 230 doses omitted. Critical medications were omitted for 11 (37%) of the patients that had a dose omission and constituted 8% (18/230) of all omitted doses, which represents a 71% compliance to Standard 1. Medications for VTE prophylaxis</a:t>
            </a:r>
            <a:r>
              <a:rPr lang="en-GB" sz="1400" dirty="0">
                <a:cs typeface="Times New Roman" panose="02020603050405020304" pitchFamily="18" charset="0"/>
              </a:rPr>
              <a:t>, </a:t>
            </a:r>
            <a:r>
              <a:rPr sz="1400" dirty="0">
                <a:cs typeface="Times New Roman" panose="02020603050405020304" pitchFamily="18" charset="0"/>
              </a:rPr>
              <a:t>anticoagulants</a:t>
            </a:r>
            <a:r>
              <a:rPr lang="en-GB" sz="1400" dirty="0">
                <a:cs typeface="Times New Roman" panose="02020603050405020304" pitchFamily="18" charset="0"/>
              </a:rPr>
              <a:t> and steroids </a:t>
            </a:r>
            <a:r>
              <a:rPr sz="1400" dirty="0">
                <a:cs typeface="Times New Roman" panose="02020603050405020304" pitchFamily="18" charset="0"/>
              </a:rPr>
              <a:t> were the most commonly omitted critical medications. </a:t>
            </a:r>
            <a:r>
              <a:rPr lang="en-GB" sz="1400" dirty="0">
                <a:cs typeface="Times New Roman" panose="02020603050405020304" pitchFamily="18" charset="0"/>
              </a:rPr>
              <a:t>40%</a:t>
            </a:r>
            <a:r>
              <a:rPr sz="1400" dirty="0">
                <a:cs typeface="Times New Roman" panose="02020603050405020304" pitchFamily="18" charset="0"/>
              </a:rPr>
              <a:t> (91/230) and 18% (41/230) of omissions were due to a valid clinical reason and patient refusal, respectively, likely due to the nature of the elderly population, especially with patients being on numerous medications. This represents an overall compliance of 69% to Standard 2. </a:t>
            </a:r>
          </a:p>
          <a:p>
            <a:pPr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400" dirty="0">
                <a:cs typeface="Times New Roman" panose="02020603050405020304" pitchFamily="18" charset="0"/>
              </a:rPr>
              <a:t>Only 1 (0%) omitted dose did not have a code indicated on the drug chart with regards to reason for omission, representing 100% compliance to Standard 3.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A793C9-1761-97D5-909C-884270363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99" y="9884981"/>
            <a:ext cx="4595254" cy="2825178"/>
          </a:xfrm>
          <a:prstGeom prst="rect">
            <a:avLst/>
          </a:prstGeom>
          <a:noFill/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EF1A790F-30AB-443D-C75B-73D3E17BD335}"/>
              </a:ext>
            </a:extLst>
          </p:cNvPr>
          <p:cNvSpPr txBox="1"/>
          <p:nvPr/>
        </p:nvSpPr>
        <p:spPr>
          <a:xfrm>
            <a:off x="711777" y="12763890"/>
            <a:ext cx="4086225" cy="13335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GB" sz="1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GB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Omitted doses by critical drug class in the elderly wards. 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GB" sz="1200" i="1" kern="100" dirty="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8BCCADFE-5144-D210-40E0-94032558A0FE}"/>
              </a:ext>
            </a:extLst>
          </p:cNvPr>
          <p:cNvSpPr txBox="1"/>
          <p:nvPr/>
        </p:nvSpPr>
        <p:spPr>
          <a:xfrm>
            <a:off x="5353829" y="9785024"/>
            <a:ext cx="4893291" cy="52194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GB" sz="12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GB" sz="1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GB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2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Comparison of compliance to set standards between 2023 and 2024</a:t>
            </a:r>
            <a:r>
              <a:rPr lang="en-GB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GB" sz="1200" i="1" kern="100" dirty="0">
                <a:solidFill>
                  <a:srgbClr val="1F49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B9978-C680-0BC3-BE68-6584E2C548AE}"/>
              </a:ext>
            </a:extLst>
          </p:cNvPr>
          <p:cNvSpPr txBox="1"/>
          <p:nvPr/>
        </p:nvSpPr>
        <p:spPr>
          <a:xfrm>
            <a:off x="427740" y="62175"/>
            <a:ext cx="1861579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Calibri"/>
              </a:rPr>
              <a:t>A24-066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CD70F3-1FDD-4B9D-AA1A-0922EF7858A5}">
  <ds:schemaRefs>
    <ds:schemaRef ds:uri="http://schemas.microsoft.com/sharepoint/v3"/>
    <ds:schemaRef ds:uri="http://purl.org/dc/terms/"/>
    <ds:schemaRef ds:uri="http://schemas.microsoft.com/office/2006/documentManagement/types"/>
    <ds:schemaRef ds:uri="cdef7ab9-3519-4273-a22c-7105e88b5b86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1d9df04-9b8d-4886-96c6-6484f0dc8e8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E9427AA-AC3C-4834-A7D5-4792B29D91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3E6CA5-6CFA-4AD6-B62C-001E3B2F7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ef7ab9-3519-4273-a22c-7105e88b5b86"/>
    <ds:schemaRef ds:uri="b1d9df04-9b8d-4886-96c6-6484f0dc8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822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Times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Bradley Joyce (RBK) Walsall Healthcare NHS Trust</dc:creator>
  <cp:lastModifiedBy>BRADLEY, Joyce (WALSALL HEALTHCARE NHS TRUST)</cp:lastModifiedBy>
  <cp:revision>5</cp:revision>
  <dcterms:modified xsi:type="dcterms:W3CDTF">2024-06-19T15:07:47Z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