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90947D-291A-F3F5-9CCF-5F2A12E49E8E}" v="16" dt="2024-06-12T14:26:59.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4390947D-291A-F3F5-9CCF-5F2A12E49E8E}"/>
    <pc:docChg chg="modSld">
      <pc:chgData name="SARAI, Mandeep (THE ROYAL WOLVERHAMPTON NHS TRUST)" userId="S::mandeep.sarai@nhs.net::ec52dbc3-1e6f-40f0-aa0e-6e47e801b378" providerId="AD" clId="Web-{4390947D-291A-F3F5-9CCF-5F2A12E49E8E}" dt="2024-06-12T14:26:59.195" v="8" actId="1076"/>
      <pc:docMkLst>
        <pc:docMk/>
      </pc:docMkLst>
      <pc:sldChg chg="addSp modSp">
        <pc:chgData name="SARAI, Mandeep (THE ROYAL WOLVERHAMPTON NHS TRUST)" userId="S::mandeep.sarai@nhs.net::ec52dbc3-1e6f-40f0-aa0e-6e47e801b378" providerId="AD" clId="Web-{4390947D-291A-F3F5-9CCF-5F2A12E49E8E}" dt="2024-06-12T14:26:59.195" v="8" actId="1076"/>
        <pc:sldMkLst>
          <pc:docMk/>
          <pc:sldMk cId="1439128987" sldId="256"/>
        </pc:sldMkLst>
        <pc:spChg chg="add mod">
          <ac:chgData name="SARAI, Mandeep (THE ROYAL WOLVERHAMPTON NHS TRUST)" userId="S::mandeep.sarai@nhs.net::ec52dbc3-1e6f-40f0-aa0e-6e47e801b378" providerId="AD" clId="Web-{4390947D-291A-F3F5-9CCF-5F2A12E49E8E}" dt="2024-06-12T14:26:59.195" v="8" actId="1076"/>
          <ac:spMkLst>
            <pc:docMk/>
            <pc:sldMk cId="1439128987" sldId="256"/>
            <ac:spMk id="3" creationId="{6661679B-947B-DA51-9331-B27162A58F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s://en.wikipedia.org/wiki/Gangrene" TargetMode="External"/><Relationship Id="rId7" Type="http://schemas.openxmlformats.org/officeDocument/2006/relationships/image" Target="../media/image4.jpeg"/><Relationship Id="rId2" Type="http://schemas.openxmlformats.org/officeDocument/2006/relationships/hyperlink" Target="https://en.wikipedia.org/wiki/Necrotizing_fasciitis"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https://en.wikipedia.org/wiki/Perine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B5319FF-940B-EAFC-88A2-6F355604F402}"/>
              </a:ext>
            </a:extLst>
          </p:cNvPr>
          <p:cNvSpPr/>
          <p:nvPr/>
        </p:nvSpPr>
        <p:spPr>
          <a:xfrm flipH="1" flipV="1">
            <a:off x="10494805" y="13465610"/>
            <a:ext cx="285672" cy="279541"/>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968EE91-BD68-8146-B4F1-F84513CD0E29}"/>
              </a:ext>
            </a:extLst>
          </p:cNvPr>
          <p:cNvSpPr txBox="1"/>
          <p:nvPr/>
        </p:nvSpPr>
        <p:spPr>
          <a:xfrm>
            <a:off x="382020" y="762001"/>
            <a:ext cx="7516839" cy="1815882"/>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Advanced Wound Care for a Patient With Fournier's Gangrene.</a:t>
            </a:r>
          </a:p>
          <a:p>
            <a:r>
              <a:rPr lang="en-US" sz="2800" b="1">
                <a:solidFill>
                  <a:schemeClr val="bg1"/>
                </a:solidFill>
                <a:latin typeface="Arial" panose="020B0604020202020204" pitchFamily="34" charset="0"/>
                <a:cs typeface="Arial" panose="020B0604020202020204" pitchFamily="34" charset="0"/>
              </a:rPr>
              <a:t>Clare Baker – Tissue Viability Nurse</a:t>
            </a:r>
          </a:p>
          <a:p>
            <a:endParaRPr lang="en-US" sz="2800" b="1">
              <a:solidFill>
                <a:schemeClr val="bg1"/>
              </a:solidFill>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16622DAE-FE9D-DE0C-BF1F-5494587AF034}"/>
              </a:ext>
            </a:extLst>
          </p:cNvPr>
          <p:cNvSpPr txBox="1"/>
          <p:nvPr/>
        </p:nvSpPr>
        <p:spPr>
          <a:xfrm>
            <a:off x="203535" y="7091050"/>
            <a:ext cx="10284741" cy="5355312"/>
          </a:xfrm>
          <a:prstGeom prst="rect">
            <a:avLst/>
          </a:prstGeom>
          <a:noFill/>
        </p:spPr>
        <p:txBody>
          <a:bodyPr wrap="square" rtlCol="0">
            <a:spAutoFit/>
          </a:bodyPr>
          <a:lstStyle/>
          <a:p>
            <a:r>
              <a:rPr lang="en-GB" sz="1800" kern="100">
                <a:solidFill>
                  <a:srgbClr val="202122"/>
                </a:solidFill>
                <a:effectLst/>
                <a:latin typeface="Arial" panose="020B0604020202020204" pitchFamily="34" charset="0"/>
                <a:ea typeface="Aptos" panose="020B0004020202020204" pitchFamily="34" charset="0"/>
                <a:cs typeface="Times New Roman" panose="02020603050405020304" pitchFamily="18" charset="0"/>
              </a:rPr>
              <a:t>Due to complexity of the wound and </a:t>
            </a:r>
            <a:r>
              <a:rPr lang="en-GB" kern="100">
                <a:solidFill>
                  <a:srgbClr val="202122"/>
                </a:solidFill>
                <a:latin typeface="Arial" panose="020B0604020202020204" pitchFamily="34" charset="0"/>
                <a:ea typeface="Aptos" panose="020B0004020202020204" pitchFamily="34" charset="0"/>
                <a:cs typeface="Times New Roman" panose="02020603050405020304" pitchFamily="18" charset="0"/>
              </a:rPr>
              <a:t>the patients medical conditions fluctuating due to the infections within the wound bed and the poor prognosis following the long admission time,  </a:t>
            </a:r>
            <a:r>
              <a:rPr lang="en-GB" sz="1800" kern="100">
                <a:solidFill>
                  <a:srgbClr val="202122"/>
                </a:solidFill>
                <a:effectLst/>
                <a:latin typeface="Arial" panose="020B0604020202020204" pitchFamily="34" charset="0"/>
                <a:ea typeface="Aptos" panose="020B0004020202020204" pitchFamily="34" charset="0"/>
                <a:cs typeface="Times New Roman" panose="02020603050405020304" pitchFamily="18" charset="0"/>
              </a:rPr>
              <a:t>The TVN team attended theatre during the debridement process to commence and teach the staff the application process of NPWT dressings. The TVN team also attended the wards thereafter to continue with this wound care. </a:t>
            </a:r>
          </a:p>
          <a:p>
            <a:r>
              <a:rPr lang="en-GB" kern="100">
                <a:solidFill>
                  <a:srgbClr val="202122"/>
                </a:solidFill>
                <a:latin typeface="Arial" panose="020B0604020202020204" pitchFamily="34" charset="0"/>
                <a:cs typeface="Times New Roman" panose="02020603050405020304" pitchFamily="18" charset="0"/>
              </a:rPr>
              <a:t>Throughout the care the TVN recognised the importance of a holistic approach to wound care and to supporting any challenges that arose during the ongoing wound healing process. A collaborative approach with the multidisciplinary team, including the surgical consultant, ward staff, plastic team and physio team enabled optimum patient comfort and experience during his admission.</a:t>
            </a:r>
          </a:p>
          <a:p>
            <a:endParaRPr lang="en-GB" kern="100">
              <a:solidFill>
                <a:srgbClr val="202122"/>
              </a:solidFill>
              <a:latin typeface="Arial" panose="020B0604020202020204" pitchFamily="34" charset="0"/>
              <a:cs typeface="Times New Roman" panose="02020603050405020304" pitchFamily="18" charset="0"/>
            </a:endParaRPr>
          </a:p>
          <a:p>
            <a:r>
              <a:rPr lang="en-US">
                <a:latin typeface="Arial" panose="020B0604020202020204" pitchFamily="34" charset="0"/>
                <a:cs typeface="Arial" panose="020B0604020202020204" pitchFamily="34" charset="0"/>
              </a:rPr>
              <a:t>Patient Feedback: ‘Grateful for the repour built between me and the Tissue viability nurses, and for the wound care to enable me to go home and continue with a normal life’. I can now walk again which I never thought was possible, And I can now walk my daughter in law down the isle for er wedding as promised.</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Figure 1                                 Figure  2:                      Figure 3                       Figure 4</a:t>
            </a: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18F2F651-DF60-6B84-D2E0-A4E1D7BF4A82}"/>
              </a:ext>
            </a:extLst>
          </p:cNvPr>
          <p:cNvSpPr txBox="1"/>
          <p:nvPr/>
        </p:nvSpPr>
        <p:spPr>
          <a:xfrm>
            <a:off x="203536" y="6290372"/>
            <a:ext cx="5710881" cy="830997"/>
          </a:xfrm>
          <a:prstGeom prst="rect">
            <a:avLst/>
          </a:prstGeom>
          <a:noFill/>
        </p:spPr>
        <p:txBody>
          <a:bodyPr wrap="square" rtlCol="0">
            <a:spAutoFit/>
          </a:bodyPr>
          <a:lstStyle/>
          <a:p>
            <a:r>
              <a:rPr lang="en-US" sz="2400" b="1" u="sng">
                <a:solidFill>
                  <a:schemeClr val="tx2">
                    <a:lumMod val="75000"/>
                  </a:schemeClr>
                </a:solidFill>
              </a:rPr>
              <a:t>Management and Outcomes</a:t>
            </a:r>
            <a:r>
              <a:rPr lang="en-US" sz="2400" b="1">
                <a:solidFill>
                  <a:schemeClr val="tx2">
                    <a:lumMod val="75000"/>
                  </a:schemeClr>
                </a:solidFill>
              </a:rPr>
              <a:t>:</a:t>
            </a:r>
          </a:p>
          <a:p>
            <a:endParaRPr lang="en-US" sz="2400" b="1">
              <a:solidFill>
                <a:schemeClr val="tx2">
                  <a:lumMod val="75000"/>
                </a:schemeClr>
              </a:solidFill>
            </a:endParaRPr>
          </a:p>
        </p:txBody>
      </p:sp>
      <p:sp>
        <p:nvSpPr>
          <p:cNvPr id="65" name="Rectangle 64">
            <a:extLst>
              <a:ext uri="{FF2B5EF4-FFF2-40B4-BE49-F238E27FC236}">
                <a16:creationId xmlns:a16="http://schemas.microsoft.com/office/drawing/2014/main" id="{BD2C9F80-952B-4D32-5C0C-5D08E8D19840}"/>
              </a:ext>
            </a:extLst>
          </p:cNvPr>
          <p:cNvSpPr/>
          <p:nvPr/>
        </p:nvSpPr>
        <p:spPr>
          <a:xfrm>
            <a:off x="203535" y="2354094"/>
            <a:ext cx="10080173" cy="391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sz="1800" kern="100">
                <a:solidFill>
                  <a:srgbClr val="202122"/>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rPr>
              <a:t>Fournier gangrene is a type of </a:t>
            </a:r>
            <a:r>
              <a:rPr lang="en-GB" sz="1800" u="sng" kern="100">
                <a:solidFill>
                  <a:srgbClr val="0000FF"/>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hlinkClick r:id="rId2"/>
              </a:rPr>
              <a:t>necrotizing fasciitis</a:t>
            </a:r>
            <a:r>
              <a:rPr lang="en-GB" sz="1800" kern="100">
                <a:solidFill>
                  <a:srgbClr val="202122"/>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rPr>
              <a:t> or </a:t>
            </a:r>
            <a:r>
              <a:rPr lang="en-GB" sz="1800" u="sng" kern="100">
                <a:solidFill>
                  <a:srgbClr val="0000FF"/>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hlinkClick r:id="rId3"/>
              </a:rPr>
              <a:t>gangrene</a:t>
            </a:r>
            <a:r>
              <a:rPr lang="en-GB" sz="1800" kern="100">
                <a:solidFill>
                  <a:srgbClr val="202122"/>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rPr>
              <a:t> affecting the external genitalia or </a:t>
            </a:r>
            <a:r>
              <a:rPr lang="en-GB" sz="1800" u="sng" kern="100">
                <a:solidFill>
                  <a:srgbClr val="0000FF"/>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hlinkClick r:id="rId4"/>
              </a:rPr>
              <a:t>perineum</a:t>
            </a:r>
            <a:r>
              <a:rPr lang="en-GB" sz="1800" kern="100">
                <a:solidFill>
                  <a:srgbClr val="202122"/>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rPr>
              <a:t>. It commonly occurs in older men, but it can also occur both in women and children and in people with diabetes or alcoholism or those who are immunocompromised.</a:t>
            </a:r>
            <a:r>
              <a:rPr lang="en-GB" sz="1800" kern="100">
                <a:solidFill>
                  <a:srgbClr val="202122"/>
                </a:solidFill>
                <a:effectLst/>
                <a:latin typeface="Arial" panose="020B0604020202020204" pitchFamily="34" charset="0"/>
                <a:ea typeface="Aptos" panose="020B0004020202020204" pitchFamily="34" charset="0"/>
                <a:cs typeface="Times New Roman" panose="02020603050405020304" pitchFamily="18" charset="0"/>
              </a:rPr>
              <a:t> </a:t>
            </a:r>
            <a:r>
              <a:rPr lang="en-GB" sz="1800">
                <a:solidFill>
                  <a:srgbClr val="111827"/>
                </a:solidFill>
                <a:effectLst/>
                <a:latin typeface="Arial" panose="020B0604020202020204" pitchFamily="34" charset="0"/>
                <a:ea typeface="Aptos" panose="020B0004020202020204" pitchFamily="34" charset="0"/>
                <a:cs typeface="Arial" panose="020B0604020202020204" pitchFamily="34" charset="0"/>
              </a:rPr>
              <a:t>FG is a rare but rapidly progressive disease with a high mortality rate. It is a surgical emergency which requires early recognition and management. </a:t>
            </a:r>
            <a:endParaRPr lang="en-GB" sz="1800" kern="100">
              <a:solidFill>
                <a:srgbClr val="202122"/>
              </a:solidFill>
              <a:effectLst/>
              <a:latin typeface="Arial" panose="020B06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2400" b="1" u="sng" kern="100">
              <a:solidFill>
                <a:srgbClr val="202122"/>
              </a:solidFill>
              <a:ea typeface="Aptos" panose="020B0004020202020204" pitchFamily="34" charset="0"/>
              <a:cs typeface="Calibri" panose="020F0502020204030204" pitchFamily="34" charset="0"/>
            </a:endParaRPr>
          </a:p>
          <a:p>
            <a:pPr>
              <a:lnSpc>
                <a:spcPct val="107000"/>
              </a:lnSpc>
              <a:spcAft>
                <a:spcPts val="800"/>
              </a:spcAft>
            </a:pPr>
            <a:r>
              <a:rPr lang="en-GB" sz="2400" b="1" u="sng" kern="100">
                <a:solidFill>
                  <a:srgbClr val="202122"/>
                </a:solidFill>
                <a:ea typeface="Aptos" panose="020B0004020202020204" pitchFamily="34" charset="0"/>
                <a:cs typeface="Calibri" panose="020F0502020204030204" pitchFamily="34" charset="0"/>
              </a:rPr>
              <a:t>Background</a:t>
            </a:r>
            <a:r>
              <a:rPr lang="en-GB" sz="2400" b="1" u="sng" kern="100">
                <a:solidFill>
                  <a:srgbClr val="202122"/>
                </a:solidFill>
                <a:ea typeface="Aptos" panose="020B0004020202020204" pitchFamily="34" charset="0"/>
                <a:cs typeface="Times New Roman" panose="02020603050405020304" pitchFamily="18" charset="0"/>
              </a:rPr>
              <a:t>:</a:t>
            </a:r>
          </a:p>
          <a:p>
            <a:pPr>
              <a:lnSpc>
                <a:spcPct val="107000"/>
              </a:lnSpc>
              <a:spcAft>
                <a:spcPts val="800"/>
              </a:spcAft>
            </a:pPr>
            <a:r>
              <a:rPr lang="en-GB" sz="1800" kern="100">
                <a:solidFill>
                  <a:srgbClr val="202122"/>
                </a:solidFill>
                <a:effectLst/>
                <a:latin typeface="Arial" panose="020B0604020202020204" pitchFamily="34" charset="0"/>
                <a:ea typeface="Aptos" panose="020B0004020202020204" pitchFamily="34" charset="0"/>
                <a:cs typeface="Times New Roman" panose="02020603050405020304" pitchFamily="18" charset="0"/>
              </a:rPr>
              <a:t>56 year old man, T2DM (poorly controlled) Patient admitted to hospital following investigation for perianal abscess, test results showed Fournier’s Gangrene to entire sacrum, perineum, right and left groins and both testicles. The patient underwent numerous surgical debridement procedure to remove infected tissue, resulting in full debridement to bone and underlying structures.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F645B11-181A-5991-FEC8-12658505944E}"/>
              </a:ext>
            </a:extLst>
          </p:cNvPr>
          <p:cNvSpPr txBox="1"/>
          <p:nvPr/>
        </p:nvSpPr>
        <p:spPr>
          <a:xfrm>
            <a:off x="215444" y="13221931"/>
            <a:ext cx="5698973" cy="954107"/>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Department:</a:t>
            </a:r>
          </a:p>
          <a:p>
            <a:r>
              <a:rPr lang="en-US" sz="2800" b="1">
                <a:solidFill>
                  <a:schemeClr val="bg1"/>
                </a:solidFill>
                <a:latin typeface="Arial" panose="020B0604020202020204" pitchFamily="34" charset="0"/>
                <a:cs typeface="Arial" panose="020B0604020202020204" pitchFamily="34" charset="0"/>
              </a:rPr>
              <a:t>Tissue Viability Team</a:t>
            </a:r>
          </a:p>
        </p:txBody>
      </p:sp>
      <p:pic>
        <p:nvPicPr>
          <p:cNvPr id="8" name="Picture 7" descr="A close-up of a wound&#10;&#10;Description automatically generated">
            <a:extLst>
              <a:ext uri="{FF2B5EF4-FFF2-40B4-BE49-F238E27FC236}">
                <a16:creationId xmlns:a16="http://schemas.microsoft.com/office/drawing/2014/main" id="{1F5E424F-0B6F-BEC3-A867-591F14CB2F50}"/>
              </a:ext>
            </a:extLst>
          </p:cNvPr>
          <p:cNvPicPr>
            <a:picLocks noChangeAspect="1"/>
          </p:cNvPicPr>
          <p:nvPr/>
        </p:nvPicPr>
        <p:blipFill>
          <a:blip r:embed="rId5"/>
          <a:stretch>
            <a:fillRect/>
          </a:stretch>
        </p:blipFill>
        <p:spPr>
          <a:xfrm>
            <a:off x="2926073" y="11599414"/>
            <a:ext cx="2402202" cy="1331227"/>
          </a:xfrm>
          <a:prstGeom prst="rect">
            <a:avLst/>
          </a:prstGeom>
        </p:spPr>
      </p:pic>
      <p:pic>
        <p:nvPicPr>
          <p:cNvPr id="12" name="Picture 11" descr="A close-up of a wound&#10;&#10;Description automatically generated">
            <a:extLst>
              <a:ext uri="{FF2B5EF4-FFF2-40B4-BE49-F238E27FC236}">
                <a16:creationId xmlns:a16="http://schemas.microsoft.com/office/drawing/2014/main" id="{2A741BE1-04D1-EDD4-7FF2-AD80B23C58A5}"/>
              </a:ext>
            </a:extLst>
          </p:cNvPr>
          <p:cNvPicPr>
            <a:picLocks noChangeAspect="1"/>
          </p:cNvPicPr>
          <p:nvPr/>
        </p:nvPicPr>
        <p:blipFill>
          <a:blip r:embed="rId6"/>
          <a:stretch>
            <a:fillRect/>
          </a:stretch>
        </p:blipFill>
        <p:spPr>
          <a:xfrm>
            <a:off x="5534000" y="11588771"/>
            <a:ext cx="2086090" cy="1331226"/>
          </a:xfrm>
          <a:prstGeom prst="rect">
            <a:avLst/>
          </a:prstGeom>
        </p:spPr>
      </p:pic>
      <p:pic>
        <p:nvPicPr>
          <p:cNvPr id="14" name="Picture 13" descr="A close-up of a wound&#10;&#10;Description automatically generated">
            <a:extLst>
              <a:ext uri="{FF2B5EF4-FFF2-40B4-BE49-F238E27FC236}">
                <a16:creationId xmlns:a16="http://schemas.microsoft.com/office/drawing/2014/main" id="{836084CD-204D-3EB3-6D17-216C576294DF}"/>
              </a:ext>
            </a:extLst>
          </p:cNvPr>
          <p:cNvPicPr>
            <a:picLocks noChangeAspect="1"/>
          </p:cNvPicPr>
          <p:nvPr/>
        </p:nvPicPr>
        <p:blipFill>
          <a:blip r:embed="rId7"/>
          <a:stretch>
            <a:fillRect/>
          </a:stretch>
        </p:blipFill>
        <p:spPr>
          <a:xfrm>
            <a:off x="7825815" y="11583729"/>
            <a:ext cx="2233742" cy="1488629"/>
          </a:xfrm>
          <a:prstGeom prst="rect">
            <a:avLst/>
          </a:prstGeom>
        </p:spPr>
      </p:pic>
      <p:pic>
        <p:nvPicPr>
          <p:cNvPr id="15" name="Picture 14" descr="A close-up of a wound&#10;&#10;Description automatically generated">
            <a:extLst>
              <a:ext uri="{FF2B5EF4-FFF2-40B4-BE49-F238E27FC236}">
                <a16:creationId xmlns:a16="http://schemas.microsoft.com/office/drawing/2014/main" id="{E966C62E-663F-EAE9-E3F1-9BBA7A2C26B0}"/>
              </a:ext>
            </a:extLst>
          </p:cNvPr>
          <p:cNvPicPr>
            <a:picLocks noChangeAspect="1"/>
          </p:cNvPicPr>
          <p:nvPr/>
        </p:nvPicPr>
        <p:blipFill>
          <a:blip r:embed="rId8"/>
          <a:stretch>
            <a:fillRect/>
          </a:stretch>
        </p:blipFill>
        <p:spPr>
          <a:xfrm>
            <a:off x="382020" y="11588771"/>
            <a:ext cx="2402203" cy="1331227"/>
          </a:xfrm>
          <a:prstGeom prst="rect">
            <a:avLst/>
          </a:prstGeom>
        </p:spPr>
      </p:pic>
      <p:sp>
        <p:nvSpPr>
          <p:cNvPr id="16" name="Thought Bubble: Cloud 15">
            <a:extLst>
              <a:ext uri="{FF2B5EF4-FFF2-40B4-BE49-F238E27FC236}">
                <a16:creationId xmlns:a16="http://schemas.microsoft.com/office/drawing/2014/main" id="{64F53A15-5471-8C9B-D8CE-F51771B17124}"/>
              </a:ext>
            </a:extLst>
          </p:cNvPr>
          <p:cNvSpPr/>
          <p:nvPr/>
        </p:nvSpPr>
        <p:spPr>
          <a:xfrm>
            <a:off x="4066161" y="3540868"/>
            <a:ext cx="5993395" cy="1342417"/>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There has been an increase in the number of cases – Despite advanced management, mortality is still high and average 20-30%</a:t>
            </a:r>
          </a:p>
        </p:txBody>
      </p:sp>
      <p:sp>
        <p:nvSpPr>
          <p:cNvPr id="3" name="TextBox 2">
            <a:extLst>
              <a:ext uri="{FF2B5EF4-FFF2-40B4-BE49-F238E27FC236}">
                <a16:creationId xmlns:a16="http://schemas.microsoft.com/office/drawing/2014/main" id="{6661679B-947B-DA51-9331-B27162A58F20}"/>
              </a:ext>
            </a:extLst>
          </p:cNvPr>
          <p:cNvSpPr txBox="1"/>
          <p:nvPr/>
        </p:nvSpPr>
        <p:spPr>
          <a:xfrm>
            <a:off x="-6635" y="-11823"/>
            <a:ext cx="21089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ea typeface="Calibri"/>
                <a:cs typeface="Calibri"/>
              </a:rPr>
              <a:t>A24-065</a:t>
            </a:r>
            <a:endParaRPr lang="en-US"/>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1C2EC7DA-8DD7-4C6D-9F71-6980AF25C3E7}">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3AA6662-1F31-41EF-9C18-B356F58148AA}">
  <ds:schemaRefs>
    <ds:schemaRef ds:uri="http://schemas.microsoft.com/sharepoint/v3/contenttype/forms"/>
  </ds:schemaRefs>
</ds:datastoreItem>
</file>

<file path=customXml/itemProps3.xml><?xml version="1.0" encoding="utf-8"?>
<ds:datastoreItem xmlns:ds="http://schemas.openxmlformats.org/officeDocument/2006/customXml" ds:itemID="{64BFF31C-CE86-4582-81F2-7D6024362BA7}">
  <ds:schemaRefs>
    <ds:schemaRef ds:uri="b1d9df04-9b8d-4886-96c6-6484f0dc8e88"/>
    <ds:schemaRef ds:uri="cdef7ab9-3519-4273-a22c-7105e88b5b86"/>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2024-06-12T14:27:11Z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