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1" r:id="rId5"/>
  </p:sldIdLst>
  <p:sldSz cx="10691813" cy="1511935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40"/>
    <a:srgbClr val="55B01E"/>
    <a:srgbClr val="5DA5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31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DAF78525-E24C-4A0E-A1F0-0521BD1DA59B}"/>
    <pc:docChg chg="undo custSel modSld">
      <pc:chgData name="BRADLEY, Joyce (WALSALL HEALTHCARE NHS TRUST)" userId="96e82a6e-5013-471e-a9f4-1a2ef9001ce4" providerId="ADAL" clId="{DAF78525-E24C-4A0E-A1F0-0521BD1DA59B}" dt="2024-09-11T12:01:41.044" v="3" actId="14100"/>
      <pc:docMkLst>
        <pc:docMk/>
      </pc:docMkLst>
      <pc:sldChg chg="modSp mod">
        <pc:chgData name="BRADLEY, Joyce (WALSALL HEALTHCARE NHS TRUST)" userId="96e82a6e-5013-471e-a9f4-1a2ef9001ce4" providerId="ADAL" clId="{DAF78525-E24C-4A0E-A1F0-0521BD1DA59B}" dt="2024-09-11T12:01:41.044" v="3" actId="14100"/>
        <pc:sldMkLst>
          <pc:docMk/>
          <pc:sldMk cId="2598478502" sldId="261"/>
        </pc:sldMkLst>
        <pc:picChg chg="mod">
          <ac:chgData name="BRADLEY, Joyce (WALSALL HEALTHCARE NHS TRUST)" userId="96e82a6e-5013-471e-a9f4-1a2ef9001ce4" providerId="ADAL" clId="{DAF78525-E24C-4A0E-A1F0-0521BD1DA59B}" dt="2024-09-11T12:01:41.044" v="3" actId="14100"/>
          <ac:picMkLst>
            <pc:docMk/>
            <pc:sldMk cId="2598478502" sldId="261"/>
            <ac:picMk id="16" creationId="{1859A4E1-47B5-BD06-2553-AE1490B9DD8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13AE1F-CF5B-A64D-BC5D-DC7572A71749}" type="datetimeFigureOut">
              <a:rPr lang="en-US" smtClean="0"/>
              <a:t>9/11/2024</a:t>
            </a:fld>
            <a:endParaRPr lang="en-US"/>
          </a:p>
        </p:txBody>
      </p:sp>
      <p:sp>
        <p:nvSpPr>
          <p:cNvPr id="4" name="Slide Image Placeholder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11/09/2024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a:extLst>
              <a:ext uri="{FF2B5EF4-FFF2-40B4-BE49-F238E27FC236}">
                <a16:creationId xmlns:a16="http://schemas.microsoft.com/office/drawing/2014/main" id="{CC5C06C9-B4B4-3727-9215-99946E8714C3}"/>
              </a:ext>
            </a:extLst>
          </p:cNvPr>
          <p:cNvSpPr txBox="1"/>
          <p:nvPr/>
        </p:nvSpPr>
        <p:spPr>
          <a:xfrm>
            <a:off x="40254" y="10415806"/>
            <a:ext cx="5305652" cy="2693045"/>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Figure 5</a:t>
            </a:r>
            <a:r>
              <a:rPr lang="en-US" sz="1300" dirty="0">
                <a:latin typeface="Arial" panose="020B0604020202020204" pitchFamily="34" charset="0"/>
                <a:cs typeface="Arial" panose="020B0604020202020204" pitchFamily="34" charset="0"/>
              </a:rPr>
              <a:t> is a Spaghetti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Diagrams for an antenatal clinic </a:t>
            </a:r>
          </a:p>
          <a:p>
            <a:r>
              <a:rPr lang="en-US" sz="1300" dirty="0">
                <a:latin typeface="Arial" panose="020B0604020202020204" pitchFamily="34" charset="0"/>
                <a:cs typeface="Arial" panose="020B0604020202020204" pitchFamily="34" charset="0"/>
              </a:rPr>
              <a:t>showing the route of the </a:t>
            </a:r>
          </a:p>
          <a:p>
            <a:r>
              <a:rPr lang="en-US" sz="1300" dirty="0">
                <a:latin typeface="Arial" panose="020B0604020202020204" pitchFamily="34" charset="0"/>
                <a:cs typeface="Arial" panose="020B0604020202020204" pitchFamily="34" charset="0"/>
              </a:rPr>
              <a:t>Consultant, the sonographer </a:t>
            </a:r>
          </a:p>
          <a:p>
            <a:r>
              <a:rPr lang="en-US" sz="1300" dirty="0">
                <a:latin typeface="Arial" panose="020B0604020202020204" pitchFamily="34" charset="0"/>
                <a:cs typeface="Arial" panose="020B0604020202020204" pitchFamily="34" charset="0"/>
              </a:rPr>
              <a:t>the maternity support worker </a:t>
            </a:r>
          </a:p>
          <a:p>
            <a:r>
              <a:rPr lang="en-US" sz="1300" dirty="0">
                <a:latin typeface="Arial" panose="020B0604020202020204" pitchFamily="34" charset="0"/>
                <a:cs typeface="Arial" panose="020B0604020202020204" pitchFamily="34" charset="0"/>
              </a:rPr>
              <a:t>and Exit midwife and a single </a:t>
            </a:r>
          </a:p>
          <a:p>
            <a:r>
              <a:rPr lang="en-US" sz="1300" dirty="0">
                <a:latin typeface="Arial" panose="020B0604020202020204" pitchFamily="34" charset="0"/>
                <a:cs typeface="Arial" panose="020B0604020202020204" pitchFamily="34" charset="0"/>
              </a:rPr>
              <a:t>Patient (blue line). </a:t>
            </a:r>
          </a:p>
          <a:p>
            <a:r>
              <a:rPr lang="en-US" sz="1300" dirty="0">
                <a:latin typeface="Arial" panose="020B0604020202020204" pitchFamily="34" charset="0"/>
                <a:cs typeface="Arial" panose="020B0604020202020204" pitchFamily="34" charset="0"/>
              </a:rPr>
              <a:t>The clinic had 24 patients </a:t>
            </a:r>
          </a:p>
          <a:p>
            <a:r>
              <a:rPr lang="en-US" sz="1300" dirty="0">
                <a:latin typeface="Arial" panose="020B0604020202020204" pitchFamily="34" charset="0"/>
                <a:cs typeface="Arial" panose="020B0604020202020204" pitchFamily="34" charset="0"/>
              </a:rPr>
              <a:t>being seen by 3 consultants, </a:t>
            </a:r>
          </a:p>
          <a:p>
            <a:r>
              <a:rPr lang="en-US" sz="1300" dirty="0">
                <a:latin typeface="Arial" panose="020B0604020202020204" pitchFamily="34" charset="0"/>
                <a:cs typeface="Arial" panose="020B0604020202020204" pitchFamily="34" charset="0"/>
              </a:rPr>
              <a:t>3 midwives and 3 Maternity </a:t>
            </a:r>
          </a:p>
          <a:p>
            <a:r>
              <a:rPr lang="en-US" sz="1300" dirty="0">
                <a:latin typeface="Arial" panose="020B0604020202020204" pitchFamily="34" charset="0"/>
                <a:cs typeface="Arial" panose="020B0604020202020204" pitchFamily="34" charset="0"/>
              </a:rPr>
              <a:t>Support workers and </a:t>
            </a:r>
          </a:p>
          <a:p>
            <a:r>
              <a:rPr lang="en-US" sz="1300" dirty="0">
                <a:latin typeface="Arial" panose="020B0604020202020204" pitchFamily="34" charset="0"/>
                <a:cs typeface="Arial" panose="020B0604020202020204" pitchFamily="34" charset="0"/>
              </a:rPr>
              <a:t>4 sonographers  - to show all journeys for all patients and staff in the unit wouldn’t have been possible.</a:t>
            </a:r>
          </a:p>
        </p:txBody>
      </p:sp>
      <p:pic>
        <p:nvPicPr>
          <p:cNvPr id="71" name="Picture 70">
            <a:extLst>
              <a:ext uri="{FF2B5EF4-FFF2-40B4-BE49-F238E27FC236}">
                <a16:creationId xmlns:a16="http://schemas.microsoft.com/office/drawing/2014/main" id="{197ACECF-F96F-28A6-3D7F-78C1AC71512E}"/>
              </a:ext>
            </a:extLst>
          </p:cNvPr>
          <p:cNvPicPr>
            <a:picLocks noChangeAspect="1"/>
          </p:cNvPicPr>
          <p:nvPr/>
        </p:nvPicPr>
        <p:blipFill>
          <a:blip r:embed="rId2"/>
          <a:stretch>
            <a:fillRect/>
          </a:stretch>
        </p:blipFill>
        <p:spPr>
          <a:xfrm>
            <a:off x="4763717" y="3469292"/>
            <a:ext cx="3666600" cy="2821274"/>
          </a:xfrm>
          <a:prstGeom prst="rect">
            <a:avLst/>
          </a:prstGeom>
        </p:spPr>
      </p:pic>
      <p:pic>
        <p:nvPicPr>
          <p:cNvPr id="8" name="Picture 7">
            <a:extLst>
              <a:ext uri="{FF2B5EF4-FFF2-40B4-BE49-F238E27FC236}">
                <a16:creationId xmlns:a16="http://schemas.microsoft.com/office/drawing/2014/main" id="{99117C4E-E240-CE87-FE49-EC64E039D626}"/>
              </a:ext>
            </a:extLst>
          </p:cNvPr>
          <p:cNvPicPr>
            <a:picLocks noChangeAspect="1"/>
          </p:cNvPicPr>
          <p:nvPr/>
        </p:nvPicPr>
        <p:blipFill>
          <a:blip r:embed="rId3"/>
          <a:stretch>
            <a:fillRect/>
          </a:stretch>
        </p:blipFill>
        <p:spPr>
          <a:xfrm>
            <a:off x="3778603" y="7568087"/>
            <a:ext cx="6829967" cy="2070408"/>
          </a:xfrm>
          <a:prstGeom prst="rect">
            <a:avLst/>
          </a:prstGeom>
        </p:spPr>
      </p:pic>
      <p:sp>
        <p:nvSpPr>
          <p:cNvPr id="9" name="TextBox 8">
            <a:extLst>
              <a:ext uri="{FF2B5EF4-FFF2-40B4-BE49-F238E27FC236}">
                <a16:creationId xmlns:a16="http://schemas.microsoft.com/office/drawing/2014/main" id="{7968EE91-BD68-8146-B4F1-F84513CD0E29}"/>
              </a:ext>
            </a:extLst>
          </p:cNvPr>
          <p:cNvSpPr txBox="1"/>
          <p:nvPr/>
        </p:nvSpPr>
        <p:spPr>
          <a:xfrm>
            <a:off x="159145" y="723823"/>
            <a:ext cx="8391014"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Making Invisible Activity Visible - Mapping</a:t>
            </a:r>
          </a:p>
        </p:txBody>
      </p:sp>
      <p:sp>
        <p:nvSpPr>
          <p:cNvPr id="10" name="TextBox 9">
            <a:extLst>
              <a:ext uri="{FF2B5EF4-FFF2-40B4-BE49-F238E27FC236}">
                <a16:creationId xmlns:a16="http://schemas.microsoft.com/office/drawing/2014/main" id="{B58AD6FE-F3F4-8946-838E-E4A51B087E8E}"/>
              </a:ext>
            </a:extLst>
          </p:cNvPr>
          <p:cNvSpPr txBox="1"/>
          <p:nvPr/>
        </p:nvSpPr>
        <p:spPr>
          <a:xfrm>
            <a:off x="159145" y="47107"/>
            <a:ext cx="1848559"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A24–064 </a:t>
            </a:r>
            <a:endParaRPr lang="en-US" sz="2400"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4003466-EC32-AF2D-2683-9755391BECDF}"/>
              </a:ext>
            </a:extLst>
          </p:cNvPr>
          <p:cNvSpPr txBox="1"/>
          <p:nvPr/>
        </p:nvSpPr>
        <p:spPr>
          <a:xfrm>
            <a:off x="40254" y="2340850"/>
            <a:ext cx="10568316" cy="1215717"/>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Background:</a:t>
            </a:r>
            <a:r>
              <a:rPr lang="en-US" sz="1300" dirty="0">
                <a:latin typeface="Arial" panose="020B0604020202020204" pitchFamily="34" charset="0"/>
                <a:cs typeface="Arial" panose="020B0604020202020204" pitchFamily="34" charset="0"/>
              </a:rPr>
              <a:t> Across all services in the NHS there are activities which take place that are not captured by metrics or reported on. To make improvement in any service you need to understand the current condition and what is actually happening, what is in place that enables the service as it is to deliver the results that it does.</a:t>
            </a:r>
          </a:p>
          <a:p>
            <a:endParaRPr lang="en-US" sz="6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This poster aims to show the benefit of using QI methodology to make those steps or movements through a service visible.  Once the steps are visible then any duplicate, unnecessary, obsolete or outdated steps can be removed.</a:t>
            </a:r>
          </a:p>
        </p:txBody>
      </p:sp>
      <p:sp>
        <p:nvSpPr>
          <p:cNvPr id="2" name="TextBox 1">
            <a:extLst>
              <a:ext uri="{FF2B5EF4-FFF2-40B4-BE49-F238E27FC236}">
                <a16:creationId xmlns:a16="http://schemas.microsoft.com/office/drawing/2014/main" id="{D068A2C5-60FF-0AFB-DCF7-644EEA0D5B15}"/>
              </a:ext>
            </a:extLst>
          </p:cNvPr>
          <p:cNvSpPr txBox="1"/>
          <p:nvPr/>
        </p:nvSpPr>
        <p:spPr>
          <a:xfrm>
            <a:off x="83243" y="13246622"/>
            <a:ext cx="4921300"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Quality Improvement Team</a:t>
            </a:r>
          </a:p>
        </p:txBody>
      </p:sp>
      <p:sp>
        <p:nvSpPr>
          <p:cNvPr id="3" name="TextBox 2">
            <a:extLst>
              <a:ext uri="{FF2B5EF4-FFF2-40B4-BE49-F238E27FC236}">
                <a16:creationId xmlns:a16="http://schemas.microsoft.com/office/drawing/2014/main" id="{4BF6BBC3-9735-8611-B372-97A18C26020A}"/>
              </a:ext>
            </a:extLst>
          </p:cNvPr>
          <p:cNvSpPr txBox="1"/>
          <p:nvPr/>
        </p:nvSpPr>
        <p:spPr>
          <a:xfrm>
            <a:off x="83243" y="13673808"/>
            <a:ext cx="5551709" cy="1169551"/>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To make invisible activity visible there are a number of different QI tools which can be used – there are more than are showed here so if you want to show the hidden work and your not sure where to start – contact the QI Team</a:t>
            </a:r>
            <a:br>
              <a:rPr lang="en-US" sz="1400"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 wht.qiteam@nhs.net </a:t>
            </a:r>
          </a:p>
        </p:txBody>
      </p:sp>
      <p:sp>
        <p:nvSpPr>
          <p:cNvPr id="4" name="TextBox 3">
            <a:extLst>
              <a:ext uri="{FF2B5EF4-FFF2-40B4-BE49-F238E27FC236}">
                <a16:creationId xmlns:a16="http://schemas.microsoft.com/office/drawing/2014/main" id="{AFECF23F-F2DE-CDAF-9A98-A486F01579BB}"/>
              </a:ext>
            </a:extLst>
          </p:cNvPr>
          <p:cNvSpPr txBox="1"/>
          <p:nvPr/>
        </p:nvSpPr>
        <p:spPr>
          <a:xfrm>
            <a:off x="159145" y="1451300"/>
            <a:ext cx="6476459" cy="777136"/>
          </a:xfrm>
          <a:prstGeom prst="rect">
            <a:avLst/>
          </a:prstGeom>
          <a:noFill/>
        </p:spPr>
        <p:txBody>
          <a:bodyPr wrap="square" rtlCol="0">
            <a:spAutoFit/>
          </a:bodyPr>
          <a:lstStyle/>
          <a:p>
            <a:pPr>
              <a:spcAft>
                <a:spcPts val="300"/>
              </a:spcAft>
            </a:pPr>
            <a:r>
              <a:rPr lang="en-US" sz="1400" b="1" dirty="0">
                <a:solidFill>
                  <a:schemeClr val="bg1"/>
                </a:solidFill>
                <a:latin typeface="Arial" panose="020B0604020202020204" pitchFamily="34" charset="0"/>
                <a:cs typeface="Arial" panose="020B0604020202020204" pitchFamily="34" charset="0"/>
              </a:rPr>
              <a:t>Joyce </a:t>
            </a:r>
            <a:r>
              <a:rPr lang="en-US" sz="1400" b="1" dirty="0" err="1">
                <a:solidFill>
                  <a:schemeClr val="bg1"/>
                </a:solidFill>
                <a:latin typeface="Arial" panose="020B0604020202020204" pitchFamily="34" charset="0"/>
                <a:cs typeface="Arial" panose="020B0604020202020204" pitchFamily="34" charset="0"/>
              </a:rPr>
              <a:t>Bradley,</a:t>
            </a:r>
            <a:r>
              <a:rPr lang="en-US" sz="1400" b="1" dirty="0">
                <a:solidFill>
                  <a:schemeClr val="bg1"/>
                </a:solidFill>
                <a:latin typeface="Arial" panose="020B0604020202020204" pitchFamily="34" charset="0"/>
                <a:cs typeface="Arial" panose="020B0604020202020204" pitchFamily="34" charset="0"/>
              </a:rPr>
              <a:t> </a:t>
            </a:r>
            <a:br>
              <a:rPr lang="en-US" sz="1400" b="1" dirty="0">
                <a:solidFill>
                  <a:schemeClr val="bg1"/>
                </a:solidFill>
                <a:latin typeface="Arial" panose="020B0604020202020204" pitchFamily="34" charset="0"/>
                <a:cs typeface="Arial" panose="020B0604020202020204" pitchFamily="34" charset="0"/>
              </a:rPr>
            </a:br>
            <a:r>
              <a:rPr lang="en-US" sz="1400" b="1" dirty="0">
                <a:solidFill>
                  <a:schemeClr val="bg1"/>
                </a:solidFill>
                <a:latin typeface="Arial" panose="020B0604020202020204" pitchFamily="34" charset="0"/>
                <a:cs typeface="Arial" panose="020B0604020202020204" pitchFamily="34" charset="0"/>
              </a:rPr>
              <a:t>Head of Quality Improvement</a:t>
            </a:r>
          </a:p>
          <a:p>
            <a:pPr>
              <a:spcAft>
                <a:spcPts val="300"/>
              </a:spcAft>
            </a:pPr>
            <a:endParaRPr lang="en-US" sz="1400" b="1" dirty="0">
              <a:solidFill>
                <a:schemeClr val="bg1"/>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261F3FA0-49E6-47F9-B231-CF7DEDAD09F8}"/>
              </a:ext>
            </a:extLst>
          </p:cNvPr>
          <p:cNvSpPr txBox="1"/>
          <p:nvPr/>
        </p:nvSpPr>
        <p:spPr>
          <a:xfrm>
            <a:off x="106215" y="3512912"/>
            <a:ext cx="4497076" cy="1692771"/>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Mapping: </a:t>
            </a:r>
            <a:r>
              <a:rPr lang="en-US" sz="1300" dirty="0">
                <a:latin typeface="Arial" panose="020B0604020202020204" pitchFamily="34" charset="0"/>
                <a:cs typeface="Arial" panose="020B0604020202020204" pitchFamily="34" charset="0"/>
              </a:rPr>
              <a:t>There are a number of different types of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mapping which can be used to identify areas for </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improvement:-</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1. </a:t>
            </a:r>
            <a:r>
              <a:rPr lang="en-US" sz="1300" b="1" dirty="0">
                <a:latin typeface="Arial" panose="020B0604020202020204" pitchFamily="34" charset="0"/>
                <a:cs typeface="Arial" panose="020B0604020202020204" pitchFamily="34" charset="0"/>
              </a:rPr>
              <a:t>Stakeholder Maps </a:t>
            </a:r>
            <a:r>
              <a:rPr lang="en-US" sz="1300" dirty="0">
                <a:latin typeface="Arial" panose="020B0604020202020204" pitchFamily="34" charset="0"/>
                <a:cs typeface="Arial" panose="020B0604020202020204" pitchFamily="34" charset="0"/>
              </a:rPr>
              <a:t>– who to get involved </a:t>
            </a:r>
          </a:p>
          <a:p>
            <a:r>
              <a:rPr lang="en-US" sz="1300" dirty="0">
                <a:latin typeface="Arial" panose="020B0604020202020204" pitchFamily="34" charset="0"/>
                <a:cs typeface="Arial" panose="020B0604020202020204" pitchFamily="34" charset="0"/>
              </a:rPr>
              <a:t>2. </a:t>
            </a:r>
            <a:r>
              <a:rPr lang="en-US" sz="1300" b="1" dirty="0">
                <a:latin typeface="Arial" panose="020B0604020202020204" pitchFamily="34" charset="0"/>
                <a:cs typeface="Arial" panose="020B0604020202020204" pitchFamily="34" charset="0"/>
              </a:rPr>
              <a:t>4N Chart </a:t>
            </a:r>
            <a:r>
              <a:rPr lang="en-US" sz="1300" dirty="0">
                <a:latin typeface="Arial" panose="020B0604020202020204" pitchFamily="34" charset="0"/>
                <a:cs typeface="Arial" panose="020B0604020202020204" pitchFamily="34" charset="0"/>
              </a:rPr>
              <a:t>– maps the problems in an area</a:t>
            </a:r>
          </a:p>
          <a:p>
            <a:r>
              <a:rPr lang="en-US" sz="1300" dirty="0">
                <a:latin typeface="Arial" panose="020B0604020202020204" pitchFamily="34" charset="0"/>
                <a:cs typeface="Arial" panose="020B0604020202020204" pitchFamily="34" charset="0"/>
              </a:rPr>
              <a:t>3. </a:t>
            </a:r>
            <a:r>
              <a:rPr lang="en-US" sz="1300" b="1" dirty="0">
                <a:latin typeface="Arial" panose="020B0604020202020204" pitchFamily="34" charset="0"/>
                <a:cs typeface="Arial" panose="020B0604020202020204" pitchFamily="34" charset="0"/>
              </a:rPr>
              <a:t>Process Maps </a:t>
            </a:r>
            <a:r>
              <a:rPr lang="en-US" sz="1300" dirty="0">
                <a:latin typeface="Arial" panose="020B0604020202020204" pitchFamily="34" charset="0"/>
                <a:cs typeface="Arial" panose="020B0604020202020204" pitchFamily="34" charset="0"/>
              </a:rPr>
              <a:t>– the steps that take place</a:t>
            </a:r>
          </a:p>
          <a:p>
            <a:r>
              <a:rPr lang="en-US" sz="1300" dirty="0">
                <a:latin typeface="Arial" panose="020B0604020202020204" pitchFamily="34" charset="0"/>
                <a:cs typeface="Arial" panose="020B0604020202020204" pitchFamily="34" charset="0"/>
              </a:rPr>
              <a:t>4. </a:t>
            </a:r>
            <a:r>
              <a:rPr lang="en-US" sz="1300" b="1" dirty="0">
                <a:latin typeface="Arial" panose="020B0604020202020204" pitchFamily="34" charset="0"/>
                <a:cs typeface="Arial" panose="020B0604020202020204" pitchFamily="34" charset="0"/>
              </a:rPr>
              <a:t>Spaghetti Maps </a:t>
            </a:r>
            <a:r>
              <a:rPr lang="en-US" sz="1300" dirty="0">
                <a:latin typeface="Arial" panose="020B0604020202020204" pitchFamily="34" charset="0"/>
                <a:cs typeface="Arial" panose="020B0604020202020204" pitchFamily="34" charset="0"/>
              </a:rPr>
              <a:t>– the flow of  work in an area </a:t>
            </a:r>
          </a:p>
          <a:p>
            <a:r>
              <a:rPr lang="en-US" sz="1300" dirty="0">
                <a:latin typeface="Arial" panose="020B0604020202020204" pitchFamily="34" charset="0"/>
                <a:cs typeface="Arial" panose="020B0604020202020204" pitchFamily="34" charset="0"/>
              </a:rPr>
              <a:t>5. </a:t>
            </a:r>
            <a:r>
              <a:rPr lang="en-US" sz="1300" b="1" dirty="0">
                <a:latin typeface="Arial" panose="020B0604020202020204" pitchFamily="34" charset="0"/>
                <a:cs typeface="Arial" panose="020B0604020202020204" pitchFamily="34" charset="0"/>
              </a:rPr>
              <a:t>Process Templates </a:t>
            </a:r>
            <a:r>
              <a:rPr lang="en-US" sz="1300" dirty="0">
                <a:latin typeface="Arial" panose="020B0604020202020204" pitchFamily="34" charset="0"/>
                <a:cs typeface="Arial" panose="020B0604020202020204" pitchFamily="34" charset="0"/>
              </a:rPr>
              <a:t>– that align the steps over time </a:t>
            </a:r>
          </a:p>
        </p:txBody>
      </p:sp>
      <p:sp>
        <p:nvSpPr>
          <p:cNvPr id="70" name="TextBox 69">
            <a:extLst>
              <a:ext uri="{FF2B5EF4-FFF2-40B4-BE49-F238E27FC236}">
                <a16:creationId xmlns:a16="http://schemas.microsoft.com/office/drawing/2014/main" id="{C38DFE20-7B39-C3F7-6020-142AA8FDEE39}"/>
              </a:ext>
            </a:extLst>
          </p:cNvPr>
          <p:cNvSpPr txBox="1"/>
          <p:nvPr/>
        </p:nvSpPr>
        <p:spPr>
          <a:xfrm>
            <a:off x="8150546" y="3865200"/>
            <a:ext cx="2541267" cy="1492716"/>
          </a:xfrm>
          <a:prstGeom prst="rect">
            <a:avLst/>
          </a:prstGeom>
          <a:noFill/>
        </p:spPr>
        <p:txBody>
          <a:bodyPr wrap="square" rtlCol="0">
            <a:spAutoFit/>
          </a:bodyPr>
          <a:lstStyle/>
          <a:p>
            <a:pPr algn="r"/>
            <a:r>
              <a:rPr lang="en-US" sz="1300" b="1" dirty="0">
                <a:latin typeface="Arial" panose="020B0604020202020204" pitchFamily="34" charset="0"/>
                <a:cs typeface="Arial" panose="020B0604020202020204" pitchFamily="34" charset="0"/>
              </a:rPr>
              <a:t>Stakeholder Map (Figure 1):</a:t>
            </a:r>
          </a:p>
          <a:p>
            <a:pPr algn="r"/>
            <a:r>
              <a:rPr lang="en-US" sz="1300" dirty="0">
                <a:latin typeface="Arial" panose="020B0604020202020204" pitchFamily="34" charset="0"/>
                <a:cs typeface="Arial" panose="020B0604020202020204" pitchFamily="34" charset="0"/>
              </a:rPr>
              <a:t>Identifying who needs to be involved in any changes that are planned.  This type shows the circles of Control, Influence and the Zone of Concern for Colorectal cancer.</a:t>
            </a:r>
          </a:p>
        </p:txBody>
      </p:sp>
      <p:sp>
        <p:nvSpPr>
          <p:cNvPr id="73" name="TextBox 72">
            <a:extLst>
              <a:ext uri="{FF2B5EF4-FFF2-40B4-BE49-F238E27FC236}">
                <a16:creationId xmlns:a16="http://schemas.microsoft.com/office/drawing/2014/main" id="{A3DA28A4-387C-247C-DD3A-625A23C5696D}"/>
              </a:ext>
            </a:extLst>
          </p:cNvPr>
          <p:cNvSpPr txBox="1"/>
          <p:nvPr/>
        </p:nvSpPr>
        <p:spPr>
          <a:xfrm>
            <a:off x="4158823" y="6471272"/>
            <a:ext cx="5895304" cy="1092607"/>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Process Map (Figure 3):</a:t>
            </a:r>
            <a:r>
              <a:rPr lang="en-US" sz="1300" dirty="0">
                <a:latin typeface="Arial" panose="020B0604020202020204" pitchFamily="34" charset="0"/>
                <a:cs typeface="Arial" panose="020B0604020202020204" pitchFamily="34" charset="0"/>
              </a:rPr>
              <a:t> Processes in healthcare are generally invisible except to the patients and people working within them. Some steps become so automatically that colleagues when asked what they do, they don’t mention them.  Figure 3 is a high-level process map of the elective joint replacement from referral by GP to Pre-op assessment. </a:t>
            </a:r>
          </a:p>
        </p:txBody>
      </p:sp>
      <p:sp>
        <p:nvSpPr>
          <p:cNvPr id="11" name="TextBox 10">
            <a:extLst>
              <a:ext uri="{FF2B5EF4-FFF2-40B4-BE49-F238E27FC236}">
                <a16:creationId xmlns:a16="http://schemas.microsoft.com/office/drawing/2014/main" id="{C82E0D1B-785A-E8F3-28EF-9A59C4F19690}"/>
              </a:ext>
            </a:extLst>
          </p:cNvPr>
          <p:cNvSpPr txBox="1"/>
          <p:nvPr/>
        </p:nvSpPr>
        <p:spPr>
          <a:xfrm>
            <a:off x="86149" y="5216227"/>
            <a:ext cx="4850707" cy="1492716"/>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4N Chart (Figure 2): </a:t>
            </a:r>
            <a:r>
              <a:rPr lang="en-US" sz="1300" dirty="0">
                <a:latin typeface="Arial" panose="020B0604020202020204" pitchFamily="34" charset="0"/>
                <a:cs typeface="Arial" panose="020B0604020202020204" pitchFamily="34" charset="0"/>
              </a:rPr>
              <a:t>a mechanism for gathering what currently isn’t working well (Niggles), what is currently working well and you want to keep (Nuggets), what you do not want to have in the future (</a:t>
            </a:r>
            <a:r>
              <a:rPr lang="en-US" sz="1300" dirty="0" err="1">
                <a:latin typeface="Arial" panose="020B0604020202020204" pitchFamily="34" charset="0"/>
                <a:cs typeface="Arial" panose="020B0604020202020204" pitchFamily="34" charset="0"/>
              </a:rPr>
              <a:t>NoNos</a:t>
            </a:r>
            <a:r>
              <a:rPr lang="en-US" sz="1300" dirty="0">
                <a:latin typeface="Arial" panose="020B0604020202020204" pitchFamily="34" charset="0"/>
                <a:cs typeface="Arial" panose="020B0604020202020204" pitchFamily="34" charset="0"/>
              </a:rPr>
              <a:t>) and what you would like to have moving forwards (Nice Ifs). This makes visible the challenges which are being experienced and the aims for an area. The example given is from the Chemotherapy unit.</a:t>
            </a:r>
          </a:p>
        </p:txBody>
      </p:sp>
      <p:pic>
        <p:nvPicPr>
          <p:cNvPr id="16" name="Picture 15">
            <a:extLst>
              <a:ext uri="{FF2B5EF4-FFF2-40B4-BE49-F238E27FC236}">
                <a16:creationId xmlns:a16="http://schemas.microsoft.com/office/drawing/2014/main" id="{1859A4E1-47B5-BD06-2553-AE1490B9DD89}"/>
              </a:ext>
            </a:extLst>
          </p:cNvPr>
          <p:cNvPicPr>
            <a:picLocks noChangeAspect="1"/>
          </p:cNvPicPr>
          <p:nvPr/>
        </p:nvPicPr>
        <p:blipFill>
          <a:blip r:embed="rId4"/>
          <a:stretch>
            <a:fillRect/>
          </a:stretch>
        </p:blipFill>
        <p:spPr>
          <a:xfrm>
            <a:off x="159145" y="6740914"/>
            <a:ext cx="3313665" cy="2478374"/>
          </a:xfrm>
          <a:prstGeom prst="rect">
            <a:avLst/>
          </a:prstGeom>
          <a:ln>
            <a:solidFill>
              <a:schemeClr val="tx1"/>
            </a:solidFill>
          </a:ln>
        </p:spPr>
      </p:pic>
      <p:sp>
        <p:nvSpPr>
          <p:cNvPr id="17" name="TextBox 16">
            <a:extLst>
              <a:ext uri="{FF2B5EF4-FFF2-40B4-BE49-F238E27FC236}">
                <a16:creationId xmlns:a16="http://schemas.microsoft.com/office/drawing/2014/main" id="{D3C98C46-7D16-EBC9-B522-9C9221C9F298}"/>
              </a:ext>
            </a:extLst>
          </p:cNvPr>
          <p:cNvSpPr txBox="1"/>
          <p:nvPr/>
        </p:nvSpPr>
        <p:spPr>
          <a:xfrm>
            <a:off x="8150546" y="9764586"/>
            <a:ext cx="2294032" cy="3493264"/>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Process Templates (Figure 5a and 5b): </a:t>
            </a:r>
            <a:r>
              <a:rPr lang="en-US" sz="1300" dirty="0">
                <a:latin typeface="Arial" panose="020B0604020202020204" pitchFamily="34" charset="0"/>
                <a:cs typeface="Arial" panose="020B0604020202020204" pitchFamily="34" charset="0"/>
              </a:rPr>
              <a:t>Process templates map out what is actually happening the sequence and the time each step takes.  Figure 5a show actual patient journey through an Antenatal Clinic (red is waiting) and Figure 5b the model for scheduling patients.  The top one has 24 patients, and the bottom one potentially has 33 or breaks could be scheduled for the medics in the clinic for discussion on patients or  well being break.</a:t>
            </a:r>
          </a:p>
        </p:txBody>
      </p:sp>
      <p:sp>
        <p:nvSpPr>
          <p:cNvPr id="18" name="TextBox 17">
            <a:extLst>
              <a:ext uri="{FF2B5EF4-FFF2-40B4-BE49-F238E27FC236}">
                <a16:creationId xmlns:a16="http://schemas.microsoft.com/office/drawing/2014/main" id="{6F654AA8-4E5F-1F6D-A802-436169FD609C}"/>
              </a:ext>
            </a:extLst>
          </p:cNvPr>
          <p:cNvSpPr txBox="1"/>
          <p:nvPr/>
        </p:nvSpPr>
        <p:spPr>
          <a:xfrm>
            <a:off x="4727103" y="3608132"/>
            <a:ext cx="136702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Figure 1</a:t>
            </a:r>
            <a:endParaRPr lang="en-GB" sz="1200" dirty="0"/>
          </a:p>
        </p:txBody>
      </p:sp>
      <p:sp>
        <p:nvSpPr>
          <p:cNvPr id="19" name="TextBox 18">
            <a:extLst>
              <a:ext uri="{FF2B5EF4-FFF2-40B4-BE49-F238E27FC236}">
                <a16:creationId xmlns:a16="http://schemas.microsoft.com/office/drawing/2014/main" id="{41A072F6-D6E0-325F-7030-1638634D71A5}"/>
              </a:ext>
            </a:extLst>
          </p:cNvPr>
          <p:cNvSpPr txBox="1"/>
          <p:nvPr/>
        </p:nvSpPr>
        <p:spPr>
          <a:xfrm>
            <a:off x="63912" y="6715494"/>
            <a:ext cx="136702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Figure 2</a:t>
            </a:r>
            <a:endParaRPr lang="en-GB" sz="1200" dirty="0"/>
          </a:p>
        </p:txBody>
      </p:sp>
      <p:grpSp>
        <p:nvGrpSpPr>
          <p:cNvPr id="77" name="Group 76">
            <a:extLst>
              <a:ext uri="{FF2B5EF4-FFF2-40B4-BE49-F238E27FC236}">
                <a16:creationId xmlns:a16="http://schemas.microsoft.com/office/drawing/2014/main" id="{8FFD258F-15B7-048E-464E-F7D03D2B25C4}"/>
              </a:ext>
            </a:extLst>
          </p:cNvPr>
          <p:cNvGrpSpPr/>
          <p:nvPr/>
        </p:nvGrpSpPr>
        <p:grpSpPr>
          <a:xfrm>
            <a:off x="5538651" y="9638495"/>
            <a:ext cx="3133110" cy="3546609"/>
            <a:chOff x="40254" y="9595030"/>
            <a:chExt cx="3141232" cy="3587725"/>
          </a:xfrm>
        </p:grpSpPr>
        <p:pic>
          <p:nvPicPr>
            <p:cNvPr id="72" name="Picture 71">
              <a:extLst>
                <a:ext uri="{FF2B5EF4-FFF2-40B4-BE49-F238E27FC236}">
                  <a16:creationId xmlns:a16="http://schemas.microsoft.com/office/drawing/2014/main" id="{D72972DA-7478-2CD5-B11B-B11E5FBC4F92}"/>
                </a:ext>
              </a:extLst>
            </p:cNvPr>
            <p:cNvPicPr>
              <a:picLocks noChangeAspect="1"/>
            </p:cNvPicPr>
            <p:nvPr/>
          </p:nvPicPr>
          <p:blipFill>
            <a:blip r:embed="rId5"/>
            <a:stretch>
              <a:fillRect/>
            </a:stretch>
          </p:blipFill>
          <p:spPr>
            <a:xfrm>
              <a:off x="40254" y="9595030"/>
              <a:ext cx="2620017" cy="1783271"/>
            </a:xfrm>
            <a:prstGeom prst="rect">
              <a:avLst/>
            </a:prstGeom>
          </p:spPr>
        </p:pic>
        <p:pic>
          <p:nvPicPr>
            <p:cNvPr id="74" name="Picture 73">
              <a:extLst>
                <a:ext uri="{FF2B5EF4-FFF2-40B4-BE49-F238E27FC236}">
                  <a16:creationId xmlns:a16="http://schemas.microsoft.com/office/drawing/2014/main" id="{E29749E2-CA28-D78D-86EB-11C15E36582E}"/>
                </a:ext>
              </a:extLst>
            </p:cNvPr>
            <p:cNvPicPr>
              <a:picLocks noChangeAspect="1"/>
            </p:cNvPicPr>
            <p:nvPr/>
          </p:nvPicPr>
          <p:blipFill>
            <a:blip r:embed="rId6"/>
            <a:stretch>
              <a:fillRect/>
            </a:stretch>
          </p:blipFill>
          <p:spPr>
            <a:xfrm>
              <a:off x="152249" y="11378301"/>
              <a:ext cx="2501126" cy="1804454"/>
            </a:xfrm>
            <a:prstGeom prst="rect">
              <a:avLst/>
            </a:prstGeom>
          </p:spPr>
        </p:pic>
        <p:sp>
          <p:nvSpPr>
            <p:cNvPr id="75" name="TextBox 74">
              <a:extLst>
                <a:ext uri="{FF2B5EF4-FFF2-40B4-BE49-F238E27FC236}">
                  <a16:creationId xmlns:a16="http://schemas.microsoft.com/office/drawing/2014/main" id="{342E2940-49DA-0CCD-7BD6-3108F8EEB415}"/>
                </a:ext>
              </a:extLst>
            </p:cNvPr>
            <p:cNvSpPr txBox="1"/>
            <p:nvPr/>
          </p:nvSpPr>
          <p:spPr>
            <a:xfrm>
              <a:off x="1814459" y="9947464"/>
              <a:ext cx="136702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Figure 5a</a:t>
              </a:r>
              <a:endParaRPr lang="en-GB" sz="1200" dirty="0"/>
            </a:p>
          </p:txBody>
        </p:sp>
        <p:sp>
          <p:nvSpPr>
            <p:cNvPr id="76" name="TextBox 75">
              <a:extLst>
                <a:ext uri="{FF2B5EF4-FFF2-40B4-BE49-F238E27FC236}">
                  <a16:creationId xmlns:a16="http://schemas.microsoft.com/office/drawing/2014/main" id="{C1DE9F6B-0B29-6E86-7B8C-2E691176CF03}"/>
                </a:ext>
              </a:extLst>
            </p:cNvPr>
            <p:cNvSpPr txBox="1"/>
            <p:nvPr/>
          </p:nvSpPr>
          <p:spPr>
            <a:xfrm>
              <a:off x="1813071" y="11590139"/>
              <a:ext cx="136702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Figure 5b</a:t>
              </a:r>
              <a:endParaRPr lang="en-GB" sz="1200" dirty="0"/>
            </a:p>
          </p:txBody>
        </p:sp>
      </p:grpSp>
      <p:pic>
        <p:nvPicPr>
          <p:cNvPr id="79" name="Picture 78">
            <a:extLst>
              <a:ext uri="{FF2B5EF4-FFF2-40B4-BE49-F238E27FC236}">
                <a16:creationId xmlns:a16="http://schemas.microsoft.com/office/drawing/2014/main" id="{D25AE953-B13F-7DAB-084D-076FAD393581}"/>
              </a:ext>
            </a:extLst>
          </p:cNvPr>
          <p:cNvPicPr>
            <a:picLocks noChangeAspect="1"/>
          </p:cNvPicPr>
          <p:nvPr/>
        </p:nvPicPr>
        <p:blipFill>
          <a:blip r:embed="rId7"/>
          <a:stretch>
            <a:fillRect/>
          </a:stretch>
        </p:blipFill>
        <p:spPr>
          <a:xfrm>
            <a:off x="2233318" y="10248653"/>
            <a:ext cx="3237765" cy="2361612"/>
          </a:xfrm>
          <a:prstGeom prst="rect">
            <a:avLst/>
          </a:prstGeom>
        </p:spPr>
      </p:pic>
      <p:sp>
        <p:nvSpPr>
          <p:cNvPr id="80" name="TextBox 79">
            <a:extLst>
              <a:ext uri="{FF2B5EF4-FFF2-40B4-BE49-F238E27FC236}">
                <a16:creationId xmlns:a16="http://schemas.microsoft.com/office/drawing/2014/main" id="{A0A82646-E7DF-CEC6-348E-EA1261AA7BD7}"/>
              </a:ext>
            </a:extLst>
          </p:cNvPr>
          <p:cNvSpPr txBox="1"/>
          <p:nvPr/>
        </p:nvSpPr>
        <p:spPr>
          <a:xfrm>
            <a:off x="40254" y="9296884"/>
            <a:ext cx="4683383" cy="1092607"/>
          </a:xfrm>
          <a:prstGeom prst="rect">
            <a:avLst/>
          </a:prstGeom>
          <a:noFill/>
        </p:spPr>
        <p:txBody>
          <a:bodyPr wrap="square" rtlCol="0">
            <a:spAutoFit/>
          </a:bodyPr>
          <a:lstStyle/>
          <a:p>
            <a:r>
              <a:rPr lang="en-US" sz="1300" b="1" dirty="0">
                <a:latin typeface="Arial" panose="020B0604020202020204" pitchFamily="34" charset="0"/>
                <a:cs typeface="Arial" panose="020B0604020202020204" pitchFamily="34" charset="0"/>
              </a:rPr>
              <a:t>Spaghetti Diagram (Figure 5): </a:t>
            </a:r>
            <a:r>
              <a:rPr lang="en-US" sz="1300" dirty="0">
                <a:latin typeface="Arial" panose="020B0604020202020204" pitchFamily="34" charset="0"/>
                <a:cs typeface="Arial" panose="020B0604020202020204" pitchFamily="34" charset="0"/>
              </a:rPr>
              <a:t>Spaghetti Diagrams show the movement of people or equipment around a department. This helps to see the footfall through an area and whether the layout enables a smooth flow or hinders the work that is being undertaken in that area.  </a:t>
            </a:r>
          </a:p>
        </p:txBody>
      </p:sp>
      <p:sp>
        <p:nvSpPr>
          <p:cNvPr id="82" name="TextBox 81">
            <a:extLst>
              <a:ext uri="{FF2B5EF4-FFF2-40B4-BE49-F238E27FC236}">
                <a16:creationId xmlns:a16="http://schemas.microsoft.com/office/drawing/2014/main" id="{3CB7E62E-26DF-D31B-78FD-ADB85F5D189F}"/>
              </a:ext>
            </a:extLst>
          </p:cNvPr>
          <p:cNvSpPr txBox="1"/>
          <p:nvPr/>
        </p:nvSpPr>
        <p:spPr>
          <a:xfrm>
            <a:off x="4489487" y="12396096"/>
            <a:ext cx="136702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Figure 4</a:t>
            </a:r>
            <a:endParaRPr lang="en-GB" sz="1200" dirty="0"/>
          </a:p>
        </p:txBody>
      </p:sp>
      <p:sp>
        <p:nvSpPr>
          <p:cNvPr id="83" name="TextBox 82">
            <a:extLst>
              <a:ext uri="{FF2B5EF4-FFF2-40B4-BE49-F238E27FC236}">
                <a16:creationId xmlns:a16="http://schemas.microsoft.com/office/drawing/2014/main" id="{271F3ADE-B9A1-925A-06FE-BC601D13A49B}"/>
              </a:ext>
            </a:extLst>
          </p:cNvPr>
          <p:cNvSpPr txBox="1"/>
          <p:nvPr/>
        </p:nvSpPr>
        <p:spPr>
          <a:xfrm>
            <a:off x="8670373" y="9054989"/>
            <a:ext cx="136702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Figure 3</a:t>
            </a:r>
            <a:endParaRPr lang="en-GB" sz="1200" dirty="0"/>
          </a:p>
        </p:txBody>
      </p:sp>
    </p:spTree>
    <p:extLst>
      <p:ext uri="{BB962C8B-B14F-4D97-AF65-F5344CB8AC3E}">
        <p14:creationId xmlns:p14="http://schemas.microsoft.com/office/powerpoint/2010/main" val="25984785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400F86-08E8-4F5A-86AB-B69E84572191}">
  <ds:schemaRefs>
    <ds:schemaRef ds:uri="http://purl.org/dc/terms/"/>
    <ds:schemaRef ds:uri="b1d9df04-9b8d-4886-96c6-6484f0dc8e88"/>
    <ds:schemaRef ds:uri="http://purl.org/dc/dcmitype/"/>
    <ds:schemaRef ds:uri="http://schemas.microsoft.com/office/infopath/2007/PartnerControls"/>
    <ds:schemaRef ds:uri="http://schemas.microsoft.com/office/2006/documentManagement/types"/>
    <ds:schemaRef ds:uri="cdef7ab9-3519-4273-a22c-7105e88b5b86"/>
    <ds:schemaRef ds:uri="http://purl.org/dc/elements/1.1/"/>
    <ds:schemaRef ds:uri="http://schemas.microsoft.com/office/2006/metadata/propertie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CA576EF-176B-4D87-80FC-F3E6984F609B}">
  <ds:schemaRefs>
    <ds:schemaRef ds:uri="http://schemas.microsoft.com/sharepoint/v3/contenttype/forms"/>
  </ds:schemaRefs>
</ds:datastoreItem>
</file>

<file path=customXml/itemProps3.xml><?xml version="1.0" encoding="utf-8"?>
<ds:datastoreItem xmlns:ds="http://schemas.openxmlformats.org/officeDocument/2006/customXml" ds:itemID="{77AD74E7-10E1-4A12-A30A-5CF24057EB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1201</TotalTime>
  <Words>649</Words>
  <Application>Microsoft Office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12</cp:revision>
  <cp:lastPrinted>2024-06-07T10:05:37Z</cp:lastPrinted>
  <dcterms:created xsi:type="dcterms:W3CDTF">2020-12-07T15:24:36Z</dcterms:created>
  <dcterms:modified xsi:type="dcterms:W3CDTF">2024-09-11T12:01:43Z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