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1" d="100"/>
          <a:sy n="51" d="100"/>
        </p:scale>
        <p:origin x="25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93D6A6F9-6AD4-4BA8-8A06-76E1F3B440D1}"/>
    <pc:docChg chg="modSld">
      <pc:chgData name="BRADLEY, Joyce (WALSALL HEALTHCARE NHS TRUST)" userId="96e82a6e-5013-471e-a9f4-1a2ef9001ce4" providerId="ADAL" clId="{93D6A6F9-6AD4-4BA8-8A06-76E1F3B440D1}" dt="2024-06-19T15:03:19.284" v="0" actId="14100"/>
      <pc:docMkLst>
        <pc:docMk/>
      </pc:docMkLst>
      <pc:sldChg chg="modSp mod">
        <pc:chgData name="BRADLEY, Joyce (WALSALL HEALTHCARE NHS TRUST)" userId="96e82a6e-5013-471e-a9f4-1a2ef9001ce4" providerId="ADAL" clId="{93D6A6F9-6AD4-4BA8-8A06-76E1F3B440D1}" dt="2024-06-19T15:03:19.284" v="0" actId="14100"/>
        <pc:sldMkLst>
          <pc:docMk/>
          <pc:sldMk cId="1439128987" sldId="256"/>
        </pc:sldMkLst>
        <pc:spChg chg="mod">
          <ac:chgData name="BRADLEY, Joyce (WALSALL HEALTHCARE NHS TRUST)" userId="96e82a6e-5013-471e-a9f4-1a2ef9001ce4" providerId="ADAL" clId="{93D6A6F9-6AD4-4BA8-8A06-76E1F3B440D1}" dt="2024-06-19T15:03:19.284" v="0" actId="14100"/>
          <ac:spMkLst>
            <pc:docMk/>
            <pc:sldMk cId="1439128987" sldId="256"/>
            <ac:spMk id="16" creationId="{6A4C5C1C-0FD9-D2DD-1160-649D900937C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dirty="0"/>
              <a:t>Post learning Questionnaire Responses</a:t>
            </a:r>
          </a:p>
        </c:rich>
      </c:tx>
      <c:layout>
        <c:manualLayout>
          <c:xMode val="edge"/>
          <c:yMode val="edge"/>
          <c:x val="0.29273058680569164"/>
          <c:y val="5.22234978904177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8787469830941268E-2"/>
          <c:y val="0.269758170737049"/>
          <c:w val="0.87565363960644427"/>
          <c:h val="0.25662934463214793"/>
        </c:manualLayout>
      </c:layout>
      <c:barChart>
        <c:barDir val="col"/>
        <c:grouping val="clustered"/>
        <c:varyColors val="0"/>
        <c:ser>
          <c:idx val="0"/>
          <c:order val="0"/>
          <c:tx>
            <c:strRef>
              <c:f>Sheet1!$B$3</c:f>
              <c:strCache>
                <c:ptCount val="1"/>
                <c:pt idx="0">
                  <c:v>Pre learning Correct Responses</c:v>
                </c:pt>
              </c:strCache>
            </c:strRef>
          </c:tx>
          <c:spPr>
            <a:solidFill>
              <a:schemeClr val="accent1"/>
            </a:solidFill>
            <a:ln>
              <a:noFill/>
            </a:ln>
            <a:effectLst/>
          </c:spPr>
          <c:invertIfNegative val="0"/>
          <c:val>
            <c:numRef>
              <c:f>Sheet1!$B$4:$B$22</c:f>
              <c:numCache>
                <c:formatCode>General</c:formatCode>
                <c:ptCount val="19"/>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pt idx="16">
                  <c:v>20</c:v>
                </c:pt>
                <c:pt idx="17">
                  <c:v>20</c:v>
                </c:pt>
                <c:pt idx="18">
                  <c:v>20</c:v>
                </c:pt>
              </c:numCache>
            </c:numRef>
          </c:val>
          <c:extLst>
            <c:ext xmlns:c16="http://schemas.microsoft.com/office/drawing/2014/chart" uri="{C3380CC4-5D6E-409C-BE32-E72D297353CC}">
              <c16:uniqueId val="{00000000-5B34-4772-A644-6292B9400891}"/>
            </c:ext>
          </c:extLst>
        </c:ser>
        <c:ser>
          <c:idx val="1"/>
          <c:order val="1"/>
          <c:tx>
            <c:strRef>
              <c:f>Sheet1!$C$3</c:f>
              <c:strCache>
                <c:ptCount val="1"/>
                <c:pt idx="0">
                  <c:v>Pre learning Incorrect Responses</c:v>
                </c:pt>
              </c:strCache>
            </c:strRef>
          </c:tx>
          <c:spPr>
            <a:solidFill>
              <a:schemeClr val="accent2"/>
            </a:solidFill>
            <a:ln>
              <a:noFill/>
            </a:ln>
            <a:effectLst/>
          </c:spPr>
          <c:invertIfNegative val="0"/>
          <c:val>
            <c:numRef>
              <c:f>Sheet1!$C$4:$C$22</c:f>
              <c:numCache>
                <c:formatCode>General</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extLst>
            <c:ext xmlns:c16="http://schemas.microsoft.com/office/drawing/2014/chart" uri="{C3380CC4-5D6E-409C-BE32-E72D297353CC}">
              <c16:uniqueId val="{00000001-5B34-4772-A644-6292B9400891}"/>
            </c:ext>
          </c:extLst>
        </c:ser>
        <c:dLbls>
          <c:showLegendKey val="0"/>
          <c:showVal val="0"/>
          <c:showCatName val="0"/>
          <c:showSerName val="0"/>
          <c:showPercent val="0"/>
          <c:showBubbleSize val="0"/>
        </c:dLbls>
        <c:gapWidth val="219"/>
        <c:overlap val="-27"/>
        <c:axId val="658831167"/>
        <c:axId val="658831647"/>
      </c:barChart>
      <c:catAx>
        <c:axId val="658831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8831647"/>
        <c:crosses val="autoZero"/>
        <c:auto val="1"/>
        <c:lblAlgn val="ctr"/>
        <c:lblOffset val="100"/>
        <c:noMultiLvlLbl val="0"/>
      </c:catAx>
      <c:valAx>
        <c:axId val="6588316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8831167"/>
        <c:crosses val="autoZero"/>
        <c:crossBetween val="between"/>
      </c:valAx>
      <c:spPr>
        <a:noFill/>
        <a:ln>
          <a:noFill/>
        </a:ln>
        <a:effectLst/>
      </c:spPr>
    </c:plotArea>
    <c:legend>
      <c:legendPos val="b"/>
      <c:layout>
        <c:manualLayout>
          <c:xMode val="edge"/>
          <c:yMode val="edge"/>
          <c:x val="3.5558890562614447E-3"/>
          <c:y val="0.66354889902161607"/>
          <c:w val="0.99122899365539796"/>
          <c:h val="0.2526797771906002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dirty="0"/>
              <a:t>Pre learning Questionnaire Responses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Sheet1!$B$3</c:f>
              <c:strCache>
                <c:ptCount val="1"/>
                <c:pt idx="0">
                  <c:v>Post learning Correct Responses</c:v>
                </c:pt>
              </c:strCache>
            </c:strRef>
          </c:tx>
          <c:spPr>
            <a:solidFill>
              <a:schemeClr val="accent1"/>
            </a:solidFill>
            <a:ln>
              <a:noFill/>
            </a:ln>
            <a:effectLst/>
          </c:spPr>
          <c:invertIfNegative val="0"/>
          <c:val>
            <c:numRef>
              <c:f>Sheet1!$B$4:$B$22</c:f>
              <c:numCache>
                <c:formatCode>General</c:formatCode>
                <c:ptCount val="19"/>
                <c:pt idx="0">
                  <c:v>10</c:v>
                </c:pt>
                <c:pt idx="1">
                  <c:v>3</c:v>
                </c:pt>
                <c:pt idx="2">
                  <c:v>20</c:v>
                </c:pt>
                <c:pt idx="3">
                  <c:v>20</c:v>
                </c:pt>
                <c:pt idx="4">
                  <c:v>14</c:v>
                </c:pt>
                <c:pt idx="5">
                  <c:v>10</c:v>
                </c:pt>
                <c:pt idx="6">
                  <c:v>10</c:v>
                </c:pt>
                <c:pt idx="7">
                  <c:v>12</c:v>
                </c:pt>
                <c:pt idx="8">
                  <c:v>13</c:v>
                </c:pt>
                <c:pt idx="9">
                  <c:v>13</c:v>
                </c:pt>
                <c:pt idx="10">
                  <c:v>20</c:v>
                </c:pt>
                <c:pt idx="11">
                  <c:v>13</c:v>
                </c:pt>
                <c:pt idx="12">
                  <c:v>17</c:v>
                </c:pt>
                <c:pt idx="13">
                  <c:v>17</c:v>
                </c:pt>
                <c:pt idx="14">
                  <c:v>17</c:v>
                </c:pt>
                <c:pt idx="15">
                  <c:v>17</c:v>
                </c:pt>
                <c:pt idx="16">
                  <c:v>20</c:v>
                </c:pt>
                <c:pt idx="17">
                  <c:v>20</c:v>
                </c:pt>
                <c:pt idx="18">
                  <c:v>20</c:v>
                </c:pt>
              </c:numCache>
            </c:numRef>
          </c:val>
          <c:extLst>
            <c:ext xmlns:c16="http://schemas.microsoft.com/office/drawing/2014/chart" uri="{C3380CC4-5D6E-409C-BE32-E72D297353CC}">
              <c16:uniqueId val="{00000000-361E-4311-8B10-23E1B8FBEF3C}"/>
            </c:ext>
          </c:extLst>
        </c:ser>
        <c:ser>
          <c:idx val="1"/>
          <c:order val="1"/>
          <c:tx>
            <c:strRef>
              <c:f>Sheet1!$C$3</c:f>
              <c:strCache>
                <c:ptCount val="1"/>
                <c:pt idx="0">
                  <c:v>Post learning Incorrect Responses</c:v>
                </c:pt>
              </c:strCache>
            </c:strRef>
          </c:tx>
          <c:spPr>
            <a:solidFill>
              <a:schemeClr val="accent2"/>
            </a:solidFill>
            <a:ln>
              <a:noFill/>
            </a:ln>
            <a:effectLst/>
          </c:spPr>
          <c:invertIfNegative val="0"/>
          <c:val>
            <c:numRef>
              <c:f>Sheet1!$C$4:$C$22</c:f>
              <c:numCache>
                <c:formatCode>General</c:formatCode>
                <c:ptCount val="19"/>
                <c:pt idx="0">
                  <c:v>10</c:v>
                </c:pt>
                <c:pt idx="1">
                  <c:v>17</c:v>
                </c:pt>
                <c:pt idx="2">
                  <c:v>0</c:v>
                </c:pt>
                <c:pt idx="3">
                  <c:v>20</c:v>
                </c:pt>
                <c:pt idx="4">
                  <c:v>6</c:v>
                </c:pt>
                <c:pt idx="5">
                  <c:v>10</c:v>
                </c:pt>
                <c:pt idx="6">
                  <c:v>10</c:v>
                </c:pt>
                <c:pt idx="7">
                  <c:v>8</c:v>
                </c:pt>
                <c:pt idx="8">
                  <c:v>7</c:v>
                </c:pt>
                <c:pt idx="9">
                  <c:v>7</c:v>
                </c:pt>
                <c:pt idx="10">
                  <c:v>0</c:v>
                </c:pt>
                <c:pt idx="11">
                  <c:v>7</c:v>
                </c:pt>
                <c:pt idx="12">
                  <c:v>3</c:v>
                </c:pt>
                <c:pt idx="13">
                  <c:v>3</c:v>
                </c:pt>
                <c:pt idx="14">
                  <c:v>3</c:v>
                </c:pt>
                <c:pt idx="15">
                  <c:v>3</c:v>
                </c:pt>
                <c:pt idx="16">
                  <c:v>0</c:v>
                </c:pt>
                <c:pt idx="17">
                  <c:v>0</c:v>
                </c:pt>
                <c:pt idx="18">
                  <c:v>0</c:v>
                </c:pt>
              </c:numCache>
            </c:numRef>
          </c:val>
          <c:extLst>
            <c:ext xmlns:c16="http://schemas.microsoft.com/office/drawing/2014/chart" uri="{C3380CC4-5D6E-409C-BE32-E72D297353CC}">
              <c16:uniqueId val="{00000001-361E-4311-8B10-23E1B8FBEF3C}"/>
            </c:ext>
          </c:extLst>
        </c:ser>
        <c:dLbls>
          <c:showLegendKey val="0"/>
          <c:showVal val="0"/>
          <c:showCatName val="0"/>
          <c:showSerName val="0"/>
          <c:showPercent val="0"/>
          <c:showBubbleSize val="0"/>
        </c:dLbls>
        <c:gapWidth val="219"/>
        <c:overlap val="-27"/>
        <c:axId val="748648303"/>
        <c:axId val="748667983"/>
      </c:barChart>
      <c:catAx>
        <c:axId val="74864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8667983"/>
        <c:crosses val="autoZero"/>
        <c:auto val="1"/>
        <c:lblAlgn val="ctr"/>
        <c:lblOffset val="100"/>
        <c:noMultiLvlLbl val="0"/>
      </c:catAx>
      <c:valAx>
        <c:axId val="7486679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8648303"/>
        <c:crosses val="autoZero"/>
        <c:crossBetween val="between"/>
      </c:valAx>
      <c:spPr>
        <a:noFill/>
        <a:ln>
          <a:noFill/>
        </a:ln>
        <a:effectLst/>
      </c:spPr>
    </c:plotArea>
    <c:legend>
      <c:legendPos val="b"/>
      <c:layout>
        <c:manualLayout>
          <c:xMode val="edge"/>
          <c:yMode val="edge"/>
          <c:x val="5.0000025102052391E-2"/>
          <c:y val="0.86035933962038835"/>
          <c:w val="0.89999994979589526"/>
          <c:h val="0.124844391602476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3D694-42C0-430B-8F02-83F1DC50361B}"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n-GB"/>
        </a:p>
      </dgm:t>
    </dgm:pt>
    <dgm:pt modelId="{74A3FD06-802C-4494-8564-A04ED4CA9A2C}">
      <dgm:prSet phldrT="[Text]" custT="1"/>
      <dgm:spPr>
        <a:xfrm>
          <a:off x="0" y="451895"/>
          <a:ext cx="800450" cy="2435284"/>
        </a:xfrm>
      </dgm:spPr>
      <dgm:t>
        <a:bodyPr/>
        <a:lstStyle/>
        <a:p>
          <a:pPr>
            <a:buNone/>
          </a:pPr>
          <a:endParaRPr lang="en-GB" sz="1000"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sz="1000" dirty="0">
              <a:latin typeface="Arial" panose="020B0604020202020204" pitchFamily="34" charset="0"/>
              <a:ea typeface="MS Mincho" panose="02020609040205080304" pitchFamily="49" charset="-128"/>
              <a:cs typeface="Arial" panose="020B0604020202020204" pitchFamily="34" charset="0"/>
            </a:rPr>
            <a:t>All Community Nursing New Starters will have improved knowledge and confidence in Community Sepsis Recognition and Escalation Process by engaging within a 1-hour immersive Sepsis Escape Room.</a:t>
          </a:r>
          <a:endParaRPr lang="en-GB" sz="1000" dirty="0">
            <a:latin typeface="Calibri"/>
            <a:ea typeface="+mn-ea"/>
            <a:cs typeface="+mn-cs"/>
          </a:endParaRPr>
        </a:p>
      </dgm:t>
    </dgm:pt>
    <dgm:pt modelId="{A39EC832-2120-420B-BF63-F7477E352F6A}" type="parTrans" cxnId="{B262FA7E-DB14-47FE-93B7-192CBE56453E}">
      <dgm:prSet/>
      <dgm:spPr/>
      <dgm:t>
        <a:bodyPr/>
        <a:lstStyle/>
        <a:p>
          <a:endParaRPr lang="en-GB"/>
        </a:p>
      </dgm:t>
    </dgm:pt>
    <dgm:pt modelId="{7FD4C18C-1C87-4648-BC76-A7E1CB499E67}" type="sibTrans" cxnId="{B262FA7E-DB14-47FE-93B7-192CBE56453E}">
      <dgm:prSet/>
      <dgm:spPr/>
      <dgm:t>
        <a:bodyPr/>
        <a:lstStyle/>
        <a:p>
          <a:endParaRPr lang="en-GB"/>
        </a:p>
      </dgm:t>
    </dgm:pt>
    <dgm:pt modelId="{C432ABAD-C1EA-4C2D-85BD-C01C3078B97F}">
      <dgm:prSet custT="1"/>
      <dgm:spPr>
        <a:xfrm>
          <a:off x="3293399" y="2929812"/>
          <a:ext cx="1323671" cy="757047"/>
        </a:xfrm>
      </dgm:spPr>
      <dgm:t>
        <a:bodyPr/>
        <a:lstStyle/>
        <a:p>
          <a:pPr>
            <a:buNone/>
          </a:pPr>
          <a:r>
            <a:rPr lang="en-GB" sz="1000" b="0" dirty="0">
              <a:latin typeface="Calibri"/>
              <a:ea typeface="+mn-ea"/>
              <a:cs typeface="+mn-cs"/>
            </a:rPr>
            <a:t>To reduce unnecessary hospital avoidance</a:t>
          </a:r>
        </a:p>
        <a:p>
          <a:pPr>
            <a:buNone/>
          </a:pPr>
          <a:r>
            <a:rPr lang="en-GB" sz="1000" b="0" dirty="0">
              <a:latin typeface="Calibri"/>
              <a:ea typeface="+mn-ea"/>
              <a:cs typeface="+mn-cs"/>
            </a:rPr>
            <a:t>To ensure that patients are cared for at the right place, by the right clinician at the right time.</a:t>
          </a:r>
        </a:p>
      </dgm:t>
    </dgm:pt>
    <dgm:pt modelId="{BE2575E4-73E1-45EA-B33C-85C27F5E0990}" type="sibTrans" cxnId="{CC7FA60D-D6FA-4311-8C10-01BA72347051}">
      <dgm:prSet/>
      <dgm:spPr/>
      <dgm:t>
        <a:bodyPr/>
        <a:lstStyle/>
        <a:p>
          <a:endParaRPr lang="en-GB"/>
        </a:p>
      </dgm:t>
    </dgm:pt>
    <dgm:pt modelId="{C0281FB3-733C-4E94-8417-9709C219AA29}" type="parTrans" cxnId="{CC7FA60D-D6FA-4311-8C10-01BA72347051}">
      <dgm:prSet/>
      <dgm:spPr>
        <a:xfrm rot="9276">
          <a:off x="2773380" y="3291478"/>
          <a:ext cx="520019" cy="32312"/>
        </a:xfrm>
      </dgm:spPr>
      <dgm:t>
        <a:bodyPr/>
        <a:lstStyle/>
        <a:p>
          <a:pPr>
            <a:buNone/>
          </a:pPr>
          <a:endParaRPr lang="en-GB">
            <a:solidFill>
              <a:sysClr val="windowText" lastClr="000000">
                <a:hueOff val="0"/>
                <a:satOff val="0"/>
                <a:lumOff val="0"/>
                <a:alphaOff val="0"/>
              </a:sysClr>
            </a:solidFill>
            <a:latin typeface="Calibri"/>
            <a:ea typeface="+mn-ea"/>
            <a:cs typeface="+mn-cs"/>
          </a:endParaRPr>
        </a:p>
      </dgm:t>
    </dgm:pt>
    <dgm:pt modelId="{0A215855-7A05-498F-9E92-2FFA476887B0}">
      <dgm:prSet custT="1"/>
      <dgm:spPr>
        <a:xfrm>
          <a:off x="1449710" y="2927006"/>
          <a:ext cx="1323671" cy="759853"/>
        </a:xfrm>
      </dgm:spPr>
      <dgm:t>
        <a:bodyPr/>
        <a:lstStyle/>
        <a:p>
          <a:pPr>
            <a:buNone/>
          </a:pPr>
          <a:r>
            <a:rPr lang="en-GB" sz="1000" b="0" dirty="0">
              <a:latin typeface="Calibri"/>
              <a:ea typeface="+mn-ea"/>
              <a:cs typeface="+mn-cs"/>
            </a:rPr>
            <a:t>NHS Long Term Plan (2019)</a:t>
          </a:r>
        </a:p>
      </dgm:t>
    </dgm:pt>
    <dgm:pt modelId="{629F6F2B-77ED-44D6-BE1B-B8497197BEC3}" type="sibTrans" cxnId="{63489222-879C-40CB-9854-3FCE22F3E0E5}">
      <dgm:prSet/>
      <dgm:spPr/>
      <dgm:t>
        <a:bodyPr/>
        <a:lstStyle/>
        <a:p>
          <a:endParaRPr lang="en-GB"/>
        </a:p>
      </dgm:t>
    </dgm:pt>
    <dgm:pt modelId="{53A3AEB0-69D1-48D1-A27C-E6BFF292D412}" type="parTrans" cxnId="{63489222-879C-40CB-9854-3FCE22F3E0E5}">
      <dgm:prSet/>
      <dgm:spPr>
        <a:xfrm rot="4102242">
          <a:off x="244370" y="2472079"/>
          <a:ext cx="1761420" cy="32312"/>
        </a:xfrm>
      </dgm:spPr>
      <dgm:t>
        <a:bodyPr/>
        <a:lstStyle/>
        <a:p>
          <a:pPr>
            <a:buNone/>
          </a:pPr>
          <a:endParaRPr lang="en-GB">
            <a:solidFill>
              <a:sysClr val="windowText" lastClr="000000">
                <a:hueOff val="0"/>
                <a:satOff val="0"/>
                <a:lumOff val="0"/>
                <a:alphaOff val="0"/>
              </a:sysClr>
            </a:solidFill>
            <a:latin typeface="Calibri"/>
            <a:ea typeface="+mn-ea"/>
            <a:cs typeface="+mn-cs"/>
          </a:endParaRPr>
        </a:p>
      </dgm:t>
    </dgm:pt>
    <dgm:pt modelId="{3FAB7C11-9818-4CFF-BA6D-3A468B2989A2}">
      <dgm:prSet/>
      <dgm:spPr>
        <a:xfrm>
          <a:off x="3293399" y="939881"/>
          <a:ext cx="1323671" cy="933069"/>
        </a:xfrm>
        <a:blipFill rotWithShape="0">
          <a:blip xmlns:r="http://schemas.openxmlformats.org/officeDocument/2006/relationships" r:embed="rId1"/>
          <a:srcRect/>
          <a:stretch>
            <a:fillRect t="-1000" b="-1000"/>
          </a:stretch>
        </a:blipFill>
      </dgm:spPr>
      <dgm:t>
        <a:bodyPr/>
        <a:lstStyle/>
        <a:p>
          <a:pPr>
            <a:buNone/>
          </a:pPr>
          <a:endParaRPr lang="en-GB" b="1" dirty="0">
            <a:solidFill>
              <a:sysClr val="windowText" lastClr="000000"/>
            </a:solidFill>
            <a:latin typeface="Calibri"/>
            <a:ea typeface="+mn-ea"/>
            <a:cs typeface="+mn-cs"/>
          </a:endParaRPr>
        </a:p>
      </dgm:t>
    </dgm:pt>
    <dgm:pt modelId="{241EAEA9-5124-4E40-93A2-1227E2D8C3B0}" type="sibTrans" cxnId="{AF50A25B-0839-4376-9681-142512BCCED7}">
      <dgm:prSet/>
      <dgm:spPr/>
      <dgm:t>
        <a:bodyPr/>
        <a:lstStyle/>
        <a:p>
          <a:endParaRPr lang="en-GB"/>
        </a:p>
      </dgm:t>
    </dgm:pt>
    <dgm:pt modelId="{7CBBB368-C7BD-437A-946F-DB3FC149CB48}" type="parTrans" cxnId="{AF50A25B-0839-4376-9681-142512BCCED7}">
      <dgm:prSet/>
      <dgm:spPr>
        <a:xfrm rot="21596847">
          <a:off x="2759377" y="1390505"/>
          <a:ext cx="534022" cy="32312"/>
        </a:xfrm>
      </dgm:spPr>
      <dgm:t>
        <a:bodyPr/>
        <a:lstStyle/>
        <a:p>
          <a:pPr>
            <a:buNone/>
          </a:pPr>
          <a:endParaRPr lang="en-GB">
            <a:solidFill>
              <a:sysClr val="windowText" lastClr="000000">
                <a:hueOff val="0"/>
                <a:satOff val="0"/>
                <a:lumOff val="0"/>
                <a:alphaOff val="0"/>
              </a:sysClr>
            </a:solidFill>
            <a:latin typeface="Calibri"/>
            <a:ea typeface="+mn-ea"/>
            <a:cs typeface="+mn-cs"/>
          </a:endParaRPr>
        </a:p>
      </dgm:t>
    </dgm:pt>
    <dgm:pt modelId="{604B7BAF-3F01-4B1D-9C1C-2D2A1FDD5EA2}">
      <dgm:prSet custT="1"/>
      <dgm:spPr>
        <a:xfrm>
          <a:off x="1435705" y="964442"/>
          <a:ext cx="1323671" cy="884927"/>
        </a:xfrm>
      </dgm:spPr>
      <dgm:t>
        <a:bodyPr/>
        <a:lstStyle/>
        <a:p>
          <a:pPr>
            <a:buNone/>
          </a:pPr>
          <a:r>
            <a:rPr lang="en-GB" sz="1000" b="0" dirty="0">
              <a:latin typeface="Calibri"/>
              <a:ea typeface="+mn-ea"/>
              <a:cs typeface="+mn-cs"/>
            </a:rPr>
            <a:t>The</a:t>
          </a:r>
          <a:r>
            <a:rPr lang="en-GB" sz="1000" b="0" baseline="0" dirty="0">
              <a:latin typeface="Calibri"/>
              <a:ea typeface="+mn-ea"/>
              <a:cs typeface="+mn-cs"/>
            </a:rPr>
            <a:t> UK Sepsis Trust Guidance </a:t>
          </a:r>
          <a:endParaRPr lang="en-GB" sz="1000" b="0" dirty="0">
            <a:latin typeface="Calibri"/>
            <a:ea typeface="+mn-ea"/>
            <a:cs typeface="+mn-cs"/>
          </a:endParaRPr>
        </a:p>
      </dgm:t>
    </dgm:pt>
    <dgm:pt modelId="{036E6F57-F5FE-4278-8594-CD2751F66642}" type="sibTrans" cxnId="{0260627A-73DE-4D90-A691-B5EC1F3F87F4}">
      <dgm:prSet/>
      <dgm:spPr/>
      <dgm:t>
        <a:bodyPr/>
        <a:lstStyle/>
        <a:p>
          <a:endParaRPr lang="en-GB"/>
        </a:p>
      </dgm:t>
    </dgm:pt>
    <dgm:pt modelId="{482DBBD1-DDFB-4964-A2E4-E40B67CCD287}" type="parTrans" cxnId="{0260627A-73DE-4D90-A691-B5EC1F3F87F4}">
      <dgm:prSet/>
      <dgm:spPr>
        <a:xfrm rot="20252311">
          <a:off x="774376" y="1522065"/>
          <a:ext cx="687404" cy="32312"/>
        </a:xfrm>
      </dgm:spPr>
      <dgm:t>
        <a:bodyPr/>
        <a:lstStyle/>
        <a:p>
          <a:pPr>
            <a:buNone/>
          </a:pPr>
          <a:endParaRPr lang="en-GB">
            <a:solidFill>
              <a:sysClr val="windowText" lastClr="000000">
                <a:hueOff val="0"/>
                <a:satOff val="0"/>
                <a:lumOff val="0"/>
                <a:alphaOff val="0"/>
              </a:sysClr>
            </a:solidFill>
            <a:latin typeface="Calibri"/>
            <a:ea typeface="+mn-ea"/>
            <a:cs typeface="+mn-cs"/>
          </a:endParaRPr>
        </a:p>
      </dgm:t>
    </dgm:pt>
    <dgm:pt modelId="{23C95BFD-94AB-4FAB-A24C-42E34135C805}">
      <dgm:prSet custT="1"/>
      <dgm:spPr>
        <a:xfrm>
          <a:off x="3293399" y="0"/>
          <a:ext cx="1323671" cy="811893"/>
        </a:xfrm>
      </dgm:spPr>
      <dgm:t>
        <a:bodyPr/>
        <a:lstStyle/>
        <a:p>
          <a:r>
            <a:rPr lang="en-GB" sz="1000" b="0" i="0" dirty="0"/>
            <a:t>To support nurses to build their confidence and skills in a range of situations, including some they may not encounter frequently in practice.</a:t>
          </a:r>
          <a:endParaRPr lang="en-GB" sz="1000" b="1" dirty="0">
            <a:latin typeface="Calibri"/>
            <a:ea typeface="+mn-ea"/>
            <a:cs typeface="+mn-cs"/>
          </a:endParaRPr>
        </a:p>
      </dgm:t>
    </dgm:pt>
    <dgm:pt modelId="{52B6A6A9-3457-4722-9BB2-29083106F664}" type="sibTrans" cxnId="{7313E6C7-10D4-4C62-B929-1A3C05B8E99E}">
      <dgm:prSet/>
      <dgm:spPr/>
      <dgm:t>
        <a:bodyPr/>
        <a:lstStyle/>
        <a:p>
          <a:endParaRPr lang="en-GB"/>
        </a:p>
      </dgm:t>
    </dgm:pt>
    <dgm:pt modelId="{2DEB21B5-A4D2-4029-AB9E-B4426D3D2AD7}" type="parTrans" cxnId="{7313E6C7-10D4-4C62-B929-1A3C05B8E99E}">
      <dgm:prSet/>
      <dgm:spPr>
        <a:xfrm rot="12244">
          <a:off x="2766377" y="388852"/>
          <a:ext cx="527023" cy="32312"/>
        </a:xfrm>
      </dgm:spPr>
      <dgm:t>
        <a:bodyPr/>
        <a:lstStyle/>
        <a:p>
          <a:pPr>
            <a:buNone/>
          </a:pPr>
          <a:endParaRPr lang="en-GB">
            <a:solidFill>
              <a:sysClr val="windowText" lastClr="000000">
                <a:hueOff val="0"/>
                <a:satOff val="0"/>
                <a:lumOff val="0"/>
                <a:alphaOff val="0"/>
              </a:sysClr>
            </a:solidFill>
            <a:latin typeface="Calibri"/>
            <a:ea typeface="+mn-ea"/>
            <a:cs typeface="+mn-cs"/>
          </a:endParaRPr>
        </a:p>
      </dgm:t>
    </dgm:pt>
    <dgm:pt modelId="{03214F88-A039-4A16-85CF-BC2965335BA8}">
      <dgm:prSet phldrT="[Text]" custT="1"/>
      <dgm:spPr>
        <a:xfrm>
          <a:off x="1442708" y="26816"/>
          <a:ext cx="1323671" cy="754505"/>
        </a:xfrm>
      </dgm:spPr>
      <dgm:t>
        <a:bodyPr/>
        <a:lstStyle/>
        <a:p>
          <a:pPr>
            <a:buNone/>
          </a:pPr>
          <a:r>
            <a:rPr lang="en-GB" sz="1050" b="0" dirty="0">
              <a:latin typeface="Calibri"/>
              <a:ea typeface="+mn-ea"/>
              <a:cs typeface="+mn-cs"/>
            </a:rPr>
            <a:t>Nursing and Midwifery Council  (2023) Simulated Practice Learning</a:t>
          </a:r>
        </a:p>
      </dgm:t>
    </dgm:pt>
    <dgm:pt modelId="{0516C9E3-B69F-4982-AE3A-AB342DF1295B}" type="sibTrans" cxnId="{A8ED2D49-7BE4-4415-8126-4890ABE1D1F4}">
      <dgm:prSet/>
      <dgm:spPr/>
      <dgm:t>
        <a:bodyPr/>
        <a:lstStyle/>
        <a:p>
          <a:endParaRPr lang="en-GB"/>
        </a:p>
      </dgm:t>
    </dgm:pt>
    <dgm:pt modelId="{747523D2-7D27-4083-A68E-70330A3DBF1B}" type="parTrans" cxnId="{A8ED2D49-7BE4-4415-8126-4890ABE1D1F4}">
      <dgm:prSet/>
      <dgm:spPr>
        <a:xfrm rot="17814538">
          <a:off x="412018" y="1020647"/>
          <a:ext cx="1419120" cy="32312"/>
        </a:xfrm>
      </dgm:spPr>
      <dgm:t>
        <a:bodyPr/>
        <a:lstStyle/>
        <a:p>
          <a:endParaRPr lang="en-GB"/>
        </a:p>
      </dgm:t>
    </dgm:pt>
    <dgm:pt modelId="{102AFE87-8CC0-4985-B174-03AA719CD8A4}" type="pres">
      <dgm:prSet presAssocID="{34F3D694-42C0-430B-8F02-83F1DC50361B}" presName="diagram" presStyleCnt="0">
        <dgm:presLayoutVars>
          <dgm:chPref val="1"/>
          <dgm:dir/>
          <dgm:animOne val="branch"/>
          <dgm:animLvl val="lvl"/>
          <dgm:resizeHandles val="exact"/>
        </dgm:presLayoutVars>
      </dgm:prSet>
      <dgm:spPr/>
    </dgm:pt>
    <dgm:pt modelId="{B9830B3A-29C2-4381-8C78-5B0EFC4C00F6}" type="pres">
      <dgm:prSet presAssocID="{74A3FD06-802C-4494-8564-A04ED4CA9A2C}" presName="root1" presStyleCnt="0"/>
      <dgm:spPr/>
    </dgm:pt>
    <dgm:pt modelId="{8BC52AAC-7192-4AB8-8A8E-672C081CD640}" type="pres">
      <dgm:prSet presAssocID="{74A3FD06-802C-4494-8564-A04ED4CA9A2C}" presName="LevelOneTextNode" presStyleLbl="node0" presStyleIdx="0" presStyleCnt="1" custScaleX="123889" custScaleY="430593">
        <dgm:presLayoutVars>
          <dgm:chPref val="3"/>
        </dgm:presLayoutVars>
      </dgm:prSet>
      <dgm:spPr/>
    </dgm:pt>
    <dgm:pt modelId="{7673E791-AD71-4372-BB6F-27BECBE67832}" type="pres">
      <dgm:prSet presAssocID="{74A3FD06-802C-4494-8564-A04ED4CA9A2C}" presName="level2hierChild" presStyleCnt="0"/>
      <dgm:spPr/>
    </dgm:pt>
    <dgm:pt modelId="{89DF7B89-F2CE-4CD9-AB65-EDB885649BA5}" type="pres">
      <dgm:prSet presAssocID="{747523D2-7D27-4083-A68E-70330A3DBF1B}" presName="conn2-1" presStyleLbl="parChTrans1D2" presStyleIdx="0" presStyleCnt="3"/>
      <dgm:spPr/>
    </dgm:pt>
    <dgm:pt modelId="{F39336B6-90BD-4A1C-BE82-1692A4AB58D4}" type="pres">
      <dgm:prSet presAssocID="{747523D2-7D27-4083-A68E-70330A3DBF1B}" presName="connTx" presStyleLbl="parChTrans1D2" presStyleIdx="0" presStyleCnt="3"/>
      <dgm:spPr/>
    </dgm:pt>
    <dgm:pt modelId="{473DB9BC-1830-4F6A-9B5D-3D6858AFB74E}" type="pres">
      <dgm:prSet presAssocID="{03214F88-A039-4A16-85CF-BC2965335BA8}" presName="root2" presStyleCnt="0"/>
      <dgm:spPr/>
    </dgm:pt>
    <dgm:pt modelId="{5BB3B7C0-67A2-4F9F-A03B-411ABB6A9363}" type="pres">
      <dgm:prSet presAssocID="{03214F88-A039-4A16-85CF-BC2965335BA8}" presName="LevelTwoTextNode" presStyleLbl="node2" presStyleIdx="0" presStyleCnt="3" custScaleX="132447" custScaleY="203170" custLinFactNeighborX="-21836" custLinFactNeighborY="-9858">
        <dgm:presLayoutVars>
          <dgm:chPref val="3"/>
        </dgm:presLayoutVars>
      </dgm:prSet>
      <dgm:spPr/>
    </dgm:pt>
    <dgm:pt modelId="{C4D93BE9-5998-4BA7-88AB-834E3BD1358C}" type="pres">
      <dgm:prSet presAssocID="{03214F88-A039-4A16-85CF-BC2965335BA8}" presName="level3hierChild" presStyleCnt="0"/>
      <dgm:spPr/>
    </dgm:pt>
    <dgm:pt modelId="{BBF50683-8453-48B3-8983-DA53A9BFEC0A}" type="pres">
      <dgm:prSet presAssocID="{2DEB21B5-A4D2-4029-AB9E-B4426D3D2AD7}" presName="conn2-1" presStyleLbl="parChTrans1D3" presStyleIdx="0" presStyleCnt="3"/>
      <dgm:spPr/>
    </dgm:pt>
    <dgm:pt modelId="{1A5DB792-EE2D-4ACE-A250-5EB0A2F00FBE}" type="pres">
      <dgm:prSet presAssocID="{2DEB21B5-A4D2-4029-AB9E-B4426D3D2AD7}" presName="connTx" presStyleLbl="parChTrans1D3" presStyleIdx="0" presStyleCnt="3"/>
      <dgm:spPr/>
    </dgm:pt>
    <dgm:pt modelId="{80540839-07CB-4322-8EF8-2308411FA81D}" type="pres">
      <dgm:prSet presAssocID="{23C95BFD-94AB-4FAB-A24C-42E34135C805}" presName="root2" presStyleCnt="0"/>
      <dgm:spPr/>
    </dgm:pt>
    <dgm:pt modelId="{FBDA467A-C9CB-49C8-8F86-381864EB3B16}" type="pres">
      <dgm:prSet presAssocID="{23C95BFD-94AB-4FAB-A24C-42E34135C805}" presName="LevelTwoTextNode" presStyleLbl="node3" presStyleIdx="0" presStyleCnt="3" custScaleX="242807" custScaleY="186805" custLinFactNeighborX="-32135" custLinFactNeighborY="-8661">
        <dgm:presLayoutVars>
          <dgm:chPref val="3"/>
        </dgm:presLayoutVars>
      </dgm:prSet>
      <dgm:spPr/>
    </dgm:pt>
    <dgm:pt modelId="{7A54B3C4-8469-4178-B31A-4055BE364574}" type="pres">
      <dgm:prSet presAssocID="{23C95BFD-94AB-4FAB-A24C-42E34135C805}" presName="level3hierChild" presStyleCnt="0"/>
      <dgm:spPr/>
    </dgm:pt>
    <dgm:pt modelId="{AD280924-33A3-41EE-AF6F-1B5E6572E5DE}" type="pres">
      <dgm:prSet presAssocID="{482DBBD1-DDFB-4964-A2E4-E40B67CCD287}" presName="conn2-1" presStyleLbl="parChTrans1D2" presStyleIdx="1" presStyleCnt="3"/>
      <dgm:spPr/>
    </dgm:pt>
    <dgm:pt modelId="{30C9D443-04FA-4075-940C-CF4E10CE8B0A}" type="pres">
      <dgm:prSet presAssocID="{482DBBD1-DDFB-4964-A2E4-E40B67CCD287}" presName="connTx" presStyleLbl="parChTrans1D2" presStyleIdx="1" presStyleCnt="3"/>
      <dgm:spPr/>
    </dgm:pt>
    <dgm:pt modelId="{8100FD6F-7E35-4E35-A301-4EC9DCF5BCBD}" type="pres">
      <dgm:prSet presAssocID="{604B7BAF-3F01-4B1D-9C1C-2D2A1FDD5EA2}" presName="root2" presStyleCnt="0"/>
      <dgm:spPr/>
    </dgm:pt>
    <dgm:pt modelId="{1FF98AA0-C8E1-4349-88AD-458CF3463D5E}" type="pres">
      <dgm:prSet presAssocID="{604B7BAF-3F01-4B1D-9C1C-2D2A1FDD5EA2}" presName="LevelTwoTextNode" presStyleLbl="node2" presStyleIdx="1" presStyleCnt="3" custScaleY="97257">
        <dgm:presLayoutVars>
          <dgm:chPref val="3"/>
        </dgm:presLayoutVars>
      </dgm:prSet>
      <dgm:spPr/>
    </dgm:pt>
    <dgm:pt modelId="{34708DC5-C2CC-4CE9-AEA7-6425328AF4EE}" type="pres">
      <dgm:prSet presAssocID="{604B7BAF-3F01-4B1D-9C1C-2D2A1FDD5EA2}" presName="level3hierChild" presStyleCnt="0"/>
      <dgm:spPr/>
    </dgm:pt>
    <dgm:pt modelId="{860D36FD-B192-4C97-B1CC-E59A4B4DDFD0}" type="pres">
      <dgm:prSet presAssocID="{7CBBB368-C7BD-437A-946F-DB3FC149CB48}" presName="conn2-1" presStyleLbl="parChTrans1D3" presStyleIdx="1" presStyleCnt="3"/>
      <dgm:spPr/>
    </dgm:pt>
    <dgm:pt modelId="{0A3E902E-AF31-4A17-878A-706DEC1C4449}" type="pres">
      <dgm:prSet presAssocID="{7CBBB368-C7BD-437A-946F-DB3FC149CB48}" presName="connTx" presStyleLbl="parChTrans1D3" presStyleIdx="1" presStyleCnt="3"/>
      <dgm:spPr/>
    </dgm:pt>
    <dgm:pt modelId="{C0ED0339-E2B5-4907-BD37-E808EADF831B}" type="pres">
      <dgm:prSet presAssocID="{3FAB7C11-9818-4CFF-BA6D-3A468B2989A2}" presName="root2" presStyleCnt="0"/>
      <dgm:spPr/>
    </dgm:pt>
    <dgm:pt modelId="{77C39CAF-7B3A-4F8C-90A6-B07F5E502ABD}" type="pres">
      <dgm:prSet presAssocID="{3FAB7C11-9818-4CFF-BA6D-3A468B2989A2}" presName="LevelTwoTextNode" presStyleLbl="node3" presStyleIdx="1" presStyleCnt="3" custScaleX="55636" custScaleY="101840" custLinFactNeighborX="71773" custLinFactNeighborY="-15944">
        <dgm:presLayoutVars>
          <dgm:chPref val="3"/>
        </dgm:presLayoutVars>
      </dgm:prSet>
      <dgm:spPr/>
    </dgm:pt>
    <dgm:pt modelId="{AB0BAEB9-93C6-4890-9BF7-624C92FF1F34}" type="pres">
      <dgm:prSet presAssocID="{3FAB7C11-9818-4CFF-BA6D-3A468B2989A2}" presName="level3hierChild" presStyleCnt="0"/>
      <dgm:spPr/>
    </dgm:pt>
    <dgm:pt modelId="{21CFCD41-6B1F-45D2-9CE4-BBEE6FFC5336}" type="pres">
      <dgm:prSet presAssocID="{53A3AEB0-69D1-48D1-A27C-E6BFF292D412}" presName="conn2-1" presStyleLbl="parChTrans1D2" presStyleIdx="2" presStyleCnt="3"/>
      <dgm:spPr/>
    </dgm:pt>
    <dgm:pt modelId="{CF5B8CDE-8AC4-4B30-83FA-01B8455B20FB}" type="pres">
      <dgm:prSet presAssocID="{53A3AEB0-69D1-48D1-A27C-E6BFF292D412}" presName="connTx" presStyleLbl="parChTrans1D2" presStyleIdx="2" presStyleCnt="3"/>
      <dgm:spPr/>
    </dgm:pt>
    <dgm:pt modelId="{9058A9D6-EEE4-4CBA-A10E-2D61AF08739D}" type="pres">
      <dgm:prSet presAssocID="{0A215855-7A05-498F-9E92-2FFA476887B0}" presName="root2" presStyleCnt="0"/>
      <dgm:spPr/>
    </dgm:pt>
    <dgm:pt modelId="{5DA3A6E3-8654-4573-9D06-D0FDD0041F31}" type="pres">
      <dgm:prSet presAssocID="{0A215855-7A05-498F-9E92-2FFA476887B0}" presName="LevelTwoTextNode" presStyleLbl="node2" presStyleIdx="2" presStyleCnt="3" custScaleY="72550" custLinFactNeighborX="-655" custLinFactNeighborY="-22106">
        <dgm:presLayoutVars>
          <dgm:chPref val="3"/>
        </dgm:presLayoutVars>
      </dgm:prSet>
      <dgm:spPr/>
    </dgm:pt>
    <dgm:pt modelId="{55B19023-F5AF-4D9D-A21D-6A391D6E2A8B}" type="pres">
      <dgm:prSet presAssocID="{0A215855-7A05-498F-9E92-2FFA476887B0}" presName="level3hierChild" presStyleCnt="0"/>
      <dgm:spPr/>
    </dgm:pt>
    <dgm:pt modelId="{5E1575D9-BEEE-4610-9A64-99996AF29511}" type="pres">
      <dgm:prSet presAssocID="{C0281FB3-733C-4E94-8417-9709C219AA29}" presName="conn2-1" presStyleLbl="parChTrans1D3" presStyleIdx="2" presStyleCnt="3"/>
      <dgm:spPr/>
    </dgm:pt>
    <dgm:pt modelId="{3471B430-F476-420C-A11C-84087B1199DA}" type="pres">
      <dgm:prSet presAssocID="{C0281FB3-733C-4E94-8417-9709C219AA29}" presName="connTx" presStyleLbl="parChTrans1D3" presStyleIdx="2" presStyleCnt="3"/>
      <dgm:spPr/>
    </dgm:pt>
    <dgm:pt modelId="{35E1179F-6C92-4C59-9A20-44DA8C696571}" type="pres">
      <dgm:prSet presAssocID="{C432ABAD-C1EA-4C2D-85BD-C01C3078B97F}" presName="root2" presStyleCnt="0"/>
      <dgm:spPr/>
    </dgm:pt>
    <dgm:pt modelId="{C1E6694F-2EB7-4291-B70A-7BC8AED1AD71}" type="pres">
      <dgm:prSet presAssocID="{C432ABAD-C1EA-4C2D-85BD-C01C3078B97F}" presName="LevelTwoTextNode" presStyleLbl="node3" presStyleIdx="2" presStyleCnt="3" custScaleX="252004" custScaleY="139767" custLinFactNeighborX="-3389" custLinFactNeighborY="-20990">
        <dgm:presLayoutVars>
          <dgm:chPref val="3"/>
        </dgm:presLayoutVars>
      </dgm:prSet>
      <dgm:spPr/>
    </dgm:pt>
    <dgm:pt modelId="{2A07C7B1-C339-469D-8D9F-A2DBE8BA9BF7}" type="pres">
      <dgm:prSet presAssocID="{C432ABAD-C1EA-4C2D-85BD-C01C3078B97F}" presName="level3hierChild" presStyleCnt="0"/>
      <dgm:spPr/>
    </dgm:pt>
  </dgm:ptLst>
  <dgm:cxnLst>
    <dgm:cxn modelId="{CC7FA60D-D6FA-4311-8C10-01BA72347051}" srcId="{0A215855-7A05-498F-9E92-2FFA476887B0}" destId="{C432ABAD-C1EA-4C2D-85BD-C01C3078B97F}" srcOrd="0" destOrd="0" parTransId="{C0281FB3-733C-4E94-8417-9709C219AA29}" sibTransId="{BE2575E4-73E1-45EA-B33C-85C27F5E0990}"/>
    <dgm:cxn modelId="{CE65630E-CE4B-42A2-AEF9-8A5ECD0E20A8}" type="presOf" srcId="{53A3AEB0-69D1-48D1-A27C-E6BFF292D412}" destId="{CF5B8CDE-8AC4-4B30-83FA-01B8455B20FB}" srcOrd="1" destOrd="0" presId="urn:microsoft.com/office/officeart/2005/8/layout/hierarchy2"/>
    <dgm:cxn modelId="{C0FD8F10-79F6-4EEB-8F2E-31278D3555B1}" type="presOf" srcId="{34F3D694-42C0-430B-8F02-83F1DC50361B}" destId="{102AFE87-8CC0-4985-B174-03AA719CD8A4}" srcOrd="0" destOrd="0" presId="urn:microsoft.com/office/officeart/2005/8/layout/hierarchy2"/>
    <dgm:cxn modelId="{63489222-879C-40CB-9854-3FCE22F3E0E5}" srcId="{74A3FD06-802C-4494-8564-A04ED4CA9A2C}" destId="{0A215855-7A05-498F-9E92-2FFA476887B0}" srcOrd="2" destOrd="0" parTransId="{53A3AEB0-69D1-48D1-A27C-E6BFF292D412}" sibTransId="{629F6F2B-77ED-44D6-BE1B-B8497197BEC3}"/>
    <dgm:cxn modelId="{F0184235-0F39-4A88-BA31-6274427A9C40}" type="presOf" srcId="{03214F88-A039-4A16-85CF-BC2965335BA8}" destId="{5BB3B7C0-67A2-4F9F-A03B-411ABB6A9363}" srcOrd="0" destOrd="0" presId="urn:microsoft.com/office/officeart/2005/8/layout/hierarchy2"/>
    <dgm:cxn modelId="{AF50A25B-0839-4376-9681-142512BCCED7}" srcId="{604B7BAF-3F01-4B1D-9C1C-2D2A1FDD5EA2}" destId="{3FAB7C11-9818-4CFF-BA6D-3A468B2989A2}" srcOrd="0" destOrd="0" parTransId="{7CBBB368-C7BD-437A-946F-DB3FC149CB48}" sibTransId="{241EAEA9-5124-4E40-93A2-1227E2D8C3B0}"/>
    <dgm:cxn modelId="{6507E642-D548-48E9-A49C-78F33E838385}" type="presOf" srcId="{604B7BAF-3F01-4B1D-9C1C-2D2A1FDD5EA2}" destId="{1FF98AA0-C8E1-4349-88AD-458CF3463D5E}" srcOrd="0" destOrd="0" presId="urn:microsoft.com/office/officeart/2005/8/layout/hierarchy2"/>
    <dgm:cxn modelId="{764A4167-C2C2-4B92-A0BE-0A7C79FBE540}" type="presOf" srcId="{482DBBD1-DDFB-4964-A2E4-E40B67CCD287}" destId="{AD280924-33A3-41EE-AF6F-1B5E6572E5DE}" srcOrd="0" destOrd="0" presId="urn:microsoft.com/office/officeart/2005/8/layout/hierarchy2"/>
    <dgm:cxn modelId="{A8ED2D49-7BE4-4415-8126-4890ABE1D1F4}" srcId="{74A3FD06-802C-4494-8564-A04ED4CA9A2C}" destId="{03214F88-A039-4A16-85CF-BC2965335BA8}" srcOrd="0" destOrd="0" parTransId="{747523D2-7D27-4083-A68E-70330A3DBF1B}" sibTransId="{0516C9E3-B69F-4982-AE3A-AB342DF1295B}"/>
    <dgm:cxn modelId="{07408D4C-95B0-4476-8E71-1B3346B66FCF}" type="presOf" srcId="{482DBBD1-DDFB-4964-A2E4-E40B67CCD287}" destId="{30C9D443-04FA-4075-940C-CF4E10CE8B0A}" srcOrd="1" destOrd="0" presId="urn:microsoft.com/office/officeart/2005/8/layout/hierarchy2"/>
    <dgm:cxn modelId="{A5A0CE70-E9B9-42DF-8404-B466CE2CF889}" type="presOf" srcId="{0A215855-7A05-498F-9E92-2FFA476887B0}" destId="{5DA3A6E3-8654-4573-9D06-D0FDD0041F31}" srcOrd="0" destOrd="0" presId="urn:microsoft.com/office/officeart/2005/8/layout/hierarchy2"/>
    <dgm:cxn modelId="{FCFFD155-CC0F-4DF9-9F37-83E2B05B3FA0}" type="presOf" srcId="{7CBBB368-C7BD-437A-946F-DB3FC149CB48}" destId="{0A3E902E-AF31-4A17-878A-706DEC1C4449}" srcOrd="1" destOrd="0" presId="urn:microsoft.com/office/officeart/2005/8/layout/hierarchy2"/>
    <dgm:cxn modelId="{BDCE8657-C446-4121-8B90-08A7B14A90C3}" type="presOf" srcId="{C0281FB3-733C-4E94-8417-9709C219AA29}" destId="{3471B430-F476-420C-A11C-84087B1199DA}" srcOrd="1" destOrd="0" presId="urn:microsoft.com/office/officeart/2005/8/layout/hierarchy2"/>
    <dgm:cxn modelId="{0260627A-73DE-4D90-A691-B5EC1F3F87F4}" srcId="{74A3FD06-802C-4494-8564-A04ED4CA9A2C}" destId="{604B7BAF-3F01-4B1D-9C1C-2D2A1FDD5EA2}" srcOrd="1" destOrd="0" parTransId="{482DBBD1-DDFB-4964-A2E4-E40B67CCD287}" sibTransId="{036E6F57-F5FE-4278-8594-CD2751F66642}"/>
    <dgm:cxn modelId="{B262FA7E-DB14-47FE-93B7-192CBE56453E}" srcId="{34F3D694-42C0-430B-8F02-83F1DC50361B}" destId="{74A3FD06-802C-4494-8564-A04ED4CA9A2C}" srcOrd="0" destOrd="0" parTransId="{A39EC832-2120-420B-BF63-F7477E352F6A}" sibTransId="{7FD4C18C-1C87-4648-BC76-A7E1CB499E67}"/>
    <dgm:cxn modelId="{1994C383-1181-480A-9E62-48074D370489}" type="presOf" srcId="{53A3AEB0-69D1-48D1-A27C-E6BFF292D412}" destId="{21CFCD41-6B1F-45D2-9CE4-BBEE6FFC5336}" srcOrd="0" destOrd="0" presId="urn:microsoft.com/office/officeart/2005/8/layout/hierarchy2"/>
    <dgm:cxn modelId="{494CA1A2-E6F4-40DA-8C69-4CE18E5DF886}" type="presOf" srcId="{C432ABAD-C1EA-4C2D-85BD-C01C3078B97F}" destId="{C1E6694F-2EB7-4291-B70A-7BC8AED1AD71}" srcOrd="0" destOrd="0" presId="urn:microsoft.com/office/officeart/2005/8/layout/hierarchy2"/>
    <dgm:cxn modelId="{83AA51A5-F468-4257-A9B5-739E64DC1DFD}" type="presOf" srcId="{23C95BFD-94AB-4FAB-A24C-42E34135C805}" destId="{FBDA467A-C9CB-49C8-8F86-381864EB3B16}" srcOrd="0" destOrd="0" presId="urn:microsoft.com/office/officeart/2005/8/layout/hierarchy2"/>
    <dgm:cxn modelId="{486198B2-C292-42E1-BBCE-F064ACB7E9C1}" type="presOf" srcId="{2DEB21B5-A4D2-4029-AB9E-B4426D3D2AD7}" destId="{1A5DB792-EE2D-4ACE-A250-5EB0A2F00FBE}" srcOrd="1" destOrd="0" presId="urn:microsoft.com/office/officeart/2005/8/layout/hierarchy2"/>
    <dgm:cxn modelId="{45EE59B7-DCFB-4545-B259-7911DE809579}" type="presOf" srcId="{7CBBB368-C7BD-437A-946F-DB3FC149CB48}" destId="{860D36FD-B192-4C97-B1CC-E59A4B4DDFD0}" srcOrd="0" destOrd="0" presId="urn:microsoft.com/office/officeart/2005/8/layout/hierarchy2"/>
    <dgm:cxn modelId="{8CD859B8-B1F6-40D7-A7E8-05F6217CAB88}" type="presOf" srcId="{747523D2-7D27-4083-A68E-70330A3DBF1B}" destId="{89DF7B89-F2CE-4CD9-AB65-EDB885649BA5}" srcOrd="0" destOrd="0" presId="urn:microsoft.com/office/officeart/2005/8/layout/hierarchy2"/>
    <dgm:cxn modelId="{DFEDD6C4-C9DD-47A4-A86D-AD5A5CC28FE0}" type="presOf" srcId="{C0281FB3-733C-4E94-8417-9709C219AA29}" destId="{5E1575D9-BEEE-4610-9A64-99996AF29511}" srcOrd="0" destOrd="0" presId="urn:microsoft.com/office/officeart/2005/8/layout/hierarchy2"/>
    <dgm:cxn modelId="{7313E6C7-10D4-4C62-B929-1A3C05B8E99E}" srcId="{03214F88-A039-4A16-85CF-BC2965335BA8}" destId="{23C95BFD-94AB-4FAB-A24C-42E34135C805}" srcOrd="0" destOrd="0" parTransId="{2DEB21B5-A4D2-4029-AB9E-B4426D3D2AD7}" sibTransId="{52B6A6A9-3457-4722-9BB2-29083106F664}"/>
    <dgm:cxn modelId="{F4ADFDD3-6E33-427A-B65C-EA6C21110E54}" type="presOf" srcId="{2DEB21B5-A4D2-4029-AB9E-B4426D3D2AD7}" destId="{BBF50683-8453-48B3-8983-DA53A9BFEC0A}" srcOrd="0" destOrd="0" presId="urn:microsoft.com/office/officeart/2005/8/layout/hierarchy2"/>
    <dgm:cxn modelId="{510F15D8-50E7-48D9-979B-11A817F4A09E}" type="presOf" srcId="{74A3FD06-802C-4494-8564-A04ED4CA9A2C}" destId="{8BC52AAC-7192-4AB8-8A8E-672C081CD640}" srcOrd="0" destOrd="0" presId="urn:microsoft.com/office/officeart/2005/8/layout/hierarchy2"/>
    <dgm:cxn modelId="{0E143BE1-16AB-4EDA-964D-6005A1167EC5}" type="presOf" srcId="{3FAB7C11-9818-4CFF-BA6D-3A468B2989A2}" destId="{77C39CAF-7B3A-4F8C-90A6-B07F5E502ABD}" srcOrd="0" destOrd="0" presId="urn:microsoft.com/office/officeart/2005/8/layout/hierarchy2"/>
    <dgm:cxn modelId="{F3703BE2-BA8D-4DA3-9C1B-EA9EFF2068E2}" type="presOf" srcId="{747523D2-7D27-4083-A68E-70330A3DBF1B}" destId="{F39336B6-90BD-4A1C-BE82-1692A4AB58D4}" srcOrd="1" destOrd="0" presId="urn:microsoft.com/office/officeart/2005/8/layout/hierarchy2"/>
    <dgm:cxn modelId="{F7007272-6A09-4747-AE1B-E7C88978E1E2}" type="presParOf" srcId="{102AFE87-8CC0-4985-B174-03AA719CD8A4}" destId="{B9830B3A-29C2-4381-8C78-5B0EFC4C00F6}" srcOrd="0" destOrd="0" presId="urn:microsoft.com/office/officeart/2005/8/layout/hierarchy2"/>
    <dgm:cxn modelId="{E16A7CA8-D9CF-4D98-9A79-B77657091AC1}" type="presParOf" srcId="{B9830B3A-29C2-4381-8C78-5B0EFC4C00F6}" destId="{8BC52AAC-7192-4AB8-8A8E-672C081CD640}" srcOrd="0" destOrd="0" presId="urn:microsoft.com/office/officeart/2005/8/layout/hierarchy2"/>
    <dgm:cxn modelId="{09FF65F7-2802-4D0F-8989-972A507FFA30}" type="presParOf" srcId="{B9830B3A-29C2-4381-8C78-5B0EFC4C00F6}" destId="{7673E791-AD71-4372-BB6F-27BECBE67832}" srcOrd="1" destOrd="0" presId="urn:microsoft.com/office/officeart/2005/8/layout/hierarchy2"/>
    <dgm:cxn modelId="{B67D2A94-7775-4E69-B34E-AD8AA4CF8941}" type="presParOf" srcId="{7673E791-AD71-4372-BB6F-27BECBE67832}" destId="{89DF7B89-F2CE-4CD9-AB65-EDB885649BA5}" srcOrd="0" destOrd="0" presId="urn:microsoft.com/office/officeart/2005/8/layout/hierarchy2"/>
    <dgm:cxn modelId="{8D97C901-377A-407D-972B-372A4E41F2D2}" type="presParOf" srcId="{89DF7B89-F2CE-4CD9-AB65-EDB885649BA5}" destId="{F39336B6-90BD-4A1C-BE82-1692A4AB58D4}" srcOrd="0" destOrd="0" presId="urn:microsoft.com/office/officeart/2005/8/layout/hierarchy2"/>
    <dgm:cxn modelId="{3C04B9D1-E0C1-4F41-838C-9D8B28898097}" type="presParOf" srcId="{7673E791-AD71-4372-BB6F-27BECBE67832}" destId="{473DB9BC-1830-4F6A-9B5D-3D6858AFB74E}" srcOrd="1" destOrd="0" presId="urn:microsoft.com/office/officeart/2005/8/layout/hierarchy2"/>
    <dgm:cxn modelId="{28AFC74A-F30D-4419-ADB9-0D2CD9845236}" type="presParOf" srcId="{473DB9BC-1830-4F6A-9B5D-3D6858AFB74E}" destId="{5BB3B7C0-67A2-4F9F-A03B-411ABB6A9363}" srcOrd="0" destOrd="0" presId="urn:microsoft.com/office/officeart/2005/8/layout/hierarchy2"/>
    <dgm:cxn modelId="{0C36125D-0189-4E02-A3A7-0A3315016B5B}" type="presParOf" srcId="{473DB9BC-1830-4F6A-9B5D-3D6858AFB74E}" destId="{C4D93BE9-5998-4BA7-88AB-834E3BD1358C}" srcOrd="1" destOrd="0" presId="urn:microsoft.com/office/officeart/2005/8/layout/hierarchy2"/>
    <dgm:cxn modelId="{94F95447-5E5A-44EF-BEE9-EAFF24D70715}" type="presParOf" srcId="{C4D93BE9-5998-4BA7-88AB-834E3BD1358C}" destId="{BBF50683-8453-48B3-8983-DA53A9BFEC0A}" srcOrd="0" destOrd="0" presId="urn:microsoft.com/office/officeart/2005/8/layout/hierarchy2"/>
    <dgm:cxn modelId="{E334CC48-380F-4983-90F2-803CD3C453BF}" type="presParOf" srcId="{BBF50683-8453-48B3-8983-DA53A9BFEC0A}" destId="{1A5DB792-EE2D-4ACE-A250-5EB0A2F00FBE}" srcOrd="0" destOrd="0" presId="urn:microsoft.com/office/officeart/2005/8/layout/hierarchy2"/>
    <dgm:cxn modelId="{2AE70236-6905-438B-81D6-471A70C51E53}" type="presParOf" srcId="{C4D93BE9-5998-4BA7-88AB-834E3BD1358C}" destId="{80540839-07CB-4322-8EF8-2308411FA81D}" srcOrd="1" destOrd="0" presId="urn:microsoft.com/office/officeart/2005/8/layout/hierarchy2"/>
    <dgm:cxn modelId="{130C5342-AEF8-48F9-A9F3-ADA147C70114}" type="presParOf" srcId="{80540839-07CB-4322-8EF8-2308411FA81D}" destId="{FBDA467A-C9CB-49C8-8F86-381864EB3B16}" srcOrd="0" destOrd="0" presId="urn:microsoft.com/office/officeart/2005/8/layout/hierarchy2"/>
    <dgm:cxn modelId="{A4FC9C6B-B5A9-4EB6-A7BF-5A6BB40BF819}" type="presParOf" srcId="{80540839-07CB-4322-8EF8-2308411FA81D}" destId="{7A54B3C4-8469-4178-B31A-4055BE364574}" srcOrd="1" destOrd="0" presId="urn:microsoft.com/office/officeart/2005/8/layout/hierarchy2"/>
    <dgm:cxn modelId="{D5FDC78D-2165-4576-979D-1DC8512B3BF8}" type="presParOf" srcId="{7673E791-AD71-4372-BB6F-27BECBE67832}" destId="{AD280924-33A3-41EE-AF6F-1B5E6572E5DE}" srcOrd="2" destOrd="0" presId="urn:microsoft.com/office/officeart/2005/8/layout/hierarchy2"/>
    <dgm:cxn modelId="{1D29F168-7966-4399-8EBF-EEAD659A5B7E}" type="presParOf" srcId="{AD280924-33A3-41EE-AF6F-1B5E6572E5DE}" destId="{30C9D443-04FA-4075-940C-CF4E10CE8B0A}" srcOrd="0" destOrd="0" presId="urn:microsoft.com/office/officeart/2005/8/layout/hierarchy2"/>
    <dgm:cxn modelId="{0CAE5EE9-204D-45B4-9161-345E47A3CE0A}" type="presParOf" srcId="{7673E791-AD71-4372-BB6F-27BECBE67832}" destId="{8100FD6F-7E35-4E35-A301-4EC9DCF5BCBD}" srcOrd="3" destOrd="0" presId="urn:microsoft.com/office/officeart/2005/8/layout/hierarchy2"/>
    <dgm:cxn modelId="{E38724CD-CA1B-4F16-A868-1604DD1FA0A1}" type="presParOf" srcId="{8100FD6F-7E35-4E35-A301-4EC9DCF5BCBD}" destId="{1FF98AA0-C8E1-4349-88AD-458CF3463D5E}" srcOrd="0" destOrd="0" presId="urn:microsoft.com/office/officeart/2005/8/layout/hierarchy2"/>
    <dgm:cxn modelId="{10E7074C-02DB-4859-BA7C-A81EF2B3E5E8}" type="presParOf" srcId="{8100FD6F-7E35-4E35-A301-4EC9DCF5BCBD}" destId="{34708DC5-C2CC-4CE9-AEA7-6425328AF4EE}" srcOrd="1" destOrd="0" presId="urn:microsoft.com/office/officeart/2005/8/layout/hierarchy2"/>
    <dgm:cxn modelId="{DC8BDB3E-988F-46F1-B929-26CEEA437CAB}" type="presParOf" srcId="{34708DC5-C2CC-4CE9-AEA7-6425328AF4EE}" destId="{860D36FD-B192-4C97-B1CC-E59A4B4DDFD0}" srcOrd="0" destOrd="0" presId="urn:microsoft.com/office/officeart/2005/8/layout/hierarchy2"/>
    <dgm:cxn modelId="{C6EF46AB-4B63-4539-AA56-3E8E9A66C5A2}" type="presParOf" srcId="{860D36FD-B192-4C97-B1CC-E59A4B4DDFD0}" destId="{0A3E902E-AF31-4A17-878A-706DEC1C4449}" srcOrd="0" destOrd="0" presId="urn:microsoft.com/office/officeart/2005/8/layout/hierarchy2"/>
    <dgm:cxn modelId="{5783C2AA-36A0-4FF8-AAFA-C03026B90EE1}" type="presParOf" srcId="{34708DC5-C2CC-4CE9-AEA7-6425328AF4EE}" destId="{C0ED0339-E2B5-4907-BD37-E808EADF831B}" srcOrd="1" destOrd="0" presId="urn:microsoft.com/office/officeart/2005/8/layout/hierarchy2"/>
    <dgm:cxn modelId="{EBB0DBDF-BB0B-4E46-8EF9-231620AC331D}" type="presParOf" srcId="{C0ED0339-E2B5-4907-BD37-E808EADF831B}" destId="{77C39CAF-7B3A-4F8C-90A6-B07F5E502ABD}" srcOrd="0" destOrd="0" presId="urn:microsoft.com/office/officeart/2005/8/layout/hierarchy2"/>
    <dgm:cxn modelId="{292DB0F2-3DD3-47D9-98FB-0F4EE35CA34A}" type="presParOf" srcId="{C0ED0339-E2B5-4907-BD37-E808EADF831B}" destId="{AB0BAEB9-93C6-4890-9BF7-624C92FF1F34}" srcOrd="1" destOrd="0" presId="urn:microsoft.com/office/officeart/2005/8/layout/hierarchy2"/>
    <dgm:cxn modelId="{9263F843-F7EB-4A45-82D8-280B902C161A}" type="presParOf" srcId="{7673E791-AD71-4372-BB6F-27BECBE67832}" destId="{21CFCD41-6B1F-45D2-9CE4-BBEE6FFC5336}" srcOrd="4" destOrd="0" presId="urn:microsoft.com/office/officeart/2005/8/layout/hierarchy2"/>
    <dgm:cxn modelId="{85AA03EA-FFBC-48E5-B3C0-4C62DC6A00CC}" type="presParOf" srcId="{21CFCD41-6B1F-45D2-9CE4-BBEE6FFC5336}" destId="{CF5B8CDE-8AC4-4B30-83FA-01B8455B20FB}" srcOrd="0" destOrd="0" presId="urn:microsoft.com/office/officeart/2005/8/layout/hierarchy2"/>
    <dgm:cxn modelId="{1D9DF803-867C-457D-8EB1-9C3C587F54F2}" type="presParOf" srcId="{7673E791-AD71-4372-BB6F-27BECBE67832}" destId="{9058A9D6-EEE4-4CBA-A10E-2D61AF08739D}" srcOrd="5" destOrd="0" presId="urn:microsoft.com/office/officeart/2005/8/layout/hierarchy2"/>
    <dgm:cxn modelId="{46B600D4-70E7-4221-9844-BA78E177C6FB}" type="presParOf" srcId="{9058A9D6-EEE4-4CBA-A10E-2D61AF08739D}" destId="{5DA3A6E3-8654-4573-9D06-D0FDD0041F31}" srcOrd="0" destOrd="0" presId="urn:microsoft.com/office/officeart/2005/8/layout/hierarchy2"/>
    <dgm:cxn modelId="{7FA4DCB2-6432-4729-B8E8-094312DC3452}" type="presParOf" srcId="{9058A9D6-EEE4-4CBA-A10E-2D61AF08739D}" destId="{55B19023-F5AF-4D9D-A21D-6A391D6E2A8B}" srcOrd="1" destOrd="0" presId="urn:microsoft.com/office/officeart/2005/8/layout/hierarchy2"/>
    <dgm:cxn modelId="{95308DA9-35D3-481D-8363-CAB1DDE119E8}" type="presParOf" srcId="{55B19023-F5AF-4D9D-A21D-6A391D6E2A8B}" destId="{5E1575D9-BEEE-4610-9A64-99996AF29511}" srcOrd="0" destOrd="0" presId="urn:microsoft.com/office/officeart/2005/8/layout/hierarchy2"/>
    <dgm:cxn modelId="{8D9682E2-55A6-405C-BF3A-0E4BF66D31E8}" type="presParOf" srcId="{5E1575D9-BEEE-4610-9A64-99996AF29511}" destId="{3471B430-F476-420C-A11C-84087B1199DA}" srcOrd="0" destOrd="0" presId="urn:microsoft.com/office/officeart/2005/8/layout/hierarchy2"/>
    <dgm:cxn modelId="{3E619090-4189-4AD2-99DA-62383C72909C}" type="presParOf" srcId="{55B19023-F5AF-4D9D-A21D-6A391D6E2A8B}" destId="{35E1179F-6C92-4C59-9A20-44DA8C696571}" srcOrd="1" destOrd="0" presId="urn:microsoft.com/office/officeart/2005/8/layout/hierarchy2"/>
    <dgm:cxn modelId="{E3FE4E09-2DD2-46CC-9637-F21ABAF8A37D}" type="presParOf" srcId="{35E1179F-6C92-4C59-9A20-44DA8C696571}" destId="{C1E6694F-2EB7-4291-B70A-7BC8AED1AD71}" srcOrd="0" destOrd="0" presId="urn:microsoft.com/office/officeart/2005/8/layout/hierarchy2"/>
    <dgm:cxn modelId="{3F491930-471E-4FAE-9E42-B9308B31B89E}" type="presParOf" srcId="{35E1179F-6C92-4C59-9A20-44DA8C696571}" destId="{2A07C7B1-C339-469D-8D9F-A2DBE8BA9BF7}"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52AAC-7192-4AB8-8A8E-672C081CD640}">
      <dsp:nvSpPr>
        <dsp:cNvPr id="0" name=""/>
        <dsp:cNvSpPr/>
      </dsp:nvSpPr>
      <dsp:spPr>
        <a:xfrm>
          <a:off x="232342" y="22259"/>
          <a:ext cx="1193796" cy="207460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Font typeface="Arial" panose="020B0604020202020204" pitchFamily="34" charset="0"/>
            <a:buNone/>
          </a:pPr>
          <a:r>
            <a:rPr lang="en-US" sz="1000" kern="1200" dirty="0">
              <a:latin typeface="Arial" panose="020B0604020202020204" pitchFamily="34" charset="0"/>
              <a:ea typeface="MS Mincho" panose="02020609040205080304" pitchFamily="49" charset="-128"/>
              <a:cs typeface="Arial" panose="020B0604020202020204" pitchFamily="34" charset="0"/>
            </a:rPr>
            <a:t>All Community Nursing New Starters will have improved knowledge and confidence in Community Sepsis Recognition and Escalation Process by engaging within a 1-hour immersive Sepsis Escape Room.</a:t>
          </a:r>
          <a:endParaRPr lang="en-GB" sz="1000" kern="1200" dirty="0">
            <a:latin typeface="Calibri"/>
            <a:ea typeface="+mn-ea"/>
            <a:cs typeface="+mn-cs"/>
          </a:endParaRPr>
        </a:p>
      </dsp:txBody>
      <dsp:txXfrm>
        <a:off x="267307" y="57224"/>
        <a:ext cx="1123866" cy="2004671"/>
      </dsp:txXfrm>
    </dsp:sp>
    <dsp:sp modelId="{89DF7B89-F2CE-4CD9-AB65-EDB885649BA5}">
      <dsp:nvSpPr>
        <dsp:cNvPr id="0" name=""/>
        <dsp:cNvSpPr/>
      </dsp:nvSpPr>
      <dsp:spPr>
        <a:xfrm rot="17223995">
          <a:off x="1215461" y="755488"/>
          <a:ext cx="596384" cy="38019"/>
        </a:xfrm>
        <a:custGeom>
          <a:avLst/>
          <a:gdLst/>
          <a:ahLst/>
          <a:cxnLst/>
          <a:rect l="0" t="0" r="0" b="0"/>
          <a:pathLst>
            <a:path>
              <a:moveTo>
                <a:pt x="0" y="19009"/>
              </a:moveTo>
              <a:lnTo>
                <a:pt x="596384" y="1900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498743" y="759589"/>
        <a:ext cx="29819" cy="29819"/>
      </dsp:txXfrm>
    </dsp:sp>
    <dsp:sp modelId="{5BB3B7C0-67A2-4F9F-A03B-411ABB6A9363}">
      <dsp:nvSpPr>
        <dsp:cNvPr id="0" name=""/>
        <dsp:cNvSpPr/>
      </dsp:nvSpPr>
      <dsp:spPr>
        <a:xfrm>
          <a:off x="1601167" y="0"/>
          <a:ext cx="1276261" cy="97887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0" kern="1200" dirty="0">
              <a:latin typeface="Calibri"/>
              <a:ea typeface="+mn-ea"/>
              <a:cs typeface="+mn-cs"/>
            </a:rPr>
            <a:t>Nursing and Midwifery Council  (2023) Simulated Practice Learning</a:t>
          </a:r>
        </a:p>
      </dsp:txBody>
      <dsp:txXfrm>
        <a:off x="1629837" y="28670"/>
        <a:ext cx="1218921" cy="921535"/>
      </dsp:txXfrm>
    </dsp:sp>
    <dsp:sp modelId="{BBF50683-8453-48B3-8983-DA53A9BFEC0A}">
      <dsp:nvSpPr>
        <dsp:cNvPr id="0" name=""/>
        <dsp:cNvSpPr/>
      </dsp:nvSpPr>
      <dsp:spPr>
        <a:xfrm rot="21129419">
          <a:off x="2876078" y="450716"/>
          <a:ext cx="288901" cy="38019"/>
        </a:xfrm>
        <a:custGeom>
          <a:avLst/>
          <a:gdLst/>
          <a:ahLst/>
          <a:cxnLst/>
          <a:rect l="0" t="0" r="0" b="0"/>
          <a:pathLst>
            <a:path>
              <a:moveTo>
                <a:pt x="0" y="19009"/>
              </a:moveTo>
              <a:lnTo>
                <a:pt x="288901" y="190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3013306" y="462503"/>
        <a:ext cx="14445" cy="14445"/>
      </dsp:txXfrm>
    </dsp:sp>
    <dsp:sp modelId="{FBDA467A-C9CB-49C8-8F86-381864EB3B16}">
      <dsp:nvSpPr>
        <dsp:cNvPr id="0" name=""/>
        <dsp:cNvSpPr/>
      </dsp:nvSpPr>
      <dsp:spPr>
        <a:xfrm>
          <a:off x="3163629" y="0"/>
          <a:ext cx="2339692" cy="90002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0" i="0" kern="1200" dirty="0"/>
            <a:t>To support nurses to build their confidence and skills in a range of situations, including some they may not encounter frequently in practice.</a:t>
          </a:r>
          <a:endParaRPr lang="en-GB" sz="1000" b="1" kern="1200" dirty="0">
            <a:latin typeface="Calibri"/>
            <a:ea typeface="+mn-ea"/>
            <a:cs typeface="+mn-cs"/>
          </a:endParaRPr>
        </a:p>
      </dsp:txBody>
      <dsp:txXfrm>
        <a:off x="3189990" y="26361"/>
        <a:ext cx="2286970" cy="847306"/>
      </dsp:txXfrm>
    </dsp:sp>
    <dsp:sp modelId="{AD280924-33A3-41EE-AF6F-1B5E6572E5DE}">
      <dsp:nvSpPr>
        <dsp:cNvPr id="0" name=""/>
        <dsp:cNvSpPr/>
      </dsp:nvSpPr>
      <dsp:spPr>
        <a:xfrm rot="1837532">
          <a:off x="1394900" y="1154640"/>
          <a:ext cx="447918" cy="38019"/>
        </a:xfrm>
        <a:custGeom>
          <a:avLst/>
          <a:gdLst/>
          <a:ahLst/>
          <a:cxnLst/>
          <a:rect l="0" t="0" r="0" b="0"/>
          <a:pathLst>
            <a:path>
              <a:moveTo>
                <a:pt x="0" y="19009"/>
              </a:moveTo>
              <a:lnTo>
                <a:pt x="447918" y="1900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1607661" y="1162452"/>
        <a:ext cx="22395" cy="22395"/>
      </dsp:txXfrm>
    </dsp:sp>
    <dsp:sp modelId="{1FF98AA0-C8E1-4349-88AD-458CF3463D5E}">
      <dsp:nvSpPr>
        <dsp:cNvPr id="0" name=""/>
        <dsp:cNvSpPr/>
      </dsp:nvSpPr>
      <dsp:spPr>
        <a:xfrm>
          <a:off x="1811580" y="1053448"/>
          <a:ext cx="963601" cy="46858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0" kern="1200" dirty="0">
              <a:latin typeface="Calibri"/>
              <a:ea typeface="+mn-ea"/>
              <a:cs typeface="+mn-cs"/>
            </a:rPr>
            <a:t>The</a:t>
          </a:r>
          <a:r>
            <a:rPr lang="en-GB" sz="1000" b="0" kern="1200" baseline="0" dirty="0">
              <a:latin typeface="Calibri"/>
              <a:ea typeface="+mn-ea"/>
              <a:cs typeface="+mn-cs"/>
            </a:rPr>
            <a:t> UK Sepsis Trust Guidance </a:t>
          </a:r>
          <a:endParaRPr lang="en-GB" sz="1000" b="0" kern="1200" dirty="0">
            <a:latin typeface="Calibri"/>
            <a:ea typeface="+mn-ea"/>
            <a:cs typeface="+mn-cs"/>
          </a:endParaRPr>
        </a:p>
      </dsp:txBody>
      <dsp:txXfrm>
        <a:off x="1825304" y="1067172"/>
        <a:ext cx="936153" cy="441137"/>
      </dsp:txXfrm>
    </dsp:sp>
    <dsp:sp modelId="{860D36FD-B192-4C97-B1CC-E59A4B4DDFD0}">
      <dsp:nvSpPr>
        <dsp:cNvPr id="0" name=""/>
        <dsp:cNvSpPr/>
      </dsp:nvSpPr>
      <dsp:spPr>
        <a:xfrm rot="21355224">
          <a:off x="2773813" y="1230321"/>
          <a:ext cx="1079782" cy="38019"/>
        </a:xfrm>
        <a:custGeom>
          <a:avLst/>
          <a:gdLst/>
          <a:ahLst/>
          <a:cxnLst/>
          <a:rect l="0" t="0" r="0" b="0"/>
          <a:pathLst>
            <a:path>
              <a:moveTo>
                <a:pt x="0" y="19009"/>
              </a:moveTo>
              <a:lnTo>
                <a:pt x="1079782" y="190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3286710" y="1222337"/>
        <a:ext cx="53989" cy="53989"/>
      </dsp:txXfrm>
    </dsp:sp>
    <dsp:sp modelId="{77C39CAF-7B3A-4F8C-90A6-B07F5E502ABD}">
      <dsp:nvSpPr>
        <dsp:cNvPr id="0" name=""/>
        <dsp:cNvSpPr/>
      </dsp:nvSpPr>
      <dsp:spPr>
        <a:xfrm>
          <a:off x="3852228" y="965589"/>
          <a:ext cx="536109" cy="490666"/>
        </a:xfrm>
        <a:prstGeom prst="roundRect">
          <a:avLst>
            <a:gd name="adj" fmla="val 10000"/>
          </a:avLst>
        </a:prstGeom>
        <a:blipFill rotWithShape="0">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endParaRPr lang="en-GB" sz="2900" b="1" kern="1200" dirty="0">
            <a:solidFill>
              <a:sysClr val="windowText" lastClr="000000"/>
            </a:solidFill>
            <a:latin typeface="Calibri"/>
            <a:ea typeface="+mn-ea"/>
            <a:cs typeface="+mn-cs"/>
          </a:endParaRPr>
        </a:p>
      </dsp:txBody>
      <dsp:txXfrm>
        <a:off x="3866599" y="979960"/>
        <a:ext cx="507367" cy="461924"/>
      </dsp:txXfrm>
    </dsp:sp>
    <dsp:sp modelId="{21CFCD41-6B1F-45D2-9CE4-BBEE6FFC5336}">
      <dsp:nvSpPr>
        <dsp:cNvPr id="0" name=""/>
        <dsp:cNvSpPr/>
      </dsp:nvSpPr>
      <dsp:spPr>
        <a:xfrm rot="3837638">
          <a:off x="1183882" y="1428538"/>
          <a:ext cx="863642" cy="38019"/>
        </a:xfrm>
        <a:custGeom>
          <a:avLst/>
          <a:gdLst/>
          <a:ahLst/>
          <a:cxnLst/>
          <a:rect l="0" t="0" r="0" b="0"/>
          <a:pathLst>
            <a:path>
              <a:moveTo>
                <a:pt x="0" y="19009"/>
              </a:moveTo>
              <a:lnTo>
                <a:pt x="863642" y="1900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1594112" y="1425957"/>
        <a:ext cx="43182" cy="43182"/>
      </dsp:txXfrm>
    </dsp:sp>
    <dsp:sp modelId="{5DA3A6E3-8654-4573-9D06-D0FDD0041F31}">
      <dsp:nvSpPr>
        <dsp:cNvPr id="0" name=""/>
        <dsp:cNvSpPr/>
      </dsp:nvSpPr>
      <dsp:spPr>
        <a:xfrm>
          <a:off x="1805268" y="1660763"/>
          <a:ext cx="963601" cy="34954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0" kern="1200" dirty="0">
              <a:latin typeface="Calibri"/>
              <a:ea typeface="+mn-ea"/>
              <a:cs typeface="+mn-cs"/>
            </a:rPr>
            <a:t>NHS Long Term Plan (2019)</a:t>
          </a:r>
        </a:p>
      </dsp:txBody>
      <dsp:txXfrm>
        <a:off x="1815506" y="1671001"/>
        <a:ext cx="943125" cy="329070"/>
      </dsp:txXfrm>
    </dsp:sp>
    <dsp:sp modelId="{5E1575D9-BEEE-4610-9A64-99996AF29511}">
      <dsp:nvSpPr>
        <dsp:cNvPr id="0" name=""/>
        <dsp:cNvSpPr/>
      </dsp:nvSpPr>
      <dsp:spPr>
        <a:xfrm rot="51471">
          <a:off x="2768850" y="1819215"/>
          <a:ext cx="359136" cy="38019"/>
        </a:xfrm>
        <a:custGeom>
          <a:avLst/>
          <a:gdLst/>
          <a:ahLst/>
          <a:cxnLst/>
          <a:rect l="0" t="0" r="0" b="0"/>
          <a:pathLst>
            <a:path>
              <a:moveTo>
                <a:pt x="0" y="19009"/>
              </a:moveTo>
              <a:lnTo>
                <a:pt x="359136" y="190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2939439" y="1829246"/>
        <a:ext cx="17956" cy="17956"/>
      </dsp:txXfrm>
    </dsp:sp>
    <dsp:sp modelId="{C1E6694F-2EB7-4291-B70A-7BC8AED1AD71}">
      <dsp:nvSpPr>
        <dsp:cNvPr id="0" name=""/>
        <dsp:cNvSpPr/>
      </dsp:nvSpPr>
      <dsp:spPr>
        <a:xfrm>
          <a:off x="3127966" y="1504214"/>
          <a:ext cx="2428315" cy="67339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0" kern="1200" dirty="0">
              <a:latin typeface="Calibri"/>
              <a:ea typeface="+mn-ea"/>
              <a:cs typeface="+mn-cs"/>
            </a:rPr>
            <a:t>To reduce unnecessary hospital avoidance</a:t>
          </a:r>
        </a:p>
        <a:p>
          <a:pPr marL="0" lvl="0" indent="0" algn="ctr" defTabSz="444500">
            <a:lnSpc>
              <a:spcPct val="90000"/>
            </a:lnSpc>
            <a:spcBef>
              <a:spcPct val="0"/>
            </a:spcBef>
            <a:spcAft>
              <a:spcPct val="35000"/>
            </a:spcAft>
            <a:buNone/>
          </a:pPr>
          <a:r>
            <a:rPr lang="en-GB" sz="1000" b="0" kern="1200" dirty="0">
              <a:latin typeface="Calibri"/>
              <a:ea typeface="+mn-ea"/>
              <a:cs typeface="+mn-cs"/>
            </a:rPr>
            <a:t>To ensure that patients are cared for at the right place, by the right clinician at the right time.</a:t>
          </a:r>
        </a:p>
      </dsp:txBody>
      <dsp:txXfrm>
        <a:off x="3147689" y="1523937"/>
        <a:ext cx="2388869" cy="6339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0.07356</cdr:x>
      <cdr:y>0</cdr:y>
    </cdr:from>
    <cdr:to>
      <cdr:x>0.1936</cdr:x>
      <cdr:y>0.2628</cdr:y>
    </cdr:to>
    <cdr:pic>
      <cdr:nvPicPr>
        <cdr:cNvPr id="2" name="chart">
          <a:extLst xmlns:a="http://schemas.openxmlformats.org/drawingml/2006/main">
            <a:ext uri="{FF2B5EF4-FFF2-40B4-BE49-F238E27FC236}">
              <a16:creationId xmlns:a16="http://schemas.microsoft.com/office/drawing/2014/main" id="{BE3A9223-7986-D1DA-C17A-38843B3FCE8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62706" y="0"/>
          <a:ext cx="428753" cy="41018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chart" Target="../charts/chart1.xml"/><Relationship Id="rId3" Type="http://schemas.openxmlformats.org/officeDocument/2006/relationships/image" Target="../media/image3.png"/><Relationship Id="rId7" Type="http://schemas.openxmlformats.org/officeDocument/2006/relationships/diagramColors" Target="../diagrams/colors1.xml"/><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7.png"/><Relationship Id="rId5" Type="http://schemas.openxmlformats.org/officeDocument/2006/relationships/diagramLayout" Target="../diagrams/layout1.xml"/><Relationship Id="rId15" Type="http://schemas.openxmlformats.org/officeDocument/2006/relationships/image" Target="../media/image10.png"/><Relationship Id="rId10" Type="http://schemas.openxmlformats.org/officeDocument/2006/relationships/image" Target="../media/image6.png"/><Relationship Id="rId4" Type="http://schemas.openxmlformats.org/officeDocument/2006/relationships/diagramData" Target="../diagrams/data1.xml"/><Relationship Id="rId9" Type="http://schemas.openxmlformats.org/officeDocument/2006/relationships/image" Target="../media/image5.png"/><Relationship Id="rId1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peech Bubble: Rectangle with Corners Rounded 69">
            <a:extLst>
              <a:ext uri="{FF2B5EF4-FFF2-40B4-BE49-F238E27FC236}">
                <a16:creationId xmlns:a16="http://schemas.microsoft.com/office/drawing/2014/main" id="{485C1AF3-9978-F72F-185A-8D5B3E2AC97D}"/>
              </a:ext>
            </a:extLst>
          </p:cNvPr>
          <p:cNvSpPr/>
          <p:nvPr/>
        </p:nvSpPr>
        <p:spPr>
          <a:xfrm>
            <a:off x="5916857" y="11172727"/>
            <a:ext cx="1411497" cy="1708723"/>
          </a:xfrm>
          <a:prstGeom prst="wedgeRoundRectCallout">
            <a:avLst>
              <a:gd name="adj1" fmla="val 41948"/>
              <a:gd name="adj2" fmla="val 69550"/>
              <a:gd name="adj3" fmla="val 16667"/>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kern="0" dirty="0">
                <a:effectLst/>
                <a:latin typeface="Arial" panose="020B0604020202020204" pitchFamily="34" charset="0"/>
                <a:ea typeface="Times New Roman" panose="02020603050405020304" pitchFamily="18" charset="0"/>
              </a:rPr>
              <a:t>Very interactive session which allowed me to have a </a:t>
            </a:r>
            <a:r>
              <a:rPr lang="en-GB" sz="1000" kern="0" dirty="0">
                <a:effectLst/>
                <a:latin typeface="Arial" panose="020B0604020202020204" pitchFamily="34" charset="0"/>
                <a:ea typeface="Times New Roman" panose="02020603050405020304" pitchFamily="18" charset="0"/>
              </a:rPr>
              <a:t>greater knowledge into sepsis and how to manage and recognise a deterioration in a septic patient </a:t>
            </a:r>
            <a:endParaRPr lang="en-GB" sz="1050" dirty="0">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02F7E269-9C0E-77A5-FD58-5C09F0B8784D}"/>
              </a:ext>
            </a:extLst>
          </p:cNvPr>
          <p:cNvPicPr>
            <a:picLocks noChangeAspect="1"/>
          </p:cNvPicPr>
          <p:nvPr/>
        </p:nvPicPr>
        <p:blipFill rotWithShape="1">
          <a:blip r:embed="rId2"/>
          <a:srcRect t="3490"/>
          <a:stretch/>
        </p:blipFill>
        <p:spPr>
          <a:xfrm>
            <a:off x="31236" y="3641521"/>
            <a:ext cx="2156333" cy="1568213"/>
          </a:xfrm>
          <a:prstGeom prst="rect">
            <a:avLst/>
          </a:prstGeom>
        </p:spPr>
      </p:pic>
      <p:sp>
        <p:nvSpPr>
          <p:cNvPr id="9" name="TextBox 8">
            <a:extLst>
              <a:ext uri="{FF2B5EF4-FFF2-40B4-BE49-F238E27FC236}">
                <a16:creationId xmlns:a16="http://schemas.microsoft.com/office/drawing/2014/main" id="{7968EE91-BD68-8146-B4F1-F84513CD0E29}"/>
              </a:ext>
            </a:extLst>
          </p:cNvPr>
          <p:cNvSpPr txBox="1"/>
          <p:nvPr/>
        </p:nvSpPr>
        <p:spPr>
          <a:xfrm>
            <a:off x="382020" y="525200"/>
            <a:ext cx="6563066"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Community Sepsis Escape Room</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108342"/>
            <a:ext cx="5605123" cy="615553"/>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Community Professional Development Team</a:t>
            </a:r>
          </a:p>
          <a:p>
            <a:r>
              <a:rPr lang="en-US" sz="1400" b="1" dirty="0">
                <a:solidFill>
                  <a:schemeClr val="bg1"/>
                </a:solidFill>
                <a:latin typeface="Arial" panose="020B0604020202020204" pitchFamily="34" charset="0"/>
                <a:cs typeface="Arial" panose="020B0604020202020204" pitchFamily="34" charset="0"/>
              </a:rPr>
              <a:t>Rachel Willis</a:t>
            </a:r>
            <a:r>
              <a:rPr lang="en-US" sz="1400"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Laura Moore and</a:t>
            </a:r>
            <a:r>
              <a:rPr lang="en-US" sz="1400"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Michele Willis</a:t>
            </a: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221931"/>
            <a:ext cx="5209886" cy="707886"/>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Can you help Mrs. Willis escape from The Community Sepsis Escape Room?</a:t>
            </a:r>
          </a:p>
        </p:txBody>
      </p:sp>
      <p:sp>
        <p:nvSpPr>
          <p:cNvPr id="17" name="TextBox 16">
            <a:extLst>
              <a:ext uri="{FF2B5EF4-FFF2-40B4-BE49-F238E27FC236}">
                <a16:creationId xmlns:a16="http://schemas.microsoft.com/office/drawing/2014/main" id="{0221009E-D3EA-EDFE-40A4-FCD65B828EFF}"/>
              </a:ext>
            </a:extLst>
          </p:cNvPr>
          <p:cNvSpPr txBox="1"/>
          <p:nvPr/>
        </p:nvSpPr>
        <p:spPr>
          <a:xfrm>
            <a:off x="255020" y="14176038"/>
            <a:ext cx="5430951" cy="830997"/>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With special thanks and consent form the UK Sepsis Trust for sharing Sepsis Awareness Education Information with Walsall Healthcare NHS Trust. </a:t>
            </a:r>
          </a:p>
        </p:txBody>
      </p:sp>
      <p:sp>
        <p:nvSpPr>
          <p:cNvPr id="15" name="TextBox 14">
            <a:extLst>
              <a:ext uri="{FF2B5EF4-FFF2-40B4-BE49-F238E27FC236}">
                <a16:creationId xmlns:a16="http://schemas.microsoft.com/office/drawing/2014/main" id="{12A6122F-1787-6D89-6896-566D0CED55DE}"/>
              </a:ext>
            </a:extLst>
          </p:cNvPr>
          <p:cNvSpPr txBox="1"/>
          <p:nvPr/>
        </p:nvSpPr>
        <p:spPr>
          <a:xfrm>
            <a:off x="0" y="2247115"/>
            <a:ext cx="5181600" cy="120032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Introduction</a:t>
            </a:r>
          </a:p>
          <a:p>
            <a:pPr marL="285750" indent="-285750">
              <a:buFont typeface="Arial" panose="020B0604020202020204" pitchFamily="34" charset="0"/>
              <a:buChar char="•"/>
            </a:pPr>
            <a:r>
              <a:rPr lang="en-US" sz="1200" dirty="0">
                <a:effectLst/>
                <a:latin typeface="Arial" panose="020B0604020202020204" pitchFamily="34" charset="0"/>
                <a:ea typeface="MS Mincho" panose="02020609040205080304" pitchFamily="49" charset="-128"/>
                <a:cs typeface="Arial" panose="020B0604020202020204" pitchFamily="34" charset="0"/>
              </a:rPr>
              <a:t>Sepsis is a </a:t>
            </a:r>
            <a:r>
              <a:rPr lang="en-US" sz="1200" dirty="0">
                <a:latin typeface="Arial" panose="020B0604020202020204" pitchFamily="34" charset="0"/>
                <a:ea typeface="MS Mincho" panose="02020609040205080304" pitchFamily="49" charset="-128"/>
                <a:cs typeface="Arial" panose="020B0604020202020204" pitchFamily="34" charset="0"/>
              </a:rPr>
              <a:t>life-threatening condition, which is avoidable through early identification</a:t>
            </a:r>
            <a:r>
              <a:rPr lang="en-US" sz="1200" dirty="0">
                <a:effectLst/>
                <a:latin typeface="Arial" panose="020B0604020202020204" pitchFamily="34" charset="0"/>
                <a:ea typeface="MS Mincho" panose="02020609040205080304" pitchFamily="49" charset="-128"/>
                <a:cs typeface="Arial" panose="020B0604020202020204" pitchFamily="34" charset="0"/>
              </a:rPr>
              <a:t> (UK Sepsis Trust, 2024). </a:t>
            </a:r>
          </a:p>
          <a:p>
            <a:pPr marL="285750" indent="-285750">
              <a:buFont typeface="Arial" panose="020B0604020202020204" pitchFamily="34" charset="0"/>
              <a:buChar char="•"/>
            </a:pPr>
            <a:r>
              <a:rPr lang="en-US" sz="1200" dirty="0">
                <a:effectLst/>
                <a:latin typeface="Arial" panose="020B0604020202020204" pitchFamily="34" charset="0"/>
                <a:ea typeface="MS Mincho" panose="02020609040205080304" pitchFamily="49" charset="-128"/>
                <a:cs typeface="Arial" panose="020B0604020202020204" pitchFamily="34" charset="0"/>
              </a:rPr>
              <a:t>With 70% of sepsis occurring within a primary care setting, Community Nurses play a key role to be knowledgeable and confident to escalate patients</a:t>
            </a:r>
            <a:r>
              <a:rPr lang="en-US" sz="1200" dirty="0">
                <a:latin typeface="Arial" panose="020B0604020202020204" pitchFamily="34" charset="0"/>
                <a:ea typeface="MS Mincho" panose="02020609040205080304" pitchFamily="49" charset="-128"/>
                <a:cs typeface="Arial" panose="020B0604020202020204" pitchFamily="34" charset="0"/>
              </a:rPr>
              <a:t> safely. </a:t>
            </a:r>
            <a:endParaRPr lang="en-GB" sz="12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0" name="TextBox 19">
            <a:extLst>
              <a:ext uri="{FF2B5EF4-FFF2-40B4-BE49-F238E27FC236}">
                <a16:creationId xmlns:a16="http://schemas.microsoft.com/office/drawing/2014/main" id="{BF86B364-D862-923E-6159-06C1BB557B26}"/>
              </a:ext>
            </a:extLst>
          </p:cNvPr>
          <p:cNvSpPr txBox="1"/>
          <p:nvPr/>
        </p:nvSpPr>
        <p:spPr>
          <a:xfrm>
            <a:off x="46361" y="3426078"/>
            <a:ext cx="1841500" cy="492443"/>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QI Methodology</a:t>
            </a:r>
          </a:p>
          <a:p>
            <a:endParaRPr lang="en-GB" sz="140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03CAD1F-D04A-D441-1E64-7DF9BBC00C6A}"/>
              </a:ext>
            </a:extLst>
          </p:cNvPr>
          <p:cNvSpPr txBox="1"/>
          <p:nvPr/>
        </p:nvSpPr>
        <p:spPr>
          <a:xfrm>
            <a:off x="1343" y="4897429"/>
            <a:ext cx="5265140" cy="8402300"/>
          </a:xfrm>
          <a:prstGeom prst="rect">
            <a:avLst/>
          </a:prstGeom>
          <a:noFill/>
        </p:spPr>
        <p:txBody>
          <a:bodyPr wrap="square" rtlCol="0">
            <a:spAutoFit/>
          </a:bodyPr>
          <a:lstStyle/>
          <a:p>
            <a:r>
              <a:rPr lang="en-GB" sz="1200" dirty="0">
                <a:solidFill>
                  <a:srgbClr val="3366FF"/>
                </a:solidFill>
                <a:latin typeface="Arial" panose="020B0604020202020204" pitchFamily="34" charset="0"/>
                <a:ea typeface="MS Mincho" panose="02020609040205080304" pitchFamily="49" charset="-128"/>
              </a:rPr>
              <a:t>Plan: </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Assess Community Nurse Sepsis education drivers for change</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Research simulation and gamification escape rooms learning methodologies to create a fun and engaging way of learning to build confidence. This is a new methodology used in nurse education</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Baseline audit for Community New Starter confidence and knowledge using pre and post questionnaire and create evaluation session QR Code to collate data</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Create Sepsis Escape Room and all three PDU educators to participate: The patient (Mrs Willis), the niece and facilitator of the Sepsis Escape Room.</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Create a teaching plan, immersive activities and collate equipment including lock box, nurses' case and prizes!</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Plan to pilot Escape Room with a Community Nursing New Starter Group.</a:t>
            </a:r>
          </a:p>
          <a:p>
            <a:r>
              <a:rPr lang="en-GB" sz="1200" dirty="0">
                <a:solidFill>
                  <a:srgbClr val="3366FF"/>
                </a:solidFill>
                <a:latin typeface="Arial" panose="020B0604020202020204" pitchFamily="34" charset="0"/>
                <a:ea typeface="MS Mincho" panose="02020609040205080304" pitchFamily="49" charset="-128"/>
              </a:rPr>
              <a:t>Do: </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Ask to perform pre-questionnaire and post questionnaire (same as the prequestionnaire to ensure fair data comparison and to measure if confidence and knowledge have improved. </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Undertake the Sepsis Escape Room using the lesson plan.</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Staff were able to ask questions at every stage to understand and ensure correct understanding.</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Ask Community Nursing New Starters to complete the QR Session Evaluation containing questionnaire</a:t>
            </a:r>
          </a:p>
          <a:p>
            <a:r>
              <a:rPr lang="en-GB" sz="1200" dirty="0">
                <a:solidFill>
                  <a:srgbClr val="3366FF"/>
                </a:solidFill>
                <a:latin typeface="Arial" panose="020B0604020202020204" pitchFamily="34" charset="0"/>
                <a:ea typeface="MS Mincho" panose="02020609040205080304" pitchFamily="49" charset="-128"/>
              </a:rPr>
              <a:t>Study:</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Comparing the data post collation measured the confidence and knowledge levels of staff. 100% knowledge and confidence improvement in every question was observed, which exceeded our expectations for the first pilot. </a:t>
            </a:r>
          </a:p>
          <a:p>
            <a:r>
              <a:rPr lang="en-GB" sz="1200" dirty="0">
                <a:solidFill>
                  <a:srgbClr val="3366FF"/>
                </a:solidFill>
                <a:latin typeface="Arial" panose="020B0604020202020204" pitchFamily="34" charset="0"/>
                <a:ea typeface="MS Mincho" panose="02020609040205080304" pitchFamily="49" charset="-128"/>
              </a:rPr>
              <a:t>Act:</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Changes made instead of facilitator being paramedic, the family member became this role. One unexpected find was that there were new starters that have never rang a paramedic before. By facilitating this change enabled the facilitator to support the staff member with how to do this element of the Sepsis Escape Room when repeating the next PDSA cycle.</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This PDSA cycle has now repeated successfully performing this 9 more times successfully. 75 staff completing this Sepsis Escape Room all with 100% knowledge and confidence improvement scores and all excellent scores and feedback.</a:t>
            </a:r>
          </a:p>
          <a:p>
            <a:pPr marL="171450" indent="-171450">
              <a:buFont typeface="Arial" panose="020B0604020202020204" pitchFamily="34" charset="0"/>
              <a:buChar char="•"/>
            </a:pPr>
            <a:r>
              <a:rPr lang="en-GB" sz="1200" dirty="0">
                <a:latin typeface="Arial" panose="020B0604020202020204" pitchFamily="34" charset="0"/>
                <a:ea typeface="MS Mincho" panose="02020609040205080304" pitchFamily="49" charset="-128"/>
              </a:rPr>
              <a:t>This effective nurse education methodology has been very effective to support recognition of sepsis, safe escalation of patients and improved staff confidence and knowledge within a safe, fun and engaging learning environment.</a:t>
            </a:r>
          </a:p>
          <a:p>
            <a:pPr marL="171450" indent="-171450">
              <a:buFont typeface="Arial" panose="020B0604020202020204" pitchFamily="34" charset="0"/>
              <a:buChar char="•"/>
            </a:pPr>
            <a:endParaRPr lang="en-GB" sz="1200" dirty="0">
              <a:latin typeface="Arial" panose="020B0604020202020204" pitchFamily="34" charset="0"/>
              <a:ea typeface="MS Mincho" panose="02020609040205080304" pitchFamily="49" charset="-128"/>
            </a:endParaRPr>
          </a:p>
        </p:txBody>
      </p:sp>
      <p:sp>
        <p:nvSpPr>
          <p:cNvPr id="28" name="TextBox 27">
            <a:extLst>
              <a:ext uri="{FF2B5EF4-FFF2-40B4-BE49-F238E27FC236}">
                <a16:creationId xmlns:a16="http://schemas.microsoft.com/office/drawing/2014/main" id="{E9FBA638-D313-F500-A20A-2B293EEBDCE8}"/>
              </a:ext>
            </a:extLst>
          </p:cNvPr>
          <p:cNvSpPr txBox="1"/>
          <p:nvPr/>
        </p:nvSpPr>
        <p:spPr>
          <a:xfrm>
            <a:off x="1876710" y="4426352"/>
            <a:ext cx="2187569" cy="400110"/>
          </a:xfrm>
          <a:prstGeom prst="rect">
            <a:avLst/>
          </a:prstGeom>
          <a:noFill/>
        </p:spPr>
        <p:txBody>
          <a:bodyPr wrap="square" rtlCol="0">
            <a:spAutoFit/>
          </a:bodyPr>
          <a:lstStyle/>
          <a:p>
            <a:r>
              <a:rPr lang="en-GB" sz="900" dirty="0">
                <a:latin typeface="Arial" panose="020B0604020202020204" pitchFamily="34" charset="0"/>
                <a:ea typeface="MS Mincho" panose="02020609040205080304" pitchFamily="49" charset="-128"/>
                <a:cs typeface="Arial" panose="020B0604020202020204" pitchFamily="34" charset="0"/>
              </a:rPr>
              <a:t>PDSA Cycle (NHS England and NHS Improvement, 2021</a:t>
            </a:r>
            <a:r>
              <a:rPr lang="en-GB" sz="1100" dirty="0">
                <a:latin typeface="Arial" panose="020B0604020202020204" pitchFamily="34" charset="0"/>
                <a:ea typeface="MS Mincho" panose="02020609040205080304" pitchFamily="49" charset="-128"/>
                <a:cs typeface="Arial" panose="020B0604020202020204" pitchFamily="34" charset="0"/>
              </a:rPr>
              <a:t>)</a:t>
            </a:r>
          </a:p>
        </p:txBody>
      </p:sp>
      <p:sp>
        <p:nvSpPr>
          <p:cNvPr id="19" name="TextBox 18">
            <a:extLst>
              <a:ext uri="{FF2B5EF4-FFF2-40B4-BE49-F238E27FC236}">
                <a16:creationId xmlns:a16="http://schemas.microsoft.com/office/drawing/2014/main" id="{6664B470-3F3F-0F8B-C877-789E754655FE}"/>
              </a:ext>
            </a:extLst>
          </p:cNvPr>
          <p:cNvSpPr txBox="1"/>
          <p:nvPr/>
        </p:nvSpPr>
        <p:spPr>
          <a:xfrm>
            <a:off x="5154244" y="2283455"/>
            <a:ext cx="5764213" cy="830997"/>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Aim</a:t>
            </a:r>
          </a:p>
          <a:p>
            <a:pPr marL="285750" indent="-285750">
              <a:buFont typeface="Arial" panose="020B0604020202020204" pitchFamily="34" charset="0"/>
              <a:buChar char="•"/>
            </a:pPr>
            <a:r>
              <a:rPr lang="en-US" sz="1200" dirty="0">
                <a:latin typeface="Arial" panose="020B0604020202020204" pitchFamily="34" charset="0"/>
                <a:ea typeface="MS Mincho" panose="02020609040205080304" pitchFamily="49" charset="-128"/>
                <a:cs typeface="Arial" panose="020B0604020202020204" pitchFamily="34" charset="0"/>
              </a:rPr>
              <a:t>All Community Nursing New Starters will have improved knowledge and confidence in Community Sepsis Recognition and Escalation Process by engaging within a 1-hour immersive Sepsis Escape Room.</a:t>
            </a:r>
            <a:endParaRPr lang="en-GB" sz="1200" dirty="0">
              <a:latin typeface="Arial" panose="020B0604020202020204" pitchFamily="34" charset="0"/>
              <a:ea typeface="MS Mincho" panose="02020609040205080304" pitchFamily="49" charset="-128"/>
              <a:cs typeface="Arial" panose="020B0604020202020204" pitchFamily="34" charset="0"/>
            </a:endParaRPr>
          </a:p>
        </p:txBody>
      </p:sp>
      <p:pic>
        <p:nvPicPr>
          <p:cNvPr id="33" name="Picture 32">
            <a:extLst>
              <a:ext uri="{FF2B5EF4-FFF2-40B4-BE49-F238E27FC236}">
                <a16:creationId xmlns:a16="http://schemas.microsoft.com/office/drawing/2014/main" id="{D9ADD24B-78E3-0126-B5C2-B4740D8BD27F}"/>
              </a:ext>
            </a:extLst>
          </p:cNvPr>
          <p:cNvPicPr>
            <a:picLocks noChangeAspect="1"/>
          </p:cNvPicPr>
          <p:nvPr/>
        </p:nvPicPr>
        <p:blipFill>
          <a:blip r:embed="rId3"/>
          <a:stretch>
            <a:fillRect/>
          </a:stretch>
        </p:blipFill>
        <p:spPr>
          <a:xfrm>
            <a:off x="5595926" y="5939133"/>
            <a:ext cx="448710" cy="453108"/>
          </a:xfrm>
          <a:prstGeom prst="rect">
            <a:avLst/>
          </a:prstGeom>
        </p:spPr>
      </p:pic>
      <p:graphicFrame>
        <p:nvGraphicFramePr>
          <p:cNvPr id="34" name="Diagram 33">
            <a:extLst>
              <a:ext uri="{FF2B5EF4-FFF2-40B4-BE49-F238E27FC236}">
                <a16:creationId xmlns:a16="http://schemas.microsoft.com/office/drawing/2014/main" id="{FE213E30-AF62-2EF9-3FD7-CC31CE394F74}"/>
              </a:ext>
            </a:extLst>
          </p:cNvPr>
          <p:cNvGraphicFramePr/>
          <p:nvPr>
            <p:extLst>
              <p:ext uri="{D42A27DB-BD31-4B8C-83A1-F6EECF244321}">
                <p14:modId xmlns:p14="http://schemas.microsoft.com/office/powerpoint/2010/main" val="3274568999"/>
              </p:ext>
            </p:extLst>
          </p:nvPr>
        </p:nvGraphicFramePr>
        <p:xfrm>
          <a:off x="4873139" y="3728114"/>
          <a:ext cx="6045318" cy="22810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5" name="TextBox 34">
            <a:extLst>
              <a:ext uri="{FF2B5EF4-FFF2-40B4-BE49-F238E27FC236}">
                <a16:creationId xmlns:a16="http://schemas.microsoft.com/office/drawing/2014/main" id="{0E9FD3D5-3ABF-2F25-05C1-21B91241D91C}"/>
              </a:ext>
            </a:extLst>
          </p:cNvPr>
          <p:cNvSpPr txBox="1"/>
          <p:nvPr/>
        </p:nvSpPr>
        <p:spPr>
          <a:xfrm>
            <a:off x="5154244" y="3364523"/>
            <a:ext cx="1948543"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Drivers for Change</a:t>
            </a:r>
          </a:p>
        </p:txBody>
      </p:sp>
      <p:pic>
        <p:nvPicPr>
          <p:cNvPr id="41" name="Picture 40">
            <a:extLst>
              <a:ext uri="{FF2B5EF4-FFF2-40B4-BE49-F238E27FC236}">
                <a16:creationId xmlns:a16="http://schemas.microsoft.com/office/drawing/2014/main" id="{9F2A98F7-9123-F5C4-BCF2-7652B6F62CA6}"/>
              </a:ext>
            </a:extLst>
          </p:cNvPr>
          <p:cNvPicPr>
            <a:picLocks noChangeAspect="1"/>
          </p:cNvPicPr>
          <p:nvPr/>
        </p:nvPicPr>
        <p:blipFill>
          <a:blip r:embed="rId9"/>
          <a:stretch>
            <a:fillRect/>
          </a:stretch>
        </p:blipFill>
        <p:spPr>
          <a:xfrm>
            <a:off x="5425330" y="8198158"/>
            <a:ext cx="1551901" cy="1215992"/>
          </a:xfrm>
          <a:prstGeom prst="rect">
            <a:avLst/>
          </a:prstGeom>
        </p:spPr>
      </p:pic>
      <p:sp>
        <p:nvSpPr>
          <p:cNvPr id="45" name="TextBox 44">
            <a:extLst>
              <a:ext uri="{FF2B5EF4-FFF2-40B4-BE49-F238E27FC236}">
                <a16:creationId xmlns:a16="http://schemas.microsoft.com/office/drawing/2014/main" id="{2858D5B7-CD0B-486C-FE61-30590C4D5A81}"/>
              </a:ext>
            </a:extLst>
          </p:cNvPr>
          <p:cNvSpPr txBox="1"/>
          <p:nvPr/>
        </p:nvSpPr>
        <p:spPr>
          <a:xfrm>
            <a:off x="4946942" y="7704063"/>
            <a:ext cx="5743527" cy="307777"/>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Introducing Mrs Willis and The Community Sepsis Escape Room</a:t>
            </a:r>
          </a:p>
        </p:txBody>
      </p:sp>
      <p:pic>
        <p:nvPicPr>
          <p:cNvPr id="58" name="Picture 57">
            <a:extLst>
              <a:ext uri="{FF2B5EF4-FFF2-40B4-BE49-F238E27FC236}">
                <a16:creationId xmlns:a16="http://schemas.microsoft.com/office/drawing/2014/main" id="{3B6943A7-4FA2-5413-B948-51D1C743F60B}"/>
              </a:ext>
            </a:extLst>
          </p:cNvPr>
          <p:cNvPicPr>
            <a:picLocks noChangeAspect="1"/>
          </p:cNvPicPr>
          <p:nvPr/>
        </p:nvPicPr>
        <p:blipFill>
          <a:blip r:embed="rId10"/>
          <a:stretch>
            <a:fillRect/>
          </a:stretch>
        </p:blipFill>
        <p:spPr>
          <a:xfrm>
            <a:off x="7785369" y="8201211"/>
            <a:ext cx="1675317" cy="1229419"/>
          </a:xfrm>
          <a:prstGeom prst="rect">
            <a:avLst/>
          </a:prstGeom>
        </p:spPr>
      </p:pic>
      <p:pic>
        <p:nvPicPr>
          <p:cNvPr id="59" name="Picture 58">
            <a:extLst>
              <a:ext uri="{FF2B5EF4-FFF2-40B4-BE49-F238E27FC236}">
                <a16:creationId xmlns:a16="http://schemas.microsoft.com/office/drawing/2014/main" id="{A49D5CF9-4ECF-4722-5483-077BD0BB68FE}"/>
              </a:ext>
            </a:extLst>
          </p:cNvPr>
          <p:cNvPicPr>
            <a:picLocks noChangeAspect="1"/>
          </p:cNvPicPr>
          <p:nvPr/>
        </p:nvPicPr>
        <p:blipFill>
          <a:blip r:embed="rId11"/>
          <a:stretch>
            <a:fillRect/>
          </a:stretch>
        </p:blipFill>
        <p:spPr>
          <a:xfrm>
            <a:off x="9450199" y="8198158"/>
            <a:ext cx="1035336" cy="1371858"/>
          </a:xfrm>
          <a:prstGeom prst="rect">
            <a:avLst/>
          </a:prstGeom>
        </p:spPr>
      </p:pic>
      <p:pic>
        <p:nvPicPr>
          <p:cNvPr id="61" name="Picture 60">
            <a:extLst>
              <a:ext uri="{FF2B5EF4-FFF2-40B4-BE49-F238E27FC236}">
                <a16:creationId xmlns:a16="http://schemas.microsoft.com/office/drawing/2014/main" id="{E51B0689-90D8-D3B2-D982-9C65D250F1FB}"/>
              </a:ext>
            </a:extLst>
          </p:cNvPr>
          <p:cNvPicPr>
            <a:picLocks noChangeAspect="1"/>
          </p:cNvPicPr>
          <p:nvPr/>
        </p:nvPicPr>
        <p:blipFill>
          <a:blip r:embed="rId12"/>
          <a:stretch>
            <a:fillRect/>
          </a:stretch>
        </p:blipFill>
        <p:spPr>
          <a:xfrm>
            <a:off x="6994667" y="8190598"/>
            <a:ext cx="812236" cy="1230350"/>
          </a:xfrm>
          <a:prstGeom prst="rect">
            <a:avLst/>
          </a:prstGeom>
        </p:spPr>
      </p:pic>
      <p:graphicFrame>
        <p:nvGraphicFramePr>
          <p:cNvPr id="63" name="Chart 62">
            <a:extLst>
              <a:ext uri="{FF2B5EF4-FFF2-40B4-BE49-F238E27FC236}">
                <a16:creationId xmlns:a16="http://schemas.microsoft.com/office/drawing/2014/main" id="{B79D3AC3-3C8E-92E7-9097-C8D38A6E79C7}"/>
              </a:ext>
            </a:extLst>
          </p:cNvPr>
          <p:cNvGraphicFramePr>
            <a:graphicFrameLocks/>
          </p:cNvGraphicFramePr>
          <p:nvPr>
            <p:extLst>
              <p:ext uri="{D42A27DB-BD31-4B8C-83A1-F6EECF244321}">
                <p14:modId xmlns:p14="http://schemas.microsoft.com/office/powerpoint/2010/main" val="37444733"/>
              </p:ext>
            </p:extLst>
          </p:nvPr>
        </p:nvGraphicFramePr>
        <p:xfrm>
          <a:off x="5995633" y="9591278"/>
          <a:ext cx="3729259" cy="1560839"/>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65" name="Chart 64">
            <a:extLst>
              <a:ext uri="{FF2B5EF4-FFF2-40B4-BE49-F238E27FC236}">
                <a16:creationId xmlns:a16="http://schemas.microsoft.com/office/drawing/2014/main" id="{93801975-6D6F-5932-76C9-506C508FDC06}"/>
              </a:ext>
            </a:extLst>
          </p:cNvPr>
          <p:cNvGraphicFramePr>
            <a:graphicFrameLocks/>
          </p:cNvGraphicFramePr>
          <p:nvPr>
            <p:extLst>
              <p:ext uri="{D42A27DB-BD31-4B8C-83A1-F6EECF244321}">
                <p14:modId xmlns:p14="http://schemas.microsoft.com/office/powerpoint/2010/main" val="586501355"/>
              </p:ext>
            </p:extLst>
          </p:nvPr>
        </p:nvGraphicFramePr>
        <p:xfrm>
          <a:off x="5206853" y="6003636"/>
          <a:ext cx="3983738" cy="1717553"/>
        </p:xfrm>
        <a:graphic>
          <a:graphicData uri="http://schemas.openxmlformats.org/drawingml/2006/chart">
            <c:chart xmlns:c="http://schemas.openxmlformats.org/drawingml/2006/chart" xmlns:r="http://schemas.openxmlformats.org/officeDocument/2006/relationships" r:id="rId14"/>
          </a:graphicData>
        </a:graphic>
      </p:graphicFrame>
      <p:sp>
        <p:nvSpPr>
          <p:cNvPr id="67" name="Speech Bubble: Rectangle with Corners Rounded 66">
            <a:extLst>
              <a:ext uri="{FF2B5EF4-FFF2-40B4-BE49-F238E27FC236}">
                <a16:creationId xmlns:a16="http://schemas.microsoft.com/office/drawing/2014/main" id="{4C580240-B57C-D0CD-C5F0-029654B97E96}"/>
              </a:ext>
            </a:extLst>
          </p:cNvPr>
          <p:cNvSpPr/>
          <p:nvPr/>
        </p:nvSpPr>
        <p:spPr>
          <a:xfrm>
            <a:off x="8679484" y="11141812"/>
            <a:ext cx="1066911" cy="1661027"/>
          </a:xfrm>
          <a:prstGeom prst="wedgeRoundRectCallout">
            <a:avLst>
              <a:gd name="adj1" fmla="val 42542"/>
              <a:gd name="adj2" fmla="val 73802"/>
              <a:gd name="adj3" fmla="val 16667"/>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latin typeface="Arial" panose="020B0604020202020204" pitchFamily="34" charset="0"/>
                <a:cs typeface="Arial" panose="020B0604020202020204" pitchFamily="34" charset="0"/>
              </a:rPr>
              <a:t>I am now able to spot the signs and symptoms of sepsis and can escalate appropriately </a:t>
            </a:r>
          </a:p>
        </p:txBody>
      </p:sp>
      <p:sp>
        <p:nvSpPr>
          <p:cNvPr id="71" name="Speech Bubble: Rectangle with Corners Rounded 70">
            <a:extLst>
              <a:ext uri="{FF2B5EF4-FFF2-40B4-BE49-F238E27FC236}">
                <a16:creationId xmlns:a16="http://schemas.microsoft.com/office/drawing/2014/main" id="{D3D96F45-0933-255E-DB8B-430AAD5249D8}"/>
              </a:ext>
            </a:extLst>
          </p:cNvPr>
          <p:cNvSpPr/>
          <p:nvPr/>
        </p:nvSpPr>
        <p:spPr>
          <a:xfrm>
            <a:off x="7402940" y="11132585"/>
            <a:ext cx="1214185" cy="1986161"/>
          </a:xfrm>
          <a:prstGeom prst="wedgeRoundRectCallout">
            <a:avLst>
              <a:gd name="adj1" fmla="val 38488"/>
              <a:gd name="adj2" fmla="val 58085"/>
              <a:gd name="adj3" fmla="val 16667"/>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kern="0" dirty="0">
                <a:effectLst/>
              </a:rPr>
              <a:t>Really useful session the as it reinforced the signs and symptoms and how to communicate with the patients and carers to gain information. </a:t>
            </a:r>
            <a:endParaRPr lang="en-GB" sz="9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GB" sz="1050" dirty="0">
              <a:latin typeface="Arial" panose="020B0604020202020204" pitchFamily="34" charset="0"/>
              <a:cs typeface="Arial" panose="020B0604020202020204" pitchFamily="34" charset="0"/>
            </a:endParaRPr>
          </a:p>
        </p:txBody>
      </p:sp>
      <p:pic>
        <p:nvPicPr>
          <p:cNvPr id="66" name="Picture 65">
            <a:extLst>
              <a:ext uri="{FF2B5EF4-FFF2-40B4-BE49-F238E27FC236}">
                <a16:creationId xmlns:a16="http://schemas.microsoft.com/office/drawing/2014/main" id="{EC31F8B3-2EC1-977C-5C85-C53B5B6022EF}"/>
              </a:ext>
            </a:extLst>
          </p:cNvPr>
          <p:cNvPicPr>
            <a:picLocks noChangeAspect="1"/>
          </p:cNvPicPr>
          <p:nvPr/>
        </p:nvPicPr>
        <p:blipFill>
          <a:blip r:embed="rId15"/>
          <a:stretch>
            <a:fillRect/>
          </a:stretch>
        </p:blipFill>
        <p:spPr>
          <a:xfrm>
            <a:off x="9839763" y="12692388"/>
            <a:ext cx="529543" cy="529543"/>
          </a:xfrm>
          <a:prstGeom prst="rect">
            <a:avLst/>
          </a:prstGeom>
        </p:spPr>
      </p:pic>
      <p:sp>
        <p:nvSpPr>
          <p:cNvPr id="74" name="TextBox 73">
            <a:extLst>
              <a:ext uri="{FF2B5EF4-FFF2-40B4-BE49-F238E27FC236}">
                <a16:creationId xmlns:a16="http://schemas.microsoft.com/office/drawing/2014/main" id="{0DDA06DB-F509-C40D-EAE8-1BBC9AAA9A6E}"/>
              </a:ext>
            </a:extLst>
          </p:cNvPr>
          <p:cNvSpPr txBox="1"/>
          <p:nvPr/>
        </p:nvSpPr>
        <p:spPr>
          <a:xfrm>
            <a:off x="9102543" y="6195068"/>
            <a:ext cx="1438894" cy="1446550"/>
          </a:xfrm>
          <a:prstGeom prst="rect">
            <a:avLst/>
          </a:prstGeom>
          <a:noFill/>
          <a:ln w="3175">
            <a:solidFill>
              <a:srgbClr val="3366FF"/>
            </a:solidFill>
          </a:ln>
        </p:spPr>
        <p:txBody>
          <a:bodyPr wrap="square" rtlCol="0">
            <a:spAutoFit/>
          </a:bodyPr>
          <a:lstStyle/>
          <a:p>
            <a:r>
              <a:rPr lang="en-GB" sz="1100" dirty="0">
                <a:latin typeface="Arial" panose="020B0604020202020204" pitchFamily="34" charset="0"/>
                <a:ea typeface="MS Mincho" panose="02020609040205080304" pitchFamily="49" charset="-128"/>
              </a:rPr>
              <a:t>Pre learning responses suggest that there are areas that staff lack knowledge and confidence in. This was in line with our expectations.</a:t>
            </a:r>
          </a:p>
        </p:txBody>
      </p:sp>
      <p:sp>
        <p:nvSpPr>
          <p:cNvPr id="2" name="TextBox 1">
            <a:extLst>
              <a:ext uri="{FF2B5EF4-FFF2-40B4-BE49-F238E27FC236}">
                <a16:creationId xmlns:a16="http://schemas.microsoft.com/office/drawing/2014/main" id="{BB554D79-45C2-B29E-E40A-8C5A4B55855C}"/>
              </a:ext>
            </a:extLst>
          </p:cNvPr>
          <p:cNvSpPr txBox="1"/>
          <p:nvPr/>
        </p:nvSpPr>
        <p:spPr>
          <a:xfrm>
            <a:off x="255019" y="95946"/>
            <a:ext cx="1932549" cy="461665"/>
          </a:xfrm>
          <a:prstGeom prst="rect">
            <a:avLst/>
          </a:prstGeom>
          <a:noFill/>
        </p:spPr>
        <p:txBody>
          <a:bodyPr wrap="square" rtlCol="0">
            <a:spAutoFit/>
          </a:bodyPr>
          <a:lstStyle/>
          <a:p>
            <a:r>
              <a:rPr lang="en-GB" sz="2400" b="1" dirty="0">
                <a:solidFill>
                  <a:schemeClr val="bg1"/>
                </a:solidFill>
              </a:rPr>
              <a:t>A24-063</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652BD8E9-86FC-4273-A619-D3327E4BD5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BF587-55E2-4B20-8400-E7E0F8570720}">
  <ds:schemaRefs>
    <ds:schemaRef ds:uri="http://schemas.microsoft.com/sharepoint/v3/contenttype/forms"/>
  </ds:schemaRefs>
</ds:datastoreItem>
</file>

<file path=customXml/itemProps3.xml><?xml version="1.0" encoding="utf-8"?>
<ds:datastoreItem xmlns:ds="http://schemas.openxmlformats.org/officeDocument/2006/customXml" ds:itemID="{D2FA220C-EB03-441B-AE56-82278B5B633C}">
  <ds:schemaRefs>
    <ds:schemaRef ds:uri="http://schemas.microsoft.com/sharepoint/v3"/>
    <ds:schemaRef ds:uri="http://purl.org/dc/terms/"/>
    <ds:schemaRef ds:uri="b1d9df04-9b8d-4886-96c6-6484f0dc8e88"/>
    <ds:schemaRef ds:uri="http://schemas.microsoft.com/office/2006/documentManagement/types"/>
    <ds:schemaRef ds:uri="http://schemas.microsoft.com/office/infopath/2007/PartnerControls"/>
    <ds:schemaRef ds:uri="cdef7ab9-3519-4273-a22c-7105e88b5b86"/>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422</TotalTime>
  <Words>718</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34</cp:revision>
  <dcterms:created xsi:type="dcterms:W3CDTF">2020-12-07T15:24:36Z</dcterms:created>
  <dcterms:modified xsi:type="dcterms:W3CDTF">2024-06-19T15:03:22Z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