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1" r:id="rId5"/>
  </p:sldIdLst>
  <p:sldSz cx="10691813" cy="1511935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40"/>
    <a:srgbClr val="55B01E"/>
    <a:srgbClr val="5DA5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9FF11E-C8D2-470F-8645-055170186DEE}" v="2" dt="2024-06-19T14:55:26.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310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96e82a6e-5013-471e-a9f4-1a2ef9001ce4" providerId="ADAL" clId="{7A9FF11E-C8D2-470F-8645-055170186DEE}"/>
    <pc:docChg chg="custSel modSld">
      <pc:chgData name="BRADLEY, Joyce (WALSALL HEALTHCARE NHS TRUST)" userId="96e82a6e-5013-471e-a9f4-1a2ef9001ce4" providerId="ADAL" clId="{7A9FF11E-C8D2-470F-8645-055170186DEE}" dt="2024-06-19T14:56:43.503" v="108" actId="6549"/>
      <pc:docMkLst>
        <pc:docMk/>
      </pc:docMkLst>
      <pc:sldChg chg="modSp mod">
        <pc:chgData name="BRADLEY, Joyce (WALSALL HEALTHCARE NHS TRUST)" userId="96e82a6e-5013-471e-a9f4-1a2ef9001ce4" providerId="ADAL" clId="{7A9FF11E-C8D2-470F-8645-055170186DEE}" dt="2024-06-19T14:56:43.503" v="108" actId="6549"/>
        <pc:sldMkLst>
          <pc:docMk/>
          <pc:sldMk cId="2598478502" sldId="261"/>
        </pc:sldMkLst>
        <pc:spChg chg="mod">
          <ac:chgData name="BRADLEY, Joyce (WALSALL HEALTHCARE NHS TRUST)" userId="96e82a6e-5013-471e-a9f4-1a2ef9001ce4" providerId="ADAL" clId="{7A9FF11E-C8D2-470F-8645-055170186DEE}" dt="2024-06-06T11:03:44.539" v="105" actId="1035"/>
          <ac:spMkLst>
            <pc:docMk/>
            <pc:sldMk cId="2598478502" sldId="261"/>
            <ac:spMk id="8" creationId="{F7E56D65-05CA-34A0-14F8-8124DB76EAEA}"/>
          </ac:spMkLst>
        </pc:spChg>
        <pc:spChg chg="mod">
          <ac:chgData name="BRADLEY, Joyce (WALSALL HEALTHCARE NHS TRUST)" userId="96e82a6e-5013-471e-a9f4-1a2ef9001ce4" providerId="ADAL" clId="{7A9FF11E-C8D2-470F-8645-055170186DEE}" dt="2024-06-19T14:56:43.503" v="108" actId="6549"/>
          <ac:spMkLst>
            <pc:docMk/>
            <pc:sldMk cId="2598478502" sldId="261"/>
            <ac:spMk id="10" creationId="{B58AD6FE-F3F4-8946-838E-E4A51B087E8E}"/>
          </ac:spMkLst>
        </pc:spChg>
        <pc:spChg chg="mod">
          <ac:chgData name="BRADLEY, Joyce (WALSALL HEALTHCARE NHS TRUST)" userId="96e82a6e-5013-471e-a9f4-1a2ef9001ce4" providerId="ADAL" clId="{7A9FF11E-C8D2-470F-8645-055170186DEE}" dt="2024-06-06T11:01:05.197" v="19" actId="1035"/>
          <ac:spMkLst>
            <pc:docMk/>
            <pc:sldMk cId="2598478502" sldId="261"/>
            <ac:spMk id="21" creationId="{737ED614-5599-6F2D-7E51-7BEFDC066574}"/>
          </ac:spMkLst>
        </pc:spChg>
        <pc:spChg chg="mod">
          <ac:chgData name="BRADLEY, Joyce (WALSALL HEALTHCARE NHS TRUST)" userId="96e82a6e-5013-471e-a9f4-1a2ef9001ce4" providerId="ADAL" clId="{7A9FF11E-C8D2-470F-8645-055170186DEE}" dt="2024-06-06T11:01:08.575" v="24" actId="1035"/>
          <ac:spMkLst>
            <pc:docMk/>
            <pc:sldMk cId="2598478502" sldId="261"/>
            <ac:spMk id="38" creationId="{261F3FA0-49E6-47F9-B231-CF7DEDAD09F8}"/>
          </ac:spMkLst>
        </pc:spChg>
        <pc:spChg chg="mod">
          <ac:chgData name="BRADLEY, Joyce (WALSALL HEALTHCARE NHS TRUST)" userId="96e82a6e-5013-471e-a9f4-1a2ef9001ce4" providerId="ADAL" clId="{7A9FF11E-C8D2-470F-8645-055170186DEE}" dt="2024-06-06T11:01:01.512" v="16" actId="404"/>
          <ac:spMkLst>
            <pc:docMk/>
            <pc:sldMk cId="2598478502" sldId="261"/>
            <ac:spMk id="40" creationId="{C4003466-EC32-AF2D-2683-9755391BECDF}"/>
          </ac:spMkLst>
        </pc:spChg>
        <pc:spChg chg="mod">
          <ac:chgData name="BRADLEY, Joyce (WALSALL HEALTHCARE NHS TRUST)" userId="96e82a6e-5013-471e-a9f4-1a2ef9001ce4" providerId="ADAL" clId="{7A9FF11E-C8D2-470F-8645-055170186DEE}" dt="2024-06-06T11:01:38.860" v="30" actId="6549"/>
          <ac:spMkLst>
            <pc:docMk/>
            <pc:sldMk cId="2598478502" sldId="261"/>
            <ac:spMk id="70" creationId="{C38DFE20-7B39-C3F7-6020-142AA8FDEE39}"/>
          </ac:spMkLst>
        </pc:spChg>
        <pc:spChg chg="mod">
          <ac:chgData name="BRADLEY, Joyce (WALSALL HEALTHCARE NHS TRUST)" userId="96e82a6e-5013-471e-a9f4-1a2ef9001ce4" providerId="ADAL" clId="{7A9FF11E-C8D2-470F-8645-055170186DEE}" dt="2024-06-06T11:03:00.429" v="81" actId="20577"/>
          <ac:spMkLst>
            <pc:docMk/>
            <pc:sldMk cId="2598478502" sldId="261"/>
            <ac:spMk id="73" creationId="{A3DA28A4-387C-247C-DD3A-625A23C5696D}"/>
          </ac:spMkLst>
        </pc:spChg>
        <pc:picChg chg="mod">
          <ac:chgData name="BRADLEY, Joyce (WALSALL HEALTHCARE NHS TRUST)" userId="96e82a6e-5013-471e-a9f4-1a2ef9001ce4" providerId="ADAL" clId="{7A9FF11E-C8D2-470F-8645-055170186DEE}" dt="2024-06-06T11:01:05.197" v="19" actId="1035"/>
          <ac:picMkLst>
            <pc:docMk/>
            <pc:sldMk cId="2598478502" sldId="261"/>
            <ac:picMk id="37" creationId="{DC4C5EF0-B4EC-9CB5-FE70-4722C3B2122C}"/>
          </ac:picMkLst>
        </pc:picChg>
        <pc:picChg chg="mod">
          <ac:chgData name="BRADLEY, Joyce (WALSALL HEALTHCARE NHS TRUST)" userId="96e82a6e-5013-471e-a9f4-1a2ef9001ce4" providerId="ADAL" clId="{7A9FF11E-C8D2-470F-8645-055170186DEE}" dt="2024-06-19T14:55:31.765" v="106" actId="1038"/>
          <ac:picMkLst>
            <pc:docMk/>
            <pc:sldMk cId="2598478502" sldId="261"/>
            <ac:picMk id="68" creationId="{1493C9D0-A7D9-86F2-D26A-A46501422ED1}"/>
          </ac:picMkLst>
        </pc:picChg>
      </pc:sldChg>
    </pc:docChg>
  </pc:docChgLst>
  <pc:docChgLst>
    <pc:chgData name="Katy Cook" userId="a4e15583-bfad-44a9-a359-10a2e4094d81" providerId="ADAL" clId="{B2C3C2D5-E3D6-456E-AEAB-A34851FA637D}"/>
    <pc:docChg chg="modSld">
      <pc:chgData name="Katy Cook" userId="a4e15583-bfad-44a9-a359-10a2e4094d81" providerId="ADAL" clId="{B2C3C2D5-E3D6-456E-AEAB-A34851FA637D}" dt="2024-06-17T17:53:02.213" v="4" actId="20577"/>
      <pc:docMkLst>
        <pc:docMk/>
      </pc:docMkLst>
      <pc:sldChg chg="modSp mod">
        <pc:chgData name="Katy Cook" userId="a4e15583-bfad-44a9-a359-10a2e4094d81" providerId="ADAL" clId="{B2C3C2D5-E3D6-456E-AEAB-A34851FA637D}" dt="2024-06-17T17:53:02.213" v="4" actId="20577"/>
        <pc:sldMkLst>
          <pc:docMk/>
          <pc:sldMk cId="2598478502" sldId="261"/>
        </pc:sldMkLst>
        <pc:spChg chg="mod">
          <ac:chgData name="Katy Cook" userId="a4e15583-bfad-44a9-a359-10a2e4094d81" providerId="ADAL" clId="{B2C3C2D5-E3D6-456E-AEAB-A34851FA637D}" dt="2024-06-17T17:53:02.213" v="4" actId="20577"/>
          <ac:spMkLst>
            <pc:docMk/>
            <pc:sldMk cId="2598478502" sldId="261"/>
            <ac:spMk id="40" creationId="{C4003466-EC32-AF2D-2683-9755391BECD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737ED614-5599-6F2D-7E51-7BEFDC066574}"/>
              </a:ext>
            </a:extLst>
          </p:cNvPr>
          <p:cNvSpPr txBox="1"/>
          <p:nvPr/>
        </p:nvSpPr>
        <p:spPr>
          <a:xfrm>
            <a:off x="7315199" y="3895577"/>
            <a:ext cx="3314863" cy="1446550"/>
          </a:xfrm>
          <a:prstGeom prst="rect">
            <a:avLst/>
          </a:prstGeom>
          <a:noFill/>
        </p:spPr>
        <p:txBody>
          <a:bodyPr wrap="square" rtlCol="0">
            <a:spAutoFit/>
          </a:bodyPr>
          <a:lstStyle/>
          <a:p>
            <a:r>
              <a:rPr lang="en-US" sz="1100" b="1" dirty="0">
                <a:latin typeface="Arial" panose="020B0604020202020204" pitchFamily="34" charset="0"/>
                <a:cs typeface="Arial" panose="020B0604020202020204" pitchFamily="34" charset="0"/>
              </a:rPr>
              <a:t>Figure 1:</a:t>
            </a:r>
            <a:r>
              <a:rPr lang="en-US" sz="1100" dirty="0">
                <a:latin typeface="Arial" panose="020B0604020202020204" pitchFamily="34" charset="0"/>
                <a:cs typeface="Arial" panose="020B0604020202020204" pitchFamily="34" charset="0"/>
              </a:rPr>
              <a:t> Theatre List – Lower Limb replacement</a:t>
            </a:r>
          </a:p>
          <a:p>
            <a:pPr marL="182563" indent="-182563">
              <a:buAutoNum type="arabicPeriod"/>
            </a:pPr>
            <a:r>
              <a:rPr lang="en-US" sz="1100" b="1" dirty="0">
                <a:solidFill>
                  <a:srgbClr val="343434"/>
                </a:solidFill>
                <a:highlight>
                  <a:srgbClr val="FFFFFF"/>
                </a:highlight>
                <a:latin typeface="Arial" panose="020B0604020202020204" pitchFamily="34" charset="0"/>
                <a:cs typeface="Arial" panose="020B0604020202020204" pitchFamily="34" charset="0"/>
              </a:rPr>
              <a:t>Cream box </a:t>
            </a:r>
            <a:r>
              <a:rPr lang="en-US" sz="1100" dirty="0">
                <a:solidFill>
                  <a:srgbClr val="343434"/>
                </a:solidFill>
                <a:highlight>
                  <a:srgbClr val="FFFFFF"/>
                </a:highlight>
                <a:latin typeface="Arial" panose="020B0604020202020204" pitchFamily="34" charset="0"/>
                <a:cs typeface="Arial" panose="020B0604020202020204" pitchFamily="34" charset="0"/>
              </a:rPr>
              <a:t>– theatre session 09.00 – 17:30</a:t>
            </a:r>
          </a:p>
          <a:p>
            <a:pPr marL="182563" indent="-182563">
              <a:buAutoNum type="arabicPeriod"/>
            </a:pPr>
            <a:r>
              <a:rPr lang="en-US" sz="1100" b="1" dirty="0">
                <a:solidFill>
                  <a:srgbClr val="343434"/>
                </a:solidFill>
                <a:highlight>
                  <a:srgbClr val="FFFFFF"/>
                </a:highlight>
                <a:latin typeface="Arial" panose="020B0604020202020204" pitchFamily="34" charset="0"/>
                <a:cs typeface="Arial" panose="020B0604020202020204" pitchFamily="34" charset="0"/>
              </a:rPr>
              <a:t>White box </a:t>
            </a:r>
            <a:r>
              <a:rPr lang="en-US" sz="1100" dirty="0">
                <a:solidFill>
                  <a:srgbClr val="343434"/>
                </a:solidFill>
                <a:highlight>
                  <a:srgbClr val="FFFFFF"/>
                </a:highlight>
                <a:latin typeface="Arial" panose="020B0604020202020204" pitchFamily="34" charset="0"/>
                <a:cs typeface="Arial" panose="020B0604020202020204" pitchFamily="34" charset="0"/>
              </a:rPr>
              <a:t>– Anesthesia time (i.e. 5)</a:t>
            </a:r>
          </a:p>
          <a:p>
            <a:pPr marL="182563" indent="-182563">
              <a:buAutoNum type="arabicPeriod"/>
            </a:pPr>
            <a:r>
              <a:rPr lang="en-US" sz="1100" b="1" dirty="0">
                <a:solidFill>
                  <a:srgbClr val="343434"/>
                </a:solidFill>
                <a:highlight>
                  <a:srgbClr val="FFFFFF"/>
                </a:highlight>
                <a:latin typeface="Arial" panose="020B0604020202020204" pitchFamily="34" charset="0"/>
                <a:cs typeface="Arial" panose="020B0604020202020204" pitchFamily="34" charset="0"/>
              </a:rPr>
              <a:t>Blue box</a:t>
            </a:r>
            <a:r>
              <a:rPr lang="en-US" sz="1100" dirty="0">
                <a:solidFill>
                  <a:srgbClr val="343434"/>
                </a:solidFill>
                <a:highlight>
                  <a:srgbClr val="FFFFFF"/>
                </a:highlight>
                <a:latin typeface="Arial" panose="020B0604020202020204" pitchFamily="34" charset="0"/>
                <a:cs typeface="Arial" panose="020B0604020202020204" pitchFamily="34" charset="0"/>
              </a:rPr>
              <a:t> – Surgical time (i.e. 88)</a:t>
            </a:r>
          </a:p>
          <a:p>
            <a:pPr marL="182563" indent="-182563">
              <a:buAutoNum type="arabicPeriod"/>
            </a:pPr>
            <a:r>
              <a:rPr lang="en-US" sz="1100" b="1" dirty="0">
                <a:solidFill>
                  <a:srgbClr val="343434"/>
                </a:solidFill>
                <a:highlight>
                  <a:srgbClr val="FFFFFF"/>
                </a:highlight>
                <a:latin typeface="Arial" panose="020B0604020202020204" pitchFamily="34" charset="0"/>
                <a:cs typeface="Arial" panose="020B0604020202020204" pitchFamily="34" charset="0"/>
              </a:rPr>
              <a:t>Red box</a:t>
            </a:r>
            <a:r>
              <a:rPr lang="en-US" sz="1100" dirty="0">
                <a:solidFill>
                  <a:srgbClr val="343434"/>
                </a:solidFill>
                <a:highlight>
                  <a:srgbClr val="FFFFFF"/>
                </a:highlight>
                <a:latin typeface="Arial" panose="020B0604020202020204" pitchFamily="34" charset="0"/>
                <a:cs typeface="Arial" panose="020B0604020202020204" pitchFamily="34" charset="0"/>
              </a:rPr>
              <a:t> – time in recovery</a:t>
            </a:r>
          </a:p>
          <a:p>
            <a:endParaRPr lang="en-GB" sz="300" dirty="0">
              <a:solidFill>
                <a:srgbClr val="343434"/>
              </a:solidFill>
              <a:highlight>
                <a:srgbClr val="FFFFFF"/>
              </a:highlight>
              <a:latin typeface="Arial" panose="020B0604020202020204" pitchFamily="34" charset="0"/>
              <a:cs typeface="Arial" panose="020B0604020202020204" pitchFamily="34" charset="0"/>
            </a:endParaRPr>
          </a:p>
          <a:p>
            <a:r>
              <a:rPr lang="en-GB" sz="1000" dirty="0">
                <a:solidFill>
                  <a:srgbClr val="343434"/>
                </a:solidFill>
                <a:highlight>
                  <a:srgbClr val="FFFFFF"/>
                </a:highlight>
                <a:latin typeface="Arial" panose="020B0604020202020204" pitchFamily="34" charset="0"/>
                <a:cs typeface="Arial" panose="020B0604020202020204" pitchFamily="34" charset="0"/>
              </a:rPr>
              <a:t>Anaesthesia and Recovery are undertaken in different areas (anaesthetic room or the recovery ward) and can overlap with the previous patient because of that.</a:t>
            </a:r>
          </a:p>
        </p:txBody>
      </p:sp>
      <p:sp>
        <p:nvSpPr>
          <p:cNvPr id="9" name="TextBox 8">
            <a:extLst>
              <a:ext uri="{FF2B5EF4-FFF2-40B4-BE49-F238E27FC236}">
                <a16:creationId xmlns:a16="http://schemas.microsoft.com/office/drawing/2014/main" id="{7968EE91-BD68-8146-B4F1-F84513CD0E29}"/>
              </a:ext>
            </a:extLst>
          </p:cNvPr>
          <p:cNvSpPr txBox="1"/>
          <p:nvPr/>
        </p:nvSpPr>
        <p:spPr>
          <a:xfrm>
            <a:off x="159145" y="723823"/>
            <a:ext cx="8391014"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Observations of an all-Day T&amp;O Lower Limb</a:t>
            </a:r>
          </a:p>
          <a:p>
            <a:r>
              <a:rPr lang="en-US" sz="2800" b="1" dirty="0">
                <a:solidFill>
                  <a:schemeClr val="bg1"/>
                </a:solidFill>
                <a:latin typeface="Arial" panose="020B0604020202020204" pitchFamily="34" charset="0"/>
                <a:cs typeface="Arial" panose="020B0604020202020204" pitchFamily="34" charset="0"/>
              </a:rPr>
              <a:t>Replacement theatre List</a:t>
            </a:r>
          </a:p>
        </p:txBody>
      </p:sp>
      <p:sp>
        <p:nvSpPr>
          <p:cNvPr id="10" name="TextBox 9">
            <a:extLst>
              <a:ext uri="{FF2B5EF4-FFF2-40B4-BE49-F238E27FC236}">
                <a16:creationId xmlns:a16="http://schemas.microsoft.com/office/drawing/2014/main" id="{B58AD6FE-F3F4-8946-838E-E4A51B087E8E}"/>
              </a:ext>
            </a:extLst>
          </p:cNvPr>
          <p:cNvSpPr txBox="1"/>
          <p:nvPr/>
        </p:nvSpPr>
        <p:spPr>
          <a:xfrm>
            <a:off x="159145" y="47107"/>
            <a:ext cx="1848559"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A24–062 </a:t>
            </a:r>
            <a:endParaRPr lang="en-US" sz="2400" dirty="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61746" y="2602322"/>
            <a:ext cx="10568316" cy="132343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Background:</a:t>
            </a:r>
            <a:r>
              <a:rPr lang="en-US" sz="1200" dirty="0">
                <a:latin typeface="Arial" panose="020B0604020202020204" pitchFamily="34" charset="0"/>
                <a:cs typeface="Arial" panose="020B0604020202020204" pitchFamily="34" charset="0"/>
              </a:rPr>
              <a:t> Prior to COVID19 the Trauma &amp; Orthopedic (T&amp;O), elective lower limb replacement theatre sessions were gearing up to have 4 joints routinely listed. Work had been done to ensure that appropriate anesthetics were being used, physiotherapy post-operative support was available and Joint School had taken </a:t>
            </a:r>
            <a:r>
              <a:rPr lang="en-US" sz="1200">
                <a:latin typeface="Arial" panose="020B0604020202020204" pitchFamily="34" charset="0"/>
                <a:cs typeface="Arial" panose="020B0604020202020204" pitchFamily="34" charset="0"/>
              </a:rPr>
              <a:t>place</a:t>
            </a:r>
            <a:r>
              <a:rPr lang="en-US" sz="1200" dirty="0">
                <a:latin typeface="Arial" panose="020B0604020202020204" pitchFamily="34" charset="0"/>
                <a:cs typeface="Arial" panose="020B0604020202020204" pitchFamily="34" charset="0"/>
              </a:rPr>
              <a:t> in advance.  During COVID19 elective surgery was significantly reduced and the teams of people who worked closely together on joint replacements were affected.  Consistent team members make running theatre more efficient and safer.</a:t>
            </a:r>
          </a:p>
          <a:p>
            <a:endParaRPr lang="en-US" sz="8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 2017 our current Head of QI was working on the Theatre Improvement Programme and helped to establish the theatre reports on the Information Hub.  Figure 1 shows the data captured from the systems in theatres to show what work is being done during the sessions.</a:t>
            </a:r>
          </a:p>
        </p:txBody>
      </p:sp>
      <p:sp>
        <p:nvSpPr>
          <p:cNvPr id="41" name="TextBox 40">
            <a:extLst>
              <a:ext uri="{FF2B5EF4-FFF2-40B4-BE49-F238E27FC236}">
                <a16:creationId xmlns:a16="http://schemas.microsoft.com/office/drawing/2014/main" id="{03099D31-F39A-8C97-2372-22597D55BEA9}"/>
              </a:ext>
            </a:extLst>
          </p:cNvPr>
          <p:cNvSpPr txBox="1"/>
          <p:nvPr/>
        </p:nvSpPr>
        <p:spPr>
          <a:xfrm>
            <a:off x="1537" y="2315274"/>
            <a:ext cx="10731727" cy="353943"/>
          </a:xfrm>
          <a:prstGeom prst="rect">
            <a:avLst/>
          </a:prstGeom>
          <a:noFill/>
        </p:spPr>
        <p:txBody>
          <a:bodyPr wrap="square" lIns="91440" tIns="45720" rIns="91440" bIns="45720" rtlCol="0" anchor="t">
            <a:spAutoFit/>
          </a:bodyPr>
          <a:lstStyle/>
          <a:p>
            <a:r>
              <a:rPr lang="en-US" sz="1700" b="1" dirty="0">
                <a:solidFill>
                  <a:srgbClr val="008F40"/>
                </a:solidFill>
              </a:rPr>
              <a:t>Aim: To consistently have 4 primary lower limb (hip or knee) replacements on an all day (8 hours) theatre session.</a:t>
            </a:r>
            <a:endParaRPr lang="en-US" sz="1700" dirty="0"/>
          </a:p>
        </p:txBody>
      </p:sp>
      <p:sp>
        <p:nvSpPr>
          <p:cNvPr id="2" name="TextBox 1">
            <a:extLst>
              <a:ext uri="{FF2B5EF4-FFF2-40B4-BE49-F238E27FC236}">
                <a16:creationId xmlns:a16="http://schemas.microsoft.com/office/drawing/2014/main" id="{D068A2C5-60FF-0AFB-DCF7-644EEA0D5B15}"/>
              </a:ext>
            </a:extLst>
          </p:cNvPr>
          <p:cNvSpPr txBox="1"/>
          <p:nvPr/>
        </p:nvSpPr>
        <p:spPr>
          <a:xfrm>
            <a:off x="83243" y="13246622"/>
            <a:ext cx="4921300"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Quality Improvement Team</a:t>
            </a:r>
          </a:p>
        </p:txBody>
      </p:sp>
      <p:sp>
        <p:nvSpPr>
          <p:cNvPr id="3" name="TextBox 2">
            <a:extLst>
              <a:ext uri="{FF2B5EF4-FFF2-40B4-BE49-F238E27FC236}">
                <a16:creationId xmlns:a16="http://schemas.microsoft.com/office/drawing/2014/main" id="{4BF6BBC3-9735-8611-B372-97A18C26020A}"/>
              </a:ext>
            </a:extLst>
          </p:cNvPr>
          <p:cNvSpPr txBox="1"/>
          <p:nvPr/>
        </p:nvSpPr>
        <p:spPr>
          <a:xfrm>
            <a:off x="83243" y="13673808"/>
            <a:ext cx="5551709" cy="1384995"/>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Acknowledgements:</a:t>
            </a:r>
          </a:p>
          <a:p>
            <a:r>
              <a:rPr lang="en-US" sz="1400" dirty="0">
                <a:solidFill>
                  <a:schemeClr val="bg1"/>
                </a:solidFill>
                <a:latin typeface="Arial" panose="020B0604020202020204" pitchFamily="34" charset="0"/>
                <a:cs typeface="Arial" panose="020B0604020202020204" pitchFamily="34" charset="0"/>
              </a:rPr>
              <a:t>My thanks to the theatre team in Theatre 7 at Walsall Healthcare NHS Trust for allowing me to observe the astoundingly technical work that takes place in a T&amp;O theatre – the sheer amount of things you know and have to do is awe inspiring.</a:t>
            </a:r>
          </a:p>
          <a:p>
            <a:endParaRPr lang="en-US" sz="14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FECF23F-F2DE-CDAF-9A98-A486F01579BB}"/>
              </a:ext>
            </a:extLst>
          </p:cNvPr>
          <p:cNvSpPr txBox="1"/>
          <p:nvPr/>
        </p:nvSpPr>
        <p:spPr>
          <a:xfrm>
            <a:off x="159145" y="1610521"/>
            <a:ext cx="6476459" cy="777136"/>
          </a:xfrm>
          <a:prstGeom prst="rect">
            <a:avLst/>
          </a:prstGeom>
          <a:noFill/>
        </p:spPr>
        <p:txBody>
          <a:bodyPr wrap="square" rtlCol="0">
            <a:spAutoFit/>
          </a:bodyPr>
          <a:lstStyle/>
          <a:p>
            <a:pPr>
              <a:spcAft>
                <a:spcPts val="300"/>
              </a:spcAft>
            </a:pPr>
            <a:r>
              <a:rPr lang="en-US" sz="1400" b="1" dirty="0">
                <a:solidFill>
                  <a:schemeClr val="bg1"/>
                </a:solidFill>
                <a:latin typeface="Arial" panose="020B0604020202020204" pitchFamily="34" charset="0"/>
                <a:cs typeface="Arial" panose="020B0604020202020204" pitchFamily="34" charset="0"/>
              </a:rPr>
              <a:t>Joyce Bradley, </a:t>
            </a:r>
            <a:br>
              <a:rPr lang="en-US" sz="1400" b="1" dirty="0">
                <a:solidFill>
                  <a:schemeClr val="bg1"/>
                </a:solidFill>
                <a:latin typeface="Arial" panose="020B0604020202020204" pitchFamily="34" charset="0"/>
                <a:cs typeface="Arial" panose="020B0604020202020204" pitchFamily="34" charset="0"/>
              </a:rPr>
            </a:br>
            <a:r>
              <a:rPr lang="en-US" sz="1400" b="1" dirty="0">
                <a:solidFill>
                  <a:schemeClr val="bg1"/>
                </a:solidFill>
                <a:latin typeface="Arial" panose="020B0604020202020204" pitchFamily="34" charset="0"/>
                <a:cs typeface="Arial" panose="020B0604020202020204" pitchFamily="34" charset="0"/>
              </a:rPr>
              <a:t>Head of Quality Improvement</a:t>
            </a:r>
          </a:p>
          <a:p>
            <a:pPr>
              <a:spcAft>
                <a:spcPts val="300"/>
              </a:spcAft>
            </a:pPr>
            <a:endParaRPr lang="en-US" sz="1400" b="1" dirty="0">
              <a:solidFill>
                <a:schemeClr val="bg1"/>
              </a:solidFill>
              <a:latin typeface="Arial" panose="020B0604020202020204" pitchFamily="34" charset="0"/>
              <a:cs typeface="Arial" panose="020B0604020202020204" pitchFamily="34" charset="0"/>
            </a:endParaRPr>
          </a:p>
        </p:txBody>
      </p:sp>
      <p:pic>
        <p:nvPicPr>
          <p:cNvPr id="37" name="Picture 36">
            <a:extLst>
              <a:ext uri="{FF2B5EF4-FFF2-40B4-BE49-F238E27FC236}">
                <a16:creationId xmlns:a16="http://schemas.microsoft.com/office/drawing/2014/main" id="{DC4C5EF0-B4EC-9CB5-FE70-4722C3B2122C}"/>
              </a:ext>
            </a:extLst>
          </p:cNvPr>
          <p:cNvPicPr>
            <a:picLocks noChangeAspect="1"/>
          </p:cNvPicPr>
          <p:nvPr/>
        </p:nvPicPr>
        <p:blipFill>
          <a:blip r:embed="rId2"/>
          <a:stretch>
            <a:fillRect/>
          </a:stretch>
        </p:blipFill>
        <p:spPr>
          <a:xfrm>
            <a:off x="61747" y="3976134"/>
            <a:ext cx="7319939" cy="1282771"/>
          </a:xfrm>
          <a:prstGeom prst="rect">
            <a:avLst/>
          </a:prstGeom>
        </p:spPr>
      </p:pic>
      <p:sp>
        <p:nvSpPr>
          <p:cNvPr id="38" name="TextBox 37">
            <a:extLst>
              <a:ext uri="{FF2B5EF4-FFF2-40B4-BE49-F238E27FC236}">
                <a16:creationId xmlns:a16="http://schemas.microsoft.com/office/drawing/2014/main" id="{261F3FA0-49E6-47F9-B231-CF7DEDAD09F8}"/>
              </a:ext>
            </a:extLst>
          </p:cNvPr>
          <p:cNvSpPr txBox="1"/>
          <p:nvPr/>
        </p:nvSpPr>
        <p:spPr>
          <a:xfrm>
            <a:off x="164948" y="5317939"/>
            <a:ext cx="10568316" cy="830997"/>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Process: </a:t>
            </a:r>
            <a:r>
              <a:rPr lang="en-US" sz="1200" dirty="0">
                <a:latin typeface="Arial" panose="020B0604020202020204" pitchFamily="34" charset="0"/>
                <a:cs typeface="Arial" panose="020B0604020202020204" pitchFamily="34" charset="0"/>
              </a:rPr>
              <a:t>The Head of QI was asked to support a QI project to increase the number of primary lower limb replacements on a T&amp;O full day list to 4.  The first thing that was undertaken was development of a Stakeholder map (Figure 2). Getting all of the stakeholders together in one room was initially difficult and separate conversations were had where a 4N chart was developed (Figure 3). This identified a lot of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areas which need to be improved and some key areas where the teams could and already did work together.</a:t>
            </a:r>
          </a:p>
        </p:txBody>
      </p:sp>
      <p:pic>
        <p:nvPicPr>
          <p:cNvPr id="44" name="Picture 43">
            <a:extLst>
              <a:ext uri="{FF2B5EF4-FFF2-40B4-BE49-F238E27FC236}">
                <a16:creationId xmlns:a16="http://schemas.microsoft.com/office/drawing/2014/main" id="{19E7D788-9BEE-8996-A838-B0FE927D6D75}"/>
              </a:ext>
            </a:extLst>
          </p:cNvPr>
          <p:cNvPicPr>
            <a:picLocks noChangeAspect="1"/>
          </p:cNvPicPr>
          <p:nvPr/>
        </p:nvPicPr>
        <p:blipFill>
          <a:blip r:embed="rId3"/>
          <a:stretch>
            <a:fillRect/>
          </a:stretch>
        </p:blipFill>
        <p:spPr>
          <a:xfrm>
            <a:off x="7939494" y="6160702"/>
            <a:ext cx="2310619" cy="2132879"/>
          </a:xfrm>
          <a:prstGeom prst="rect">
            <a:avLst/>
          </a:prstGeom>
        </p:spPr>
      </p:pic>
      <p:sp>
        <p:nvSpPr>
          <p:cNvPr id="45" name="TextBox 44">
            <a:extLst>
              <a:ext uri="{FF2B5EF4-FFF2-40B4-BE49-F238E27FC236}">
                <a16:creationId xmlns:a16="http://schemas.microsoft.com/office/drawing/2014/main" id="{826ED207-4372-5AB1-2D03-80A0E1085505}"/>
              </a:ext>
            </a:extLst>
          </p:cNvPr>
          <p:cNvSpPr txBox="1"/>
          <p:nvPr/>
        </p:nvSpPr>
        <p:spPr>
          <a:xfrm>
            <a:off x="159146" y="4007461"/>
            <a:ext cx="922232" cy="400110"/>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Figure 1: </a:t>
            </a:r>
            <a:br>
              <a:rPr lang="en-US" sz="1000" b="1"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Theatre List</a:t>
            </a:r>
            <a:endParaRPr lang="en-GB" sz="800" dirty="0">
              <a:solidFill>
                <a:srgbClr val="343434"/>
              </a:solidFill>
              <a:highlight>
                <a:srgbClr val="FFFFFF"/>
              </a:highlight>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A61E1291-F553-71CF-EAA4-671720EF2342}"/>
              </a:ext>
            </a:extLst>
          </p:cNvPr>
          <p:cNvSpPr txBox="1"/>
          <p:nvPr/>
        </p:nvSpPr>
        <p:spPr>
          <a:xfrm>
            <a:off x="9888942" y="6001003"/>
            <a:ext cx="884078" cy="553998"/>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Figure 2: </a:t>
            </a:r>
            <a:br>
              <a:rPr lang="en-US" sz="1000" b="1"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Stakeholder </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map</a:t>
            </a:r>
            <a:endParaRPr lang="en-GB" sz="800" dirty="0">
              <a:solidFill>
                <a:srgbClr val="343434"/>
              </a:solidFill>
              <a:highlight>
                <a:srgbClr val="FFFFFF"/>
              </a:highlight>
              <a:latin typeface="Arial" panose="020B0604020202020204" pitchFamily="34" charset="0"/>
              <a:cs typeface="Arial" panose="020B0604020202020204" pitchFamily="34" charset="0"/>
            </a:endParaRPr>
          </a:p>
        </p:txBody>
      </p:sp>
      <p:pic>
        <p:nvPicPr>
          <p:cNvPr id="68" name="Picture 67">
            <a:extLst>
              <a:ext uri="{FF2B5EF4-FFF2-40B4-BE49-F238E27FC236}">
                <a16:creationId xmlns:a16="http://schemas.microsoft.com/office/drawing/2014/main" id="{1493C9D0-A7D9-86F2-D26A-A46501422ED1}"/>
              </a:ext>
            </a:extLst>
          </p:cNvPr>
          <p:cNvPicPr>
            <a:picLocks noChangeAspect="1"/>
          </p:cNvPicPr>
          <p:nvPr/>
        </p:nvPicPr>
        <p:blipFill>
          <a:blip r:embed="rId4"/>
          <a:stretch>
            <a:fillRect/>
          </a:stretch>
        </p:blipFill>
        <p:spPr>
          <a:xfrm>
            <a:off x="48671" y="6160702"/>
            <a:ext cx="4611740" cy="3319009"/>
          </a:xfrm>
          <a:prstGeom prst="rect">
            <a:avLst/>
          </a:prstGeom>
          <a:ln>
            <a:solidFill>
              <a:schemeClr val="tx1"/>
            </a:solidFill>
          </a:ln>
        </p:spPr>
      </p:pic>
      <p:sp>
        <p:nvSpPr>
          <p:cNvPr id="69" name="TextBox 68">
            <a:extLst>
              <a:ext uri="{FF2B5EF4-FFF2-40B4-BE49-F238E27FC236}">
                <a16:creationId xmlns:a16="http://schemas.microsoft.com/office/drawing/2014/main" id="{0E235024-9329-5E79-57D4-3CDE1B59275A}"/>
              </a:ext>
            </a:extLst>
          </p:cNvPr>
          <p:cNvSpPr txBox="1"/>
          <p:nvPr/>
        </p:nvSpPr>
        <p:spPr>
          <a:xfrm>
            <a:off x="2388640" y="6213565"/>
            <a:ext cx="884078" cy="400110"/>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Figure 3: </a:t>
            </a:r>
            <a:br>
              <a:rPr lang="en-US" sz="1000" b="1"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4N Chart</a:t>
            </a:r>
            <a:endParaRPr lang="en-GB" sz="800" dirty="0">
              <a:solidFill>
                <a:srgbClr val="343434"/>
              </a:solidFill>
              <a:highlight>
                <a:srgbClr val="FFFFFF"/>
              </a:highlight>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C38DFE20-7B39-C3F7-6020-142AA8FDEE39}"/>
              </a:ext>
            </a:extLst>
          </p:cNvPr>
          <p:cNvSpPr txBox="1"/>
          <p:nvPr/>
        </p:nvSpPr>
        <p:spPr>
          <a:xfrm>
            <a:off x="4670131" y="6203018"/>
            <a:ext cx="3269363" cy="2215991"/>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4N Chart </a:t>
            </a:r>
            <a:r>
              <a:rPr lang="en-US" sz="1200" dirty="0">
                <a:latin typeface="Arial" panose="020B0604020202020204" pitchFamily="34" charset="0"/>
                <a:cs typeface="Arial" panose="020B0604020202020204" pitchFamily="34" charset="0"/>
              </a:rPr>
              <a:t>is a mechanism for gathering what currently isn’t working well (Niggles), what is currently working well, and you want to keep (Nuggets), what you do not want to have in the future (</a:t>
            </a:r>
            <a:r>
              <a:rPr lang="en-US" sz="1200" dirty="0" err="1">
                <a:latin typeface="Arial" panose="020B0604020202020204" pitchFamily="34" charset="0"/>
                <a:cs typeface="Arial" panose="020B0604020202020204" pitchFamily="34" charset="0"/>
              </a:rPr>
              <a:t>NoNos</a:t>
            </a:r>
            <a:r>
              <a:rPr lang="en-US" sz="1200" dirty="0">
                <a:latin typeface="Arial" panose="020B0604020202020204" pitchFamily="34" charset="0"/>
                <a:cs typeface="Arial" panose="020B0604020202020204" pitchFamily="34" charset="0"/>
              </a:rPr>
              <a:t>) and what you would like to have moving forwards (Nice Ifs).</a:t>
            </a:r>
          </a:p>
          <a:p>
            <a:endParaRPr lang="en-US" sz="6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As a QI tools it allows teams to air all the frustrations that they are experiencing and look at the positives. There were an extensive list of Niggles and some great “Nuggets” and “Nice Ifs”.</a:t>
            </a:r>
          </a:p>
        </p:txBody>
      </p:sp>
      <p:sp>
        <p:nvSpPr>
          <p:cNvPr id="71" name="TextBox 70">
            <a:extLst>
              <a:ext uri="{FF2B5EF4-FFF2-40B4-BE49-F238E27FC236}">
                <a16:creationId xmlns:a16="http://schemas.microsoft.com/office/drawing/2014/main" id="{8458A221-60CF-BDF5-D2EC-DD229800C477}"/>
              </a:ext>
            </a:extLst>
          </p:cNvPr>
          <p:cNvSpPr txBox="1"/>
          <p:nvPr/>
        </p:nvSpPr>
        <p:spPr>
          <a:xfrm>
            <a:off x="83243" y="9649776"/>
            <a:ext cx="4557290" cy="646331"/>
          </a:xfrm>
          <a:prstGeom prst="rect">
            <a:avLst/>
          </a:prstGeom>
          <a:solidFill>
            <a:schemeClr val="accent5">
              <a:lumMod val="40000"/>
              <a:lumOff val="60000"/>
            </a:schemeClr>
          </a:solidFill>
          <a:ln>
            <a:solidFill>
              <a:schemeClr val="tx1"/>
            </a:solidFill>
          </a:ln>
        </p:spPr>
        <p:txBody>
          <a:bodyPr wrap="square" rtlCol="0">
            <a:spAutoFit/>
          </a:bodyPr>
          <a:lstStyle/>
          <a:p>
            <a:r>
              <a:rPr lang="en-US" sz="1200" b="1" u="sng" dirty="0">
                <a:solidFill>
                  <a:srgbClr val="008F40"/>
                </a:solidFill>
                <a:latin typeface="Arial" panose="020B0604020202020204" pitchFamily="34" charset="0"/>
                <a:cs typeface="Arial" panose="020B0604020202020204" pitchFamily="34" charset="0"/>
              </a:rPr>
              <a:t>Nuggets (Now): </a:t>
            </a:r>
          </a:p>
          <a:p>
            <a:pPr marL="171450" indent="-171450">
              <a:buFont typeface="Arial" panose="020B0604020202020204" pitchFamily="34" charset="0"/>
              <a:buChar char="•"/>
            </a:pPr>
            <a:r>
              <a:rPr lang="en-US" sz="1200" dirty="0">
                <a:solidFill>
                  <a:srgbClr val="008F40"/>
                </a:solidFill>
                <a:latin typeface="Arial" panose="020B0604020202020204" pitchFamily="34" charset="0"/>
                <a:cs typeface="Arial" panose="020B0604020202020204" pitchFamily="34" charset="0"/>
              </a:rPr>
              <a:t>Teams are willing to work together to make Improvements</a:t>
            </a:r>
          </a:p>
          <a:p>
            <a:pPr marL="171450" indent="-171450">
              <a:buFont typeface="Arial" panose="020B0604020202020204" pitchFamily="34" charset="0"/>
              <a:buChar char="•"/>
            </a:pPr>
            <a:r>
              <a:rPr lang="en-US" sz="1200" dirty="0">
                <a:solidFill>
                  <a:srgbClr val="008F40"/>
                </a:solidFill>
                <a:latin typeface="Arial" panose="020B0604020202020204" pitchFamily="34" charset="0"/>
                <a:cs typeface="Arial" panose="020B0604020202020204" pitchFamily="34" charset="0"/>
              </a:rPr>
              <a:t>Ideas for improvement coming from the teams</a:t>
            </a:r>
          </a:p>
        </p:txBody>
      </p:sp>
      <p:sp>
        <p:nvSpPr>
          <p:cNvPr id="72" name="TextBox 71">
            <a:extLst>
              <a:ext uri="{FF2B5EF4-FFF2-40B4-BE49-F238E27FC236}">
                <a16:creationId xmlns:a16="http://schemas.microsoft.com/office/drawing/2014/main" id="{FCB71156-4076-1D69-830B-3A6FEF7ABA53}"/>
              </a:ext>
            </a:extLst>
          </p:cNvPr>
          <p:cNvSpPr txBox="1"/>
          <p:nvPr/>
        </p:nvSpPr>
        <p:spPr>
          <a:xfrm>
            <a:off x="5070577" y="8353614"/>
            <a:ext cx="5078403" cy="830997"/>
          </a:xfrm>
          <a:prstGeom prst="rect">
            <a:avLst/>
          </a:prstGeom>
          <a:solidFill>
            <a:schemeClr val="accent6">
              <a:lumMod val="40000"/>
              <a:lumOff val="60000"/>
            </a:schemeClr>
          </a:solidFill>
          <a:ln>
            <a:solidFill>
              <a:schemeClr val="tx1"/>
            </a:solidFill>
          </a:ln>
        </p:spPr>
        <p:txBody>
          <a:bodyPr wrap="square" rtlCol="0">
            <a:spAutoFit/>
          </a:bodyPr>
          <a:lstStyle/>
          <a:p>
            <a:r>
              <a:rPr lang="en-US" sz="1200" b="1" u="sng" dirty="0">
                <a:solidFill>
                  <a:srgbClr val="0070C0"/>
                </a:solidFill>
                <a:latin typeface="Arial" panose="020B0604020202020204" pitchFamily="34" charset="0"/>
                <a:cs typeface="Arial" panose="020B0604020202020204" pitchFamily="34" charset="0"/>
              </a:rPr>
              <a:t>Nice Ifs (in the future): </a:t>
            </a:r>
          </a:p>
          <a:p>
            <a:pPr marL="171450" indent="-171450">
              <a:buFont typeface="Arial" panose="020B0604020202020204" pitchFamily="34" charset="0"/>
              <a:buChar char="•"/>
            </a:pPr>
            <a:r>
              <a:rPr lang="en-US" sz="1200" dirty="0">
                <a:solidFill>
                  <a:srgbClr val="0070C0"/>
                </a:solidFill>
                <a:latin typeface="Arial" panose="020B0604020202020204" pitchFamily="34" charset="0"/>
                <a:cs typeface="Arial" panose="020B0604020202020204" pitchFamily="34" charset="0"/>
              </a:rPr>
              <a:t>Teams continue to all work together and support each other.</a:t>
            </a:r>
          </a:p>
          <a:p>
            <a:pPr marL="171450" indent="-171450">
              <a:buFont typeface="Arial" panose="020B0604020202020204" pitchFamily="34" charset="0"/>
              <a:buChar char="•"/>
            </a:pPr>
            <a:r>
              <a:rPr lang="en-US" sz="1200" dirty="0">
                <a:solidFill>
                  <a:srgbClr val="0070C0"/>
                </a:solidFill>
                <a:latin typeface="Arial" panose="020B0604020202020204" pitchFamily="34" charset="0"/>
                <a:cs typeface="Arial" panose="020B0604020202020204" pitchFamily="34" charset="0"/>
              </a:rPr>
              <a:t>Work to improve the flow for patients waiting for joint replacements continue post any interventions made</a:t>
            </a:r>
          </a:p>
        </p:txBody>
      </p:sp>
      <p:sp>
        <p:nvSpPr>
          <p:cNvPr id="73" name="TextBox 72">
            <a:extLst>
              <a:ext uri="{FF2B5EF4-FFF2-40B4-BE49-F238E27FC236}">
                <a16:creationId xmlns:a16="http://schemas.microsoft.com/office/drawing/2014/main" id="{A3DA28A4-387C-247C-DD3A-625A23C5696D}"/>
              </a:ext>
            </a:extLst>
          </p:cNvPr>
          <p:cNvSpPr txBox="1"/>
          <p:nvPr/>
        </p:nvSpPr>
        <p:spPr>
          <a:xfrm>
            <a:off x="4754879" y="9244645"/>
            <a:ext cx="5853691" cy="138499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Observation: </a:t>
            </a:r>
            <a:r>
              <a:rPr lang="en-US" sz="1200" dirty="0">
                <a:latin typeface="Arial" panose="020B0604020202020204" pitchFamily="34" charset="0"/>
                <a:cs typeface="Arial" panose="020B0604020202020204" pitchFamily="34" charset="0"/>
              </a:rPr>
              <a:t>The Head of QI was asked to come to theatre to see what happens.  This was a first for them and they agreed to observe an all-day list. Three patients were listed, and 3 patients received their joint replacements. What became apparent was the amount of work that the Scrub nurse and the ODPs do to support the surgical team – activity which is not captured on the metrics being reported.  Figure 4 shows the time that the Scrub Nurse and ODPs are undertaking activities. (Blue Line Team Brief, Green box Scrub Nurse 1, Yellow Scrub Nurse 2).</a:t>
            </a:r>
          </a:p>
        </p:txBody>
      </p:sp>
      <p:grpSp>
        <p:nvGrpSpPr>
          <p:cNvPr id="7" name="Group 6">
            <a:extLst>
              <a:ext uri="{FF2B5EF4-FFF2-40B4-BE49-F238E27FC236}">
                <a16:creationId xmlns:a16="http://schemas.microsoft.com/office/drawing/2014/main" id="{FD0165AE-9599-5015-169C-D30E291B5EB4}"/>
              </a:ext>
            </a:extLst>
          </p:cNvPr>
          <p:cNvGrpSpPr/>
          <p:nvPr/>
        </p:nvGrpSpPr>
        <p:grpSpPr>
          <a:xfrm>
            <a:off x="3914937" y="10629640"/>
            <a:ext cx="6715125" cy="1442085"/>
            <a:chOff x="48072" y="10582015"/>
            <a:chExt cx="6715125" cy="1442085"/>
          </a:xfrm>
        </p:grpSpPr>
        <p:pic>
          <p:nvPicPr>
            <p:cNvPr id="6" name="Picture 5">
              <a:extLst>
                <a:ext uri="{FF2B5EF4-FFF2-40B4-BE49-F238E27FC236}">
                  <a16:creationId xmlns:a16="http://schemas.microsoft.com/office/drawing/2014/main" id="{D11D33AD-F1A1-E725-BC43-F8FE8AAF0702}"/>
                </a:ext>
              </a:extLst>
            </p:cNvPr>
            <p:cNvPicPr>
              <a:picLocks noChangeAspect="1"/>
            </p:cNvPicPr>
            <p:nvPr/>
          </p:nvPicPr>
          <p:blipFill>
            <a:blip r:embed="rId5"/>
            <a:stretch>
              <a:fillRect/>
            </a:stretch>
          </p:blipFill>
          <p:spPr>
            <a:xfrm>
              <a:off x="48072" y="10614400"/>
              <a:ext cx="6715125" cy="1409700"/>
            </a:xfrm>
            <a:prstGeom prst="rect">
              <a:avLst/>
            </a:prstGeom>
          </p:spPr>
        </p:pic>
        <p:sp>
          <p:nvSpPr>
            <p:cNvPr id="74" name="TextBox 73">
              <a:extLst>
                <a:ext uri="{FF2B5EF4-FFF2-40B4-BE49-F238E27FC236}">
                  <a16:creationId xmlns:a16="http://schemas.microsoft.com/office/drawing/2014/main" id="{240F96DF-5DBE-A74F-8547-2F94E88D2E19}"/>
                </a:ext>
              </a:extLst>
            </p:cNvPr>
            <p:cNvSpPr txBox="1"/>
            <p:nvPr/>
          </p:nvSpPr>
          <p:spPr>
            <a:xfrm>
              <a:off x="149918" y="10582015"/>
              <a:ext cx="1053794" cy="861774"/>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Figure 4: </a:t>
              </a:r>
              <a:br>
                <a:rPr lang="en-US" sz="1000" b="1"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Showing Activity of Scrub Nurse &amp; ODPs</a:t>
              </a:r>
              <a:endParaRPr lang="en-GB" sz="800" dirty="0">
                <a:solidFill>
                  <a:srgbClr val="343434"/>
                </a:solidFill>
                <a:highlight>
                  <a:srgbClr val="FFFFFF"/>
                </a:highlight>
                <a:latin typeface="Arial" panose="020B0604020202020204" pitchFamily="34" charset="0"/>
                <a:cs typeface="Arial" panose="020B0604020202020204" pitchFamily="34" charset="0"/>
              </a:endParaRPr>
            </a:p>
          </p:txBody>
        </p:sp>
      </p:grpSp>
      <p:sp>
        <p:nvSpPr>
          <p:cNvPr id="77" name="TextBox 76">
            <a:extLst>
              <a:ext uri="{FF2B5EF4-FFF2-40B4-BE49-F238E27FC236}">
                <a16:creationId xmlns:a16="http://schemas.microsoft.com/office/drawing/2014/main" id="{AF5D7B3F-D1AC-0D8A-7F04-E7C9E7E8B7E7}"/>
              </a:ext>
            </a:extLst>
          </p:cNvPr>
          <p:cNvSpPr txBox="1"/>
          <p:nvPr/>
        </p:nvSpPr>
        <p:spPr>
          <a:xfrm>
            <a:off x="6027500" y="12118955"/>
            <a:ext cx="4745520" cy="120032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Next Steps: </a:t>
            </a:r>
            <a:r>
              <a:rPr lang="en-US" sz="1200" dirty="0">
                <a:latin typeface="Arial" panose="020B0604020202020204" pitchFamily="34" charset="0"/>
                <a:cs typeface="Arial" panose="020B0604020202020204" pitchFamily="34" charset="0"/>
              </a:rPr>
              <a:t>In conversation with the different stakeholders a number of them were keen to say what other stakeholders should do to improve things.  QI is about enabling the people within a service to make changes in their own area and the next step is to have a wider conversation where stakeholders identify what they can do with the elements within their remit to change.</a:t>
            </a:r>
          </a:p>
        </p:txBody>
      </p:sp>
      <p:sp>
        <p:nvSpPr>
          <p:cNvPr id="8" name="TextBox 7">
            <a:extLst>
              <a:ext uri="{FF2B5EF4-FFF2-40B4-BE49-F238E27FC236}">
                <a16:creationId xmlns:a16="http://schemas.microsoft.com/office/drawing/2014/main" id="{F7E56D65-05CA-34A0-14F8-8124DB76EAEA}"/>
              </a:ext>
            </a:extLst>
          </p:cNvPr>
          <p:cNvSpPr txBox="1"/>
          <p:nvPr/>
        </p:nvSpPr>
        <p:spPr>
          <a:xfrm>
            <a:off x="99513" y="10327943"/>
            <a:ext cx="5927987" cy="2831544"/>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Invisible activity:</a:t>
            </a:r>
            <a:br>
              <a:rPr lang="en-US" sz="1200" b="1" dirty="0">
                <a:latin typeface="Arial" panose="020B0604020202020204" pitchFamily="34" charset="0"/>
                <a:cs typeface="Arial" panose="020B0604020202020204" pitchFamily="34" charset="0"/>
              </a:rPr>
            </a:br>
            <a:r>
              <a:rPr lang="en-US" sz="1200" i="1" dirty="0">
                <a:latin typeface="Arial" panose="020B0604020202020204" pitchFamily="34" charset="0"/>
                <a:cs typeface="Arial" panose="020B0604020202020204" pitchFamily="34" charset="0"/>
              </a:rPr>
              <a:t>“Not everything that counts can be counted”</a:t>
            </a:r>
            <a:r>
              <a:rPr lang="en-US" sz="1200" b="1" dirty="0">
                <a:latin typeface="Arial" panose="020B0604020202020204" pitchFamily="34" charset="0"/>
                <a:cs typeface="Arial" panose="020B0604020202020204" pitchFamily="34" charset="0"/>
              </a:rPr>
              <a:t> </a:t>
            </a:r>
            <a:br>
              <a:rPr lang="en-US" sz="1200" b="1" dirty="0">
                <a:latin typeface="Arial" panose="020B0604020202020204" pitchFamily="34" charset="0"/>
                <a:cs typeface="Arial" panose="020B0604020202020204" pitchFamily="34" charset="0"/>
              </a:rPr>
            </a:br>
            <a:r>
              <a:rPr lang="en-US" sz="1200" b="1"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Albert Einstein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The work that the Scrub Nurse and ODPs do is not </a:t>
            </a:r>
          </a:p>
          <a:p>
            <a:r>
              <a:rPr lang="en-US" sz="1200" dirty="0">
                <a:latin typeface="Arial" panose="020B0604020202020204" pitchFamily="34" charset="0"/>
                <a:cs typeface="Arial" panose="020B0604020202020204" pitchFamily="34" charset="0"/>
              </a:rPr>
              <a:t>formally recorded on the theatre systems. When looking</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to increase utilization of a theatre session all the work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undertaken within the session needs to be considered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and at the moment that work is invisible.  The apparent</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gaps between procedures includes time for cleaning</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the theatre, removing the used theatre trays and bringing the kit required for the next patient through. </a:t>
            </a:r>
          </a:p>
          <a:p>
            <a:endParaRPr lang="en-US" sz="10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There is a lack of understanding across the full theatre team of what work is being done and arduous some of that is (the theatre kit trays are heavy and 9 - 11 were needed for each patient, plus a significant number of single use items.</a:t>
            </a:r>
          </a:p>
        </p:txBody>
      </p:sp>
    </p:spTree>
    <p:extLst>
      <p:ext uri="{BB962C8B-B14F-4D97-AF65-F5344CB8AC3E}">
        <p14:creationId xmlns:p14="http://schemas.microsoft.com/office/powerpoint/2010/main" val="25984785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1AE2F2DA-5642-41E7-B8B8-09C803D95035}">
  <ds:schemaRefs>
    <ds:schemaRef ds:uri="http://schemas.microsoft.com/sharepoint/v3/contenttype/forms"/>
  </ds:schemaRefs>
</ds:datastoreItem>
</file>

<file path=customXml/itemProps2.xml><?xml version="1.0" encoding="utf-8"?>
<ds:datastoreItem xmlns:ds="http://schemas.openxmlformats.org/officeDocument/2006/customXml" ds:itemID="{F76975A4-702B-4C64-BEF9-C57A43CD77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47D86A-5EDD-4022-AE09-37CBA8C59FDF}">
  <ds:schemaRefs>
    <ds:schemaRef ds:uri="http://schemas.microsoft.com/sharepoint/v3"/>
    <ds:schemaRef ds:uri="http://purl.org/dc/terms/"/>
    <ds:schemaRef ds:uri="b1d9df04-9b8d-4886-96c6-6484f0dc8e88"/>
    <ds:schemaRef ds:uri="http://schemas.microsoft.com/office/2006/documentManagement/types"/>
    <ds:schemaRef ds:uri="http://schemas.microsoft.com/office/infopath/2007/PartnerControls"/>
    <ds:schemaRef ds:uri="cdef7ab9-3519-4273-a22c-7105e88b5b86"/>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853</TotalTime>
  <Words>918</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11</cp:revision>
  <cp:lastPrinted>2024-06-06T10:10:29Z</cp:lastPrinted>
  <dcterms:created xsi:type="dcterms:W3CDTF">2020-12-07T15:24:36Z</dcterms:created>
  <dcterms:modified xsi:type="dcterms:W3CDTF">2024-06-19T14:56:49Z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