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56" r:id="rId5"/>
  </p:sldIdLst>
  <p:sldSz cx="10691813" cy="1511935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9329"/>
    <p:restoredTop sz="96405"/>
  </p:normalViewPr>
  <p:slideViewPr>
    <p:cSldViewPr snapToGrid="0" snapToObjects="1">
      <p:cViewPr>
        <p:scale>
          <a:sx n="90" d="100"/>
          <a:sy n="90" d="100"/>
        </p:scale>
        <p:origin x="6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Laura.moore\AppData\Local\Microsoft\Windows\INetCache\Content.Outlook\DVVMTVPL\lymhoedema%20questions.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400" b="1" dirty="0"/>
              <a:t>Pre</a:t>
            </a:r>
            <a:r>
              <a:rPr lang="en-GB" sz="1400" b="1" baseline="0" dirty="0"/>
              <a:t> Learning Questionnaire</a:t>
            </a:r>
            <a:endParaRPr lang="en-GB" sz="1400" b="1" dirty="0"/>
          </a:p>
        </c:rich>
      </c:tx>
      <c:layout>
        <c:manualLayout>
          <c:xMode val="edge"/>
          <c:yMode val="edge"/>
          <c:x val="0.2559415959918781"/>
          <c:y val="0.2970887838309256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8491921843102946"/>
          <c:y val="0.46116618075801752"/>
          <c:w val="0.77886678979942325"/>
          <c:h val="0.39143775395422509"/>
        </c:manualLayout>
      </c:layout>
      <c:barChart>
        <c:barDir val="col"/>
        <c:grouping val="percentStacked"/>
        <c:varyColors val="0"/>
        <c:ser>
          <c:idx val="0"/>
          <c:order val="0"/>
          <c:tx>
            <c:strRef>
              <c:f>Sheet1!$A$21</c:f>
              <c:strCache>
                <c:ptCount val="1"/>
                <c:pt idx="0">
                  <c:v>Correct Responses</c:v>
                </c:pt>
              </c:strCache>
            </c:strRef>
          </c:tx>
          <c:spPr>
            <a:solidFill>
              <a:schemeClr val="accent1"/>
            </a:solidFill>
            <a:ln>
              <a:noFill/>
            </a:ln>
            <a:effectLst/>
          </c:spPr>
          <c:invertIfNegative val="0"/>
          <c:val>
            <c:numRef>
              <c:f>Sheet1!$A$22:$A$27</c:f>
              <c:numCache>
                <c:formatCode>General</c:formatCode>
                <c:ptCount val="6"/>
                <c:pt idx="0">
                  <c:v>10</c:v>
                </c:pt>
                <c:pt idx="1">
                  <c:v>44</c:v>
                </c:pt>
                <c:pt idx="2">
                  <c:v>62</c:v>
                </c:pt>
                <c:pt idx="3">
                  <c:v>62</c:v>
                </c:pt>
                <c:pt idx="4">
                  <c:v>18</c:v>
                </c:pt>
                <c:pt idx="5">
                  <c:v>2</c:v>
                </c:pt>
              </c:numCache>
            </c:numRef>
          </c:val>
          <c:extLst>
            <c:ext xmlns:c16="http://schemas.microsoft.com/office/drawing/2014/chart" uri="{C3380CC4-5D6E-409C-BE32-E72D297353CC}">
              <c16:uniqueId val="{00000000-4136-4F04-A50A-D65EF18B4BFB}"/>
            </c:ext>
          </c:extLst>
        </c:ser>
        <c:ser>
          <c:idx val="1"/>
          <c:order val="1"/>
          <c:tx>
            <c:strRef>
              <c:f>Sheet1!$B$21</c:f>
              <c:strCache>
                <c:ptCount val="1"/>
                <c:pt idx="0">
                  <c:v>Total Responses</c:v>
                </c:pt>
              </c:strCache>
            </c:strRef>
          </c:tx>
          <c:spPr>
            <a:solidFill>
              <a:schemeClr val="accent2"/>
            </a:solidFill>
            <a:ln>
              <a:noFill/>
            </a:ln>
            <a:effectLst/>
          </c:spPr>
          <c:invertIfNegative val="0"/>
          <c:val>
            <c:numRef>
              <c:f>Sheet1!$B$22:$B$27</c:f>
              <c:numCache>
                <c:formatCode>General</c:formatCode>
                <c:ptCount val="6"/>
                <c:pt idx="0">
                  <c:v>100</c:v>
                </c:pt>
                <c:pt idx="1">
                  <c:v>100</c:v>
                </c:pt>
                <c:pt idx="2">
                  <c:v>100</c:v>
                </c:pt>
                <c:pt idx="3">
                  <c:v>100</c:v>
                </c:pt>
                <c:pt idx="4">
                  <c:v>100</c:v>
                </c:pt>
                <c:pt idx="5">
                  <c:v>100</c:v>
                </c:pt>
              </c:numCache>
            </c:numRef>
          </c:val>
          <c:extLst>
            <c:ext xmlns:c16="http://schemas.microsoft.com/office/drawing/2014/chart" uri="{C3380CC4-5D6E-409C-BE32-E72D297353CC}">
              <c16:uniqueId val="{00000001-4136-4F04-A50A-D65EF18B4BFB}"/>
            </c:ext>
          </c:extLst>
        </c:ser>
        <c:dLbls>
          <c:showLegendKey val="0"/>
          <c:showVal val="0"/>
          <c:showCatName val="0"/>
          <c:showSerName val="0"/>
          <c:showPercent val="0"/>
          <c:showBubbleSize val="0"/>
        </c:dLbls>
        <c:gapWidth val="150"/>
        <c:overlap val="100"/>
        <c:axId val="161743727"/>
        <c:axId val="161740367"/>
      </c:barChart>
      <c:catAx>
        <c:axId val="161743727"/>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Question Number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1740367"/>
        <c:crossesAt val="0"/>
        <c:auto val="1"/>
        <c:lblAlgn val="ctr"/>
        <c:lblOffset val="100"/>
        <c:noMultiLvlLbl val="0"/>
      </c:catAx>
      <c:valAx>
        <c:axId val="16174036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Staff</a:t>
                </a:r>
                <a:r>
                  <a:rPr lang="en-GB" baseline="0"/>
                  <a:t> Responses</a:t>
                </a:r>
                <a:endParaRPr lang="en-GB"/>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1743727"/>
        <c:crosses val="autoZero"/>
        <c:crossBetween val="between"/>
      </c:valAx>
      <c:spPr>
        <a:noFill/>
        <a:ln>
          <a:noFill/>
        </a:ln>
        <a:effectLst/>
      </c:spPr>
    </c:plotArea>
    <c:legend>
      <c:legendPos val="b"/>
      <c:layout>
        <c:manualLayout>
          <c:xMode val="edge"/>
          <c:yMode val="edge"/>
          <c:x val="0.21020524286316061"/>
          <c:y val="0.83009180704622776"/>
          <c:w val="0.5795892550468229"/>
          <c:h val="9.59735393651650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0.11611</cdr:x>
      <cdr:y>0.8678</cdr:y>
    </cdr:from>
    <cdr:to>
      <cdr:x>1</cdr:x>
      <cdr:y>1</cdr:y>
    </cdr:to>
    <cdr:sp macro="" textlink="">
      <cdr:nvSpPr>
        <cdr:cNvPr id="2" name="TextBox 1">
          <a:extLst xmlns:a="http://schemas.openxmlformats.org/drawingml/2006/main">
            <a:ext uri="{FF2B5EF4-FFF2-40B4-BE49-F238E27FC236}">
              <a16:creationId xmlns:a16="http://schemas.microsoft.com/office/drawing/2014/main" id="{041DD487-549D-6628-27AC-E45842052DB1}"/>
            </a:ext>
          </a:extLst>
        </cdr:cNvPr>
        <cdr:cNvSpPr txBox="1"/>
      </cdr:nvSpPr>
      <cdr:spPr>
        <a:xfrm xmlns:a="http://schemas.openxmlformats.org/drawingml/2006/main">
          <a:off x="447908" y="2178050"/>
          <a:ext cx="3409717" cy="28794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GB"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4113AE1F-CF5B-A64D-BC5D-DC7572A71749}" type="datetimeFigureOut">
              <a:rPr lang="en-US" smtClean="0"/>
              <a:t>6/5/2024</a:t>
            </a:fld>
            <a:endParaRPr lang="en-US"/>
          </a:p>
        </p:txBody>
      </p:sp>
      <p:sp>
        <p:nvSpPr>
          <p:cNvPr id="4" name="Slide Image Placeholder 3"/>
          <p:cNvSpPr>
            <a:spLocks noGrp="1" noRot="1" noChangeAspect="1"/>
          </p:cNvSpPr>
          <p:nvPr>
            <p:ph type="sldImg" idx="2"/>
          </p:nvPr>
        </p:nvSpPr>
        <p:spPr>
          <a:xfrm>
            <a:off x="2214563" y="1241425"/>
            <a:ext cx="2368550"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76E1A7D-7FFD-6845-A916-EF7EB14EF696}" type="slidenum">
              <a:rPr lang="en-US" smtClean="0"/>
              <a:t>‹#›</a:t>
            </a:fld>
            <a:endParaRPr lang="en-US"/>
          </a:p>
        </p:txBody>
      </p:sp>
    </p:spTree>
    <p:extLst>
      <p:ext uri="{BB962C8B-B14F-4D97-AF65-F5344CB8AC3E}">
        <p14:creationId xmlns:p14="http://schemas.microsoft.com/office/powerpoint/2010/main" val="1276724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en-GB"/>
              <a:t>Click to edit Master title style</a:t>
            </a:r>
            <a:endParaRPr lang="en-US" dirty="0"/>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D38D15B-C69A-C945-99D0-425943BFE0DD}" type="datetime1">
              <a:rPr lang="en-GB" smtClean="0"/>
              <a:t>05/06/2024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733398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81AA62A-9405-8C4B-91C9-9669FEEBBF1C}" type="datetime1">
              <a:rPr lang="en-GB" smtClean="0"/>
              <a:t>05/06/2024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4255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en-GB"/>
              <a:t>Click to edit Master title style</a:t>
            </a:r>
            <a:endParaRPr lang="en-US" dirty="0"/>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968CDC4-FB12-964A-B051-89728A9A40C9}" type="datetime1">
              <a:rPr lang="en-GB" smtClean="0"/>
              <a:t>05/06/2024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09783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735062"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412730"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56CFAE0-DFCF-664C-9113-8E274CE0AFD6}" type="datetime1">
              <a:rPr lang="en-GB" smtClean="0"/>
              <a:t>05/06/2024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223135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en-GB"/>
              <a:t>Click to edit Master title style</a:t>
            </a:r>
            <a:endParaRPr lang="en-US" dirty="0"/>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4" name="Content Placeholder 3"/>
          <p:cNvSpPr>
            <a:spLocks noGrp="1"/>
          </p:cNvSpPr>
          <p:nvPr>
            <p:ph sz="half" idx="2"/>
          </p:nvPr>
        </p:nvSpPr>
        <p:spPr>
          <a:xfrm>
            <a:off x="736456" y="5522763"/>
            <a:ext cx="4523137"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6" name="Content Placeholder 5"/>
          <p:cNvSpPr>
            <a:spLocks noGrp="1"/>
          </p:cNvSpPr>
          <p:nvPr>
            <p:ph sz="quarter" idx="4"/>
          </p:nvPr>
        </p:nvSpPr>
        <p:spPr>
          <a:xfrm>
            <a:off x="5412731" y="5522763"/>
            <a:ext cx="4545413"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89DC2CE-6F26-054F-B7D3-1A35B360EAB1}" type="datetime1">
              <a:rPr lang="en-GB" smtClean="0"/>
              <a:t>05/06/2024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013768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98FB82F0-3905-A940-8E74-D4361D13ECB1}" type="datetime1">
              <a:rPr lang="en-GB" smtClean="0"/>
              <a:t>05/06/2024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33534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C27AF-50B0-2C4D-BD78-32A0F479207A}" type="datetime1">
              <a:rPr lang="en-GB" smtClean="0"/>
              <a:t>05/06/2024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30612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dirty="0"/>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8E42DC3D-7A03-5644-95D6-5F36B5A10ECA}" type="datetime1">
              <a:rPr lang="en-GB" smtClean="0"/>
              <a:t>05/06/2024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302638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dirty="0"/>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en-GB"/>
              <a:t>Click icon to add picture</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EE3E01CF-5683-CD43-9505-4151FA33088C}" type="datetime1">
              <a:rPr lang="en-GB" smtClean="0"/>
              <a:t>05/06/2024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348920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7A2AD87-DD57-764F-9F68-85A207130292}" type="datetime1">
              <a:rPr lang="en-GB" smtClean="0"/>
              <a:t>05/06/2024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128662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22BCA60-DA8F-F348-8431-4D2A57F19BB4}" type="datetime1">
              <a:rPr lang="en-GB" smtClean="0"/>
              <a:t>05/06/2024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804850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56FF44D2-BA93-4C48-98F4-B6E46704D06E}" type="datetime1">
              <a:rPr lang="en-GB" smtClean="0"/>
              <a:t>05/06/2024</a:t>
            </a:fld>
            <a:endParaRPr 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87C661E7-D1BC-9F4E-ACDB-6E2E147CF3A0}" type="slidenum">
              <a:rPr lang="en-US" smtClean="0"/>
              <a:t>‹#›</a:t>
            </a:fld>
            <a:endParaRPr lang="en-US"/>
          </a:p>
        </p:txBody>
      </p:sp>
    </p:spTree>
    <p:extLst>
      <p:ext uri="{BB962C8B-B14F-4D97-AF65-F5344CB8AC3E}">
        <p14:creationId xmlns:p14="http://schemas.microsoft.com/office/powerpoint/2010/main" val="1468113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chart" Target="../charts/chart1.xml"/><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228E1808-051D-405F-09C8-D3E7FA9CB2D2}"/>
              </a:ext>
            </a:extLst>
          </p:cNvPr>
          <p:cNvPicPr>
            <a:picLocks noChangeAspect="1"/>
          </p:cNvPicPr>
          <p:nvPr/>
        </p:nvPicPr>
        <p:blipFill rotWithShape="1">
          <a:blip r:embed="rId2"/>
          <a:srcRect t="39322" b="15684"/>
          <a:stretch/>
        </p:blipFill>
        <p:spPr>
          <a:xfrm>
            <a:off x="240809" y="12114810"/>
            <a:ext cx="2896158" cy="960916"/>
          </a:xfrm>
          <a:prstGeom prst="rect">
            <a:avLst/>
          </a:prstGeom>
        </p:spPr>
      </p:pic>
      <p:pic>
        <p:nvPicPr>
          <p:cNvPr id="7" name="Picture 6">
            <a:extLst>
              <a:ext uri="{FF2B5EF4-FFF2-40B4-BE49-F238E27FC236}">
                <a16:creationId xmlns:a16="http://schemas.microsoft.com/office/drawing/2014/main" id="{2E5BF4F3-4BF9-9768-C96D-AFB2AC310F99}"/>
              </a:ext>
            </a:extLst>
          </p:cNvPr>
          <p:cNvPicPr>
            <a:picLocks noChangeAspect="1"/>
          </p:cNvPicPr>
          <p:nvPr/>
        </p:nvPicPr>
        <p:blipFill>
          <a:blip r:embed="rId3"/>
          <a:stretch>
            <a:fillRect/>
          </a:stretch>
        </p:blipFill>
        <p:spPr>
          <a:xfrm>
            <a:off x="4989315" y="2302457"/>
            <a:ext cx="5642725" cy="4006250"/>
          </a:xfrm>
          <a:prstGeom prst="rect">
            <a:avLst/>
          </a:prstGeom>
        </p:spPr>
      </p:pic>
      <p:sp>
        <p:nvSpPr>
          <p:cNvPr id="9" name="TextBox 8">
            <a:extLst>
              <a:ext uri="{FF2B5EF4-FFF2-40B4-BE49-F238E27FC236}">
                <a16:creationId xmlns:a16="http://schemas.microsoft.com/office/drawing/2014/main" id="{7968EE91-BD68-8146-B4F1-F84513CD0E29}"/>
              </a:ext>
            </a:extLst>
          </p:cNvPr>
          <p:cNvSpPr txBox="1"/>
          <p:nvPr/>
        </p:nvSpPr>
        <p:spPr>
          <a:xfrm>
            <a:off x="272835" y="623057"/>
            <a:ext cx="7975170" cy="519886"/>
          </a:xfrm>
          <a:prstGeom prst="rect">
            <a:avLst/>
          </a:prstGeom>
          <a:noFill/>
        </p:spPr>
        <p:txBody>
          <a:bodyPr wrap="square" rtlCol="0">
            <a:spAutoFit/>
          </a:bodyPr>
          <a:lstStyle/>
          <a:p>
            <a:pPr>
              <a:lnSpc>
                <a:spcPct val="107000"/>
              </a:lnSpc>
              <a:spcAft>
                <a:spcPts val="800"/>
              </a:spcAft>
            </a:pPr>
            <a:r>
              <a:rPr lang="en-GB" sz="2800" b="1" dirty="0">
                <a:solidFill>
                  <a:schemeClr val="bg1"/>
                </a:solidFill>
                <a:latin typeface="Arial" panose="020B0604020202020204" pitchFamily="34" charset="0"/>
                <a:cs typeface="Arial" panose="020B0604020202020204" pitchFamily="34" charset="0"/>
              </a:rPr>
              <a:t>Leading Care in Lymphoedema</a:t>
            </a:r>
          </a:p>
        </p:txBody>
      </p:sp>
      <p:sp>
        <p:nvSpPr>
          <p:cNvPr id="10" name="TextBox 9">
            <a:extLst>
              <a:ext uri="{FF2B5EF4-FFF2-40B4-BE49-F238E27FC236}">
                <a16:creationId xmlns:a16="http://schemas.microsoft.com/office/drawing/2014/main" id="{B58AD6FE-F3F4-8946-838E-E4A51B087E8E}"/>
              </a:ext>
            </a:extLst>
          </p:cNvPr>
          <p:cNvSpPr txBox="1"/>
          <p:nvPr/>
        </p:nvSpPr>
        <p:spPr>
          <a:xfrm>
            <a:off x="42243" y="1212556"/>
            <a:ext cx="6988904" cy="1077218"/>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    Louise Rooney</a:t>
            </a:r>
            <a:r>
              <a:rPr lang="en-US" dirty="0">
                <a:solidFill>
                  <a:schemeClr val="bg1"/>
                </a:solidFill>
                <a:latin typeface="Arial" panose="020B0604020202020204" pitchFamily="34" charset="0"/>
                <a:cs typeface="Arial" panose="020B0604020202020204" pitchFamily="34" charset="0"/>
              </a:rPr>
              <a:t>, </a:t>
            </a:r>
            <a:r>
              <a:rPr lang="en-US" b="1" dirty="0">
                <a:solidFill>
                  <a:schemeClr val="bg1"/>
                </a:solidFill>
                <a:latin typeface="Arial" panose="020B0604020202020204" pitchFamily="34" charset="0"/>
                <a:cs typeface="Arial" panose="020B0604020202020204" pitchFamily="34" charset="0"/>
              </a:rPr>
              <a:t>Amy Bevan, Sylvia Ryder, </a:t>
            </a:r>
            <a:br>
              <a:rPr lang="en-US" b="1" dirty="0">
                <a:solidFill>
                  <a:schemeClr val="bg1"/>
                </a:solidFill>
                <a:latin typeface="Arial" panose="020B0604020202020204" pitchFamily="34" charset="0"/>
                <a:cs typeface="Arial" panose="020B0604020202020204" pitchFamily="34" charset="0"/>
              </a:rPr>
            </a:br>
            <a:r>
              <a:rPr lang="en-US" b="1" dirty="0">
                <a:solidFill>
                  <a:schemeClr val="bg1"/>
                </a:solidFill>
                <a:latin typeface="Arial" panose="020B0604020202020204" pitchFamily="34" charset="0"/>
                <a:cs typeface="Arial" panose="020B0604020202020204" pitchFamily="34" charset="0"/>
              </a:rPr>
              <a:t>    Rachel Willis and Laura Moore</a:t>
            </a:r>
          </a:p>
          <a:p>
            <a:pPr algn="ctr"/>
            <a:r>
              <a:rPr lang="en-GB" sz="1400" b="1" i="1" kern="100" dirty="0">
                <a:solidFill>
                  <a:schemeClr val="bg1"/>
                </a:solidFill>
                <a:latin typeface="+mj-lt"/>
                <a:cs typeface="Times New Roman" panose="02020603050405020304" pitchFamily="18" charset="0"/>
              </a:rPr>
              <a:t>“  </a:t>
            </a:r>
            <a:r>
              <a:rPr lang="en-GB" sz="1400" b="1" kern="100" dirty="0">
                <a:solidFill>
                  <a:schemeClr val="bg1"/>
                </a:solidFill>
                <a:latin typeface="+mj-lt"/>
                <a:cs typeface="Times New Roman" panose="02020603050405020304" pitchFamily="18" charset="0"/>
              </a:rPr>
              <a:t>Lymphoedema is a chronic inflammatory condition in which a part of the lymphatic drainage system fails to work effectively.”  British Lymphology Society (2024)</a:t>
            </a:r>
            <a:endParaRPr lang="en-US" sz="2400" dirty="0">
              <a:solidFill>
                <a:schemeClr val="bg1"/>
              </a:solidFill>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C4003466-EC32-AF2D-2683-9755391BECDF}"/>
              </a:ext>
            </a:extLst>
          </p:cNvPr>
          <p:cNvSpPr txBox="1"/>
          <p:nvPr/>
        </p:nvSpPr>
        <p:spPr>
          <a:xfrm>
            <a:off x="262424" y="2605195"/>
            <a:ext cx="4761689" cy="2028825"/>
          </a:xfrm>
          <a:prstGeom prst="rect">
            <a:avLst/>
          </a:prstGeom>
          <a:noFill/>
        </p:spPr>
        <p:txBody>
          <a:bodyPr wrap="square" rtlCol="0">
            <a:spAutoFit/>
          </a:bodyPr>
          <a:lstStyle/>
          <a:p>
            <a:pPr>
              <a:lnSpc>
                <a:spcPct val="107000"/>
              </a:lnSpc>
              <a:spcAft>
                <a:spcPts val="800"/>
              </a:spcAft>
            </a:pPr>
            <a:r>
              <a:rPr lang="en-US" sz="1400" kern="100" dirty="0">
                <a:effectLst/>
                <a:ea typeface="Aptos" panose="020B0004020202020204" pitchFamily="34" charset="0"/>
                <a:cs typeface="Times New Roman" panose="02020603050405020304" pitchFamily="18" charset="0"/>
              </a:rPr>
              <a:t>Walsall Lymphoedema Service was facing challenges to meet the increasing demands to provide high quality care. Demand and capacity was no longer equitable for the service needs, due to the increased referrals. </a:t>
            </a:r>
            <a:endParaRPr lang="en-GB" sz="1400" kern="100" dirty="0">
              <a:effectLst/>
              <a:ea typeface="Aptos" panose="020B0004020202020204" pitchFamily="34" charset="0"/>
              <a:cs typeface="Times New Roman" panose="02020603050405020304" pitchFamily="18" charset="0"/>
            </a:endParaRPr>
          </a:p>
          <a:p>
            <a:pPr>
              <a:lnSpc>
                <a:spcPct val="107000"/>
              </a:lnSpc>
              <a:spcAft>
                <a:spcPts val="800"/>
              </a:spcAft>
            </a:pPr>
            <a:r>
              <a:rPr lang="en-US" sz="1400" kern="100" dirty="0">
                <a:effectLst/>
                <a:ea typeface="Aptos" panose="020B0004020202020204" pitchFamily="34" charset="0"/>
                <a:cs typeface="Times New Roman" panose="02020603050405020304" pitchFamily="18" charset="0"/>
              </a:rPr>
              <a:t>Wider knowledge and </a:t>
            </a:r>
            <a:r>
              <a:rPr lang="en-US" sz="1400" kern="100" dirty="0">
                <a:effectLst/>
                <a:latin typeface="Calibri" panose="020F0502020204030204" pitchFamily="34" charset="0"/>
                <a:ea typeface="Aptos" panose="020B0004020202020204" pitchFamily="34" charset="0"/>
                <a:cs typeface="Calibri" panose="020F0502020204030204" pitchFamily="34" charset="0"/>
              </a:rPr>
              <a:t>experience</a:t>
            </a:r>
            <a:r>
              <a:rPr lang="en-US" sz="1400" kern="100" dirty="0">
                <a:effectLst/>
                <a:ea typeface="Aptos" panose="020B0004020202020204" pitchFamily="34" charset="0"/>
                <a:cs typeface="Times New Roman" panose="02020603050405020304" pitchFamily="18" charset="0"/>
              </a:rPr>
              <a:t> within the Community Division had also reduced, </a:t>
            </a:r>
            <a:r>
              <a:rPr lang="en-GB" sz="1400" kern="100" dirty="0">
                <a:effectLst/>
                <a:ea typeface="Aptos" panose="020B0004020202020204" pitchFamily="34" charset="0"/>
                <a:cs typeface="Times New Roman" panose="02020603050405020304" pitchFamily="18" charset="0"/>
              </a:rPr>
              <a:t>significantly impacting on staff’s understanding, confidence and management of Lymphoedema. </a:t>
            </a:r>
          </a:p>
        </p:txBody>
      </p:sp>
      <p:sp>
        <p:nvSpPr>
          <p:cNvPr id="41" name="TextBox 40">
            <a:extLst>
              <a:ext uri="{FF2B5EF4-FFF2-40B4-BE49-F238E27FC236}">
                <a16:creationId xmlns:a16="http://schemas.microsoft.com/office/drawing/2014/main" id="{03099D31-F39A-8C97-2372-22597D55BEA9}"/>
              </a:ext>
            </a:extLst>
          </p:cNvPr>
          <p:cNvSpPr txBox="1"/>
          <p:nvPr/>
        </p:nvSpPr>
        <p:spPr>
          <a:xfrm>
            <a:off x="272835" y="2362012"/>
            <a:ext cx="3985602" cy="369332"/>
          </a:xfrm>
          <a:prstGeom prst="rect">
            <a:avLst/>
          </a:prstGeom>
          <a:noFill/>
        </p:spPr>
        <p:txBody>
          <a:bodyPr wrap="square" rtlCol="0">
            <a:spAutoFit/>
          </a:bodyPr>
          <a:lstStyle/>
          <a:p>
            <a:r>
              <a:rPr lang="en-US" b="1" dirty="0">
                <a:solidFill>
                  <a:schemeClr val="tx2">
                    <a:lumMod val="75000"/>
                  </a:schemeClr>
                </a:solidFill>
              </a:rPr>
              <a:t>Abstract</a:t>
            </a:r>
          </a:p>
        </p:txBody>
      </p:sp>
      <p:sp>
        <p:nvSpPr>
          <p:cNvPr id="2" name="TextBox 1">
            <a:extLst>
              <a:ext uri="{FF2B5EF4-FFF2-40B4-BE49-F238E27FC236}">
                <a16:creationId xmlns:a16="http://schemas.microsoft.com/office/drawing/2014/main" id="{D068A2C5-60FF-0AFB-DCF7-644EEA0D5B15}"/>
              </a:ext>
            </a:extLst>
          </p:cNvPr>
          <p:cNvSpPr txBox="1"/>
          <p:nvPr/>
        </p:nvSpPr>
        <p:spPr>
          <a:xfrm>
            <a:off x="65039" y="13221182"/>
            <a:ext cx="6094823" cy="2308324"/>
          </a:xfrm>
          <a:prstGeom prst="rect">
            <a:avLst/>
          </a:prstGeom>
          <a:no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Leading Care in Lymphoedema Task and Finish Group would like to thank:</a:t>
            </a:r>
            <a:br>
              <a:rPr lang="en-US" sz="1600" b="1" dirty="0">
                <a:solidFill>
                  <a:schemeClr val="bg1"/>
                </a:solidFill>
                <a:latin typeface="Arial" panose="020B0604020202020204" pitchFamily="34" charset="0"/>
                <a:cs typeface="Arial" panose="020B0604020202020204" pitchFamily="34" charset="0"/>
              </a:rPr>
            </a:br>
            <a:r>
              <a:rPr lang="en-GB" sz="1600" dirty="0">
                <a:solidFill>
                  <a:schemeClr val="bg1"/>
                </a:solidFill>
                <a:latin typeface="Aptos" pitchFamily="34"/>
                <a:cs typeface="Times New Roman" pitchFamily="18"/>
              </a:rPr>
              <a:t>David Lloyd Jones </a:t>
            </a:r>
            <a:r>
              <a:rPr lang="en-GB" sz="1600" i="1" dirty="0">
                <a:solidFill>
                  <a:schemeClr val="bg1"/>
                </a:solidFill>
                <a:latin typeface="Aptos" pitchFamily="34"/>
                <a:cs typeface="Times New Roman" pitchFamily="18"/>
              </a:rPr>
              <a:t>(Midlands Partnership Trust)</a:t>
            </a:r>
            <a:r>
              <a:rPr lang="en-GB" sz="1600" dirty="0">
                <a:solidFill>
                  <a:schemeClr val="bg1"/>
                </a:solidFill>
                <a:latin typeface="Aptos" pitchFamily="34"/>
                <a:cs typeface="Times New Roman" pitchFamily="18"/>
              </a:rPr>
              <a:t>, Kris Jones </a:t>
            </a:r>
            <a:r>
              <a:rPr lang="en-GB" sz="1600" i="1" dirty="0">
                <a:solidFill>
                  <a:schemeClr val="bg1"/>
                </a:solidFill>
                <a:latin typeface="Aptos" pitchFamily="34"/>
                <a:cs typeface="Times New Roman" pitchFamily="18"/>
              </a:rPr>
              <a:t>(Lymph Care UK), </a:t>
            </a:r>
            <a:r>
              <a:rPr lang="en-GB" sz="1600" dirty="0">
                <a:solidFill>
                  <a:schemeClr val="bg1"/>
                </a:solidFill>
                <a:latin typeface="Aptos" pitchFamily="34"/>
                <a:cs typeface="Times New Roman" pitchFamily="18"/>
              </a:rPr>
              <a:t>expert patients, Kitty Dhingra (Antimicrobial Stewardship Pharmacist), L&amp;R, JOBST, Dermal, 3M. Fiona Smith (Vascular CNS), Annette Hayward (Podiatrist).  Community wider management team -Kelly Geffen, Sally Killian, Sara Morley and Sindy Dhallu </a:t>
            </a:r>
          </a:p>
          <a:p>
            <a:endParaRPr lang="en-US" sz="1600" b="1" dirty="0">
              <a:solidFill>
                <a:schemeClr val="bg1"/>
              </a:solidFill>
              <a:latin typeface="Arial" panose="020B0604020202020204" pitchFamily="34" charset="0"/>
              <a:cs typeface="Arial" panose="020B0604020202020204" pitchFamily="34" charset="0"/>
            </a:endParaRPr>
          </a:p>
          <a:p>
            <a:endParaRPr lang="en-US" sz="1600" b="1" dirty="0">
              <a:solidFill>
                <a:schemeClr val="bg1"/>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A855C448-AC89-D157-C16E-8640DD9F4713}"/>
              </a:ext>
            </a:extLst>
          </p:cNvPr>
          <p:cNvSpPr txBox="1"/>
          <p:nvPr/>
        </p:nvSpPr>
        <p:spPr>
          <a:xfrm>
            <a:off x="0" y="2369021"/>
            <a:ext cx="10190379" cy="307777"/>
          </a:xfrm>
          <a:prstGeom prst="rect">
            <a:avLst/>
          </a:prstGeom>
          <a:noFill/>
        </p:spPr>
        <p:txBody>
          <a:bodyPr wrap="square" rtlCol="0">
            <a:spAutoFit/>
          </a:bodyPr>
          <a:lstStyle/>
          <a:p>
            <a:pPr algn="ctr"/>
            <a:r>
              <a:rPr lang="en-GB" sz="1400" b="1" i="1" kern="100" dirty="0">
                <a:latin typeface="+mj-lt"/>
                <a:cs typeface="Times New Roman" panose="02020603050405020304" pitchFamily="18" charset="0"/>
              </a:rPr>
              <a:t>      </a:t>
            </a:r>
            <a:endParaRPr lang="en-GB" sz="1400" i="1" kern="100" dirty="0">
              <a:latin typeface="Aptos" panose="020B0004020202020204" pitchFamily="34" charset="0"/>
              <a:cs typeface="Times New Roman" panose="02020603050405020304" pitchFamily="18" charset="0"/>
            </a:endParaRPr>
          </a:p>
        </p:txBody>
      </p:sp>
      <p:sp>
        <p:nvSpPr>
          <p:cNvPr id="15" name="TextBox 14">
            <a:extLst>
              <a:ext uri="{FF2B5EF4-FFF2-40B4-BE49-F238E27FC236}">
                <a16:creationId xmlns:a16="http://schemas.microsoft.com/office/drawing/2014/main" id="{7ADF9B49-B0AA-2227-E42C-9FA44A8B60C2}"/>
              </a:ext>
            </a:extLst>
          </p:cNvPr>
          <p:cNvSpPr txBox="1"/>
          <p:nvPr/>
        </p:nvSpPr>
        <p:spPr>
          <a:xfrm>
            <a:off x="240809" y="4511150"/>
            <a:ext cx="4622172" cy="7171194"/>
          </a:xfrm>
          <a:prstGeom prst="rect">
            <a:avLst/>
          </a:prstGeom>
          <a:noFill/>
        </p:spPr>
        <p:txBody>
          <a:bodyPr wrap="square" rtlCol="0">
            <a:spAutoFit/>
          </a:bodyPr>
          <a:lstStyle/>
          <a:p>
            <a:r>
              <a:rPr lang="en-GB" sz="1600" b="1" kern="100" dirty="0">
                <a:latin typeface="Calibri" panose="020F0502020204030204" pitchFamily="34" charset="0"/>
                <a:ea typeface="Aptos" panose="020B0004020202020204" pitchFamily="34" charset="0"/>
                <a:cs typeface="Calibri" panose="020F0502020204030204" pitchFamily="34" charset="0"/>
              </a:rPr>
              <a:t>Stakeholder Engagement – Patient experts, community nurses, industry partners, community management team, neighbouring Trust: </a:t>
            </a:r>
          </a:p>
          <a:p>
            <a:pPr algn="just"/>
            <a:r>
              <a:rPr lang="en-GB" sz="1400" kern="100" dirty="0">
                <a:latin typeface="Calibri" panose="020F0502020204030204" pitchFamily="34" charset="0"/>
                <a:ea typeface="Aptos" panose="020B0004020202020204" pitchFamily="34" charset="0"/>
                <a:cs typeface="Calibri" panose="020F0502020204030204" pitchFamily="34" charset="0"/>
              </a:rPr>
              <a:t>Regular meetings were held to engage with proposed plan and at each stage of the PDSA Cycle.  </a:t>
            </a:r>
          </a:p>
          <a:p>
            <a:r>
              <a:rPr lang="en-GB" sz="1600" b="1" kern="100" dirty="0">
                <a:latin typeface="Calibri" panose="020F0502020204030204" pitchFamily="34" charset="0"/>
                <a:ea typeface="Aptos" panose="020B0004020202020204" pitchFamily="34" charset="0"/>
                <a:cs typeface="Calibri" panose="020F0502020204030204" pitchFamily="34" charset="0"/>
              </a:rPr>
              <a:t>L</a:t>
            </a:r>
            <a:r>
              <a:rPr lang="en-GB" sz="1600" b="1" dirty="0">
                <a:latin typeface="Calibri" panose="020F0502020204030204" pitchFamily="34" charset="0"/>
                <a:cs typeface="Calibri" panose="020F0502020204030204" pitchFamily="34" charset="0"/>
              </a:rPr>
              <a:t>ymphoedema Service Improvement:</a:t>
            </a:r>
          </a:p>
          <a:p>
            <a:r>
              <a:rPr lang="en-GB" sz="1400" dirty="0">
                <a:latin typeface="Calibri" panose="020F0502020204030204" pitchFamily="34" charset="0"/>
                <a:cs typeface="Calibri" panose="020F0502020204030204" pitchFamily="34" charset="0"/>
              </a:rPr>
              <a:t>A task and finish group mapped the priorities to drive forward the service improvement. The initial focus was on MDT education to reduce inappropriate referrals and improve the patient outcomes for Lymphoedema. </a:t>
            </a:r>
          </a:p>
          <a:p>
            <a:r>
              <a:rPr lang="en-GB" sz="1600" b="1" dirty="0">
                <a:latin typeface="Calibri" panose="020F0502020204030204" pitchFamily="34" charset="0"/>
                <a:cs typeface="Calibri" panose="020F0502020204030204" pitchFamily="34" charset="0"/>
              </a:rPr>
              <a:t>Lymphoedema Bitesize Sessions:</a:t>
            </a:r>
          </a:p>
          <a:p>
            <a:r>
              <a:rPr lang="en-GB" sz="1400" dirty="0">
                <a:latin typeface="Calibri" panose="020F0502020204030204" pitchFamily="34" charset="0"/>
                <a:cs typeface="Calibri" panose="020F0502020204030204" pitchFamily="34" charset="0"/>
              </a:rPr>
              <a:t>The West community locality team were the pilot group for the bite sized education sessions focussing on four key areas. These 15-minute sessions were delivered every Thursday for four weeks. Quantitative and qualitative feedback was gathered post education.</a:t>
            </a:r>
          </a:p>
          <a:p>
            <a:r>
              <a:rPr lang="en-GB" sz="1600" b="1" dirty="0">
                <a:latin typeface="Calibri" panose="020F0502020204030204" pitchFamily="34" charset="0"/>
                <a:cs typeface="Calibri" panose="020F0502020204030204" pitchFamily="34" charset="0"/>
              </a:rPr>
              <a:t>Leading Care in Lymphoedema Conference: </a:t>
            </a:r>
          </a:p>
          <a:p>
            <a:r>
              <a:rPr lang="en-GB" sz="1400" dirty="0">
                <a:latin typeface="Calibri" panose="020F0502020204030204" pitchFamily="34" charset="0"/>
                <a:cs typeface="Calibri" panose="020F0502020204030204" pitchFamily="34" charset="0"/>
              </a:rPr>
              <a:t>This interactive conference was offered to all practitioners who wanted to improve understanding, confidence and management of Lymphoedema.</a:t>
            </a:r>
          </a:p>
          <a:p>
            <a:r>
              <a:rPr lang="en-GB" sz="1400" dirty="0">
                <a:latin typeface="Calibri" panose="020F0502020204030204" pitchFamily="34" charset="0"/>
                <a:cs typeface="Calibri" panose="020F0502020204030204" pitchFamily="34" charset="0"/>
              </a:rPr>
              <a:t>The content of the day included:-</a:t>
            </a:r>
          </a:p>
          <a:p>
            <a:pPr marL="285750" indent="-285750">
              <a:buFont typeface="Wingdings" panose="05000000000000000000" pitchFamily="2" charset="2"/>
              <a:buChar char="ü"/>
            </a:pPr>
            <a:r>
              <a:rPr lang="en-GB" sz="1400" dirty="0">
                <a:latin typeface="Calibri" panose="020F0502020204030204" pitchFamily="34" charset="0"/>
                <a:cs typeface="Calibri" panose="020F0502020204030204" pitchFamily="34" charset="0"/>
              </a:rPr>
              <a:t>What is Lymphoedema?</a:t>
            </a:r>
          </a:p>
          <a:p>
            <a:pPr marL="285750" indent="-285750">
              <a:buFont typeface="Wingdings" panose="05000000000000000000" pitchFamily="2" charset="2"/>
              <a:buChar char="ü"/>
            </a:pPr>
            <a:r>
              <a:rPr lang="en-GB" sz="1400" dirty="0">
                <a:latin typeface="Calibri" panose="020F0502020204030204" pitchFamily="34" charset="0"/>
                <a:cs typeface="Calibri" panose="020F0502020204030204" pitchFamily="34" charset="0"/>
              </a:rPr>
              <a:t>Benefit of Exercise and Movement</a:t>
            </a:r>
          </a:p>
          <a:p>
            <a:pPr marL="285750" indent="-285750">
              <a:buFont typeface="Wingdings" panose="05000000000000000000" pitchFamily="2" charset="2"/>
              <a:buChar char="ü"/>
            </a:pPr>
            <a:r>
              <a:rPr lang="en-GB" sz="1400" dirty="0">
                <a:latin typeface="Calibri" panose="020F0502020204030204" pitchFamily="34" charset="0"/>
                <a:cs typeface="Calibri" panose="020F0502020204030204" pitchFamily="34" charset="0"/>
              </a:rPr>
              <a:t>Lipoedema and Empowering Patients</a:t>
            </a:r>
          </a:p>
          <a:p>
            <a:pPr marL="285750" indent="-285750">
              <a:buFont typeface="Wingdings" panose="05000000000000000000" pitchFamily="2" charset="2"/>
              <a:buChar char="ü"/>
            </a:pPr>
            <a:r>
              <a:rPr lang="en-GB" sz="1400" dirty="0">
                <a:latin typeface="Calibri" panose="020F0502020204030204" pitchFamily="34" charset="0"/>
                <a:cs typeface="Calibri" panose="020F0502020204030204" pitchFamily="34" charset="0"/>
              </a:rPr>
              <a:t>How to recognise Lymphoedema and Bandages vs Wraps vs Hosiery</a:t>
            </a:r>
          </a:p>
          <a:p>
            <a:pPr marL="285750" indent="-285750">
              <a:buFont typeface="Wingdings" panose="05000000000000000000" pitchFamily="2" charset="2"/>
              <a:buChar char="ü"/>
            </a:pPr>
            <a:r>
              <a:rPr lang="en-GB" sz="1400" dirty="0">
                <a:latin typeface="Calibri" panose="020F0502020204030204" pitchFamily="34" charset="0"/>
                <a:cs typeface="Calibri" panose="020F0502020204030204" pitchFamily="34" charset="0"/>
              </a:rPr>
              <a:t>Complications in Lymphoedema: Cellulitis management and circulatory warning signs </a:t>
            </a:r>
          </a:p>
          <a:p>
            <a:pPr marL="285750" indent="-285750">
              <a:buFont typeface="Wingdings" panose="05000000000000000000" pitchFamily="2" charset="2"/>
              <a:buChar char="ü"/>
            </a:pPr>
            <a:r>
              <a:rPr lang="en-GB" sz="1400" dirty="0">
                <a:latin typeface="Calibri" panose="020F0502020204030204" pitchFamily="34" charset="0"/>
                <a:cs typeface="Calibri" panose="020F0502020204030204" pitchFamily="34" charset="0"/>
              </a:rPr>
              <a:t>Lymphoedema Patient Experiences</a:t>
            </a:r>
          </a:p>
          <a:p>
            <a:pPr marL="285750" indent="-285750">
              <a:buFont typeface="Wingdings" panose="05000000000000000000" pitchFamily="2" charset="2"/>
              <a:buChar char="ü"/>
            </a:pPr>
            <a:r>
              <a:rPr lang="en-GB" sz="1400" dirty="0">
                <a:latin typeface="Calibri" panose="020F0502020204030204" pitchFamily="34" charset="0"/>
                <a:cs typeface="Calibri" panose="020F0502020204030204" pitchFamily="34" charset="0"/>
              </a:rPr>
              <a:t>Lunch and Learn</a:t>
            </a:r>
          </a:p>
          <a:p>
            <a:pPr marL="285750" indent="-285750">
              <a:buFont typeface="Wingdings" panose="05000000000000000000" pitchFamily="2" charset="2"/>
              <a:buChar char="ü"/>
            </a:pPr>
            <a:r>
              <a:rPr lang="en-GB" sz="1400" dirty="0">
                <a:latin typeface="Calibri" panose="020F0502020204030204" pitchFamily="34" charset="0"/>
                <a:cs typeface="Calibri" panose="020F0502020204030204" pitchFamily="34" charset="0"/>
              </a:rPr>
              <a:t>Break out afternoon</a:t>
            </a:r>
          </a:p>
        </p:txBody>
      </p:sp>
      <p:grpSp>
        <p:nvGrpSpPr>
          <p:cNvPr id="6" name="Group 5">
            <a:extLst>
              <a:ext uri="{FF2B5EF4-FFF2-40B4-BE49-F238E27FC236}">
                <a16:creationId xmlns:a16="http://schemas.microsoft.com/office/drawing/2014/main" id="{2FD3B68C-86F3-256D-5298-4E1F4CC5549E}"/>
              </a:ext>
            </a:extLst>
          </p:cNvPr>
          <p:cNvGrpSpPr/>
          <p:nvPr/>
        </p:nvGrpSpPr>
        <p:grpSpPr>
          <a:xfrm>
            <a:off x="4862981" y="5289219"/>
            <a:ext cx="5105139" cy="2233053"/>
            <a:chOff x="5319341" y="7378444"/>
            <a:chExt cx="5105139" cy="2233053"/>
          </a:xfrm>
        </p:grpSpPr>
        <p:graphicFrame>
          <p:nvGraphicFramePr>
            <p:cNvPr id="14" name="Chart 13">
              <a:extLst>
                <a:ext uri="{FF2B5EF4-FFF2-40B4-BE49-F238E27FC236}">
                  <a16:creationId xmlns:a16="http://schemas.microsoft.com/office/drawing/2014/main" id="{984F1C42-E18B-FA86-07E3-7D3F6794CAF3}"/>
                </a:ext>
              </a:extLst>
            </p:cNvPr>
            <p:cNvGraphicFramePr>
              <a:graphicFrameLocks/>
            </p:cNvGraphicFramePr>
            <p:nvPr>
              <p:extLst>
                <p:ext uri="{D42A27DB-BD31-4B8C-83A1-F6EECF244321}">
                  <p14:modId xmlns:p14="http://schemas.microsoft.com/office/powerpoint/2010/main" val="1765859910"/>
                </p:ext>
              </p:extLst>
            </p:nvPr>
          </p:nvGraphicFramePr>
          <p:xfrm>
            <a:off x="5319341" y="7378444"/>
            <a:ext cx="4263543" cy="2233053"/>
          </p:xfrm>
          <a:graphic>
            <a:graphicData uri="http://schemas.openxmlformats.org/drawingml/2006/chart">
              <c:chart xmlns:c="http://schemas.openxmlformats.org/drawingml/2006/chart" xmlns:r="http://schemas.openxmlformats.org/officeDocument/2006/relationships" r:id="rId4"/>
            </a:graphicData>
          </a:graphic>
        </p:graphicFrame>
        <p:pic>
          <p:nvPicPr>
            <p:cNvPr id="17" name="Picture 16">
              <a:extLst>
                <a:ext uri="{FF2B5EF4-FFF2-40B4-BE49-F238E27FC236}">
                  <a16:creationId xmlns:a16="http://schemas.microsoft.com/office/drawing/2014/main" id="{A3B0A361-5F12-1199-E4ED-D4E122013B64}"/>
                </a:ext>
              </a:extLst>
            </p:cNvPr>
            <p:cNvPicPr>
              <a:picLocks noChangeAspect="1"/>
            </p:cNvPicPr>
            <p:nvPr/>
          </p:nvPicPr>
          <p:blipFill rotWithShape="1">
            <a:blip r:embed="rId5"/>
            <a:srcRect l="14929" t="29122" r="18212" b="6736"/>
            <a:stretch/>
          </p:blipFill>
          <p:spPr>
            <a:xfrm>
              <a:off x="9767561" y="8657623"/>
              <a:ext cx="656919" cy="664990"/>
            </a:xfrm>
            <a:prstGeom prst="rect">
              <a:avLst/>
            </a:prstGeom>
          </p:spPr>
        </p:pic>
      </p:grpSp>
      <p:pic>
        <p:nvPicPr>
          <p:cNvPr id="30" name="Picture 29">
            <a:extLst>
              <a:ext uri="{FF2B5EF4-FFF2-40B4-BE49-F238E27FC236}">
                <a16:creationId xmlns:a16="http://schemas.microsoft.com/office/drawing/2014/main" id="{14773B06-204E-ED92-4144-C84DA022A020}"/>
              </a:ext>
            </a:extLst>
          </p:cNvPr>
          <p:cNvPicPr>
            <a:picLocks noChangeAspect="1"/>
          </p:cNvPicPr>
          <p:nvPr/>
        </p:nvPicPr>
        <p:blipFill>
          <a:blip r:embed="rId6"/>
          <a:stretch>
            <a:fillRect/>
          </a:stretch>
        </p:blipFill>
        <p:spPr>
          <a:xfrm>
            <a:off x="15696016" y="21754353"/>
            <a:ext cx="843177" cy="964944"/>
          </a:xfrm>
          <a:prstGeom prst="rect">
            <a:avLst/>
          </a:prstGeom>
        </p:spPr>
      </p:pic>
      <p:pic>
        <p:nvPicPr>
          <p:cNvPr id="31" name="Picture 30">
            <a:extLst>
              <a:ext uri="{FF2B5EF4-FFF2-40B4-BE49-F238E27FC236}">
                <a16:creationId xmlns:a16="http://schemas.microsoft.com/office/drawing/2014/main" id="{0AFF1E8E-9C0E-C222-F6CF-83A0BEB4E7FD}"/>
              </a:ext>
            </a:extLst>
          </p:cNvPr>
          <p:cNvPicPr>
            <a:picLocks noChangeAspect="1"/>
          </p:cNvPicPr>
          <p:nvPr/>
        </p:nvPicPr>
        <p:blipFill rotWithShape="1">
          <a:blip r:embed="rId7"/>
          <a:srcRect l="6587" t="24566" b="34851"/>
          <a:stretch/>
        </p:blipFill>
        <p:spPr>
          <a:xfrm>
            <a:off x="2166890" y="11008438"/>
            <a:ext cx="1634967" cy="960916"/>
          </a:xfrm>
          <a:prstGeom prst="rect">
            <a:avLst/>
          </a:prstGeom>
        </p:spPr>
      </p:pic>
      <p:grpSp>
        <p:nvGrpSpPr>
          <p:cNvPr id="8" name="Group 7">
            <a:extLst>
              <a:ext uri="{FF2B5EF4-FFF2-40B4-BE49-F238E27FC236}">
                <a16:creationId xmlns:a16="http://schemas.microsoft.com/office/drawing/2014/main" id="{62E46095-0A0A-8D78-4AEB-1AFCB4448932}"/>
              </a:ext>
            </a:extLst>
          </p:cNvPr>
          <p:cNvGrpSpPr/>
          <p:nvPr/>
        </p:nvGrpSpPr>
        <p:grpSpPr>
          <a:xfrm>
            <a:off x="4928171" y="7493079"/>
            <a:ext cx="5712231" cy="3200005"/>
            <a:chOff x="4829409" y="6120838"/>
            <a:chExt cx="5712231" cy="3200005"/>
          </a:xfrm>
        </p:grpSpPr>
        <p:grpSp>
          <p:nvGrpSpPr>
            <p:cNvPr id="4" name="Group 3">
              <a:extLst>
                <a:ext uri="{FF2B5EF4-FFF2-40B4-BE49-F238E27FC236}">
                  <a16:creationId xmlns:a16="http://schemas.microsoft.com/office/drawing/2014/main" id="{A4E6CEC6-2C47-F653-926C-EEE623BBBEE4}"/>
                </a:ext>
              </a:extLst>
            </p:cNvPr>
            <p:cNvGrpSpPr/>
            <p:nvPr/>
          </p:nvGrpSpPr>
          <p:grpSpPr>
            <a:xfrm>
              <a:off x="4979321" y="7693412"/>
              <a:ext cx="5562319" cy="1627431"/>
              <a:chOff x="4907762" y="6185241"/>
              <a:chExt cx="5562319" cy="1627431"/>
            </a:xfrm>
          </p:grpSpPr>
          <p:sp>
            <p:nvSpPr>
              <p:cNvPr id="20" name="Speech Bubble: Oval 19">
                <a:extLst>
                  <a:ext uri="{FF2B5EF4-FFF2-40B4-BE49-F238E27FC236}">
                    <a16:creationId xmlns:a16="http://schemas.microsoft.com/office/drawing/2014/main" id="{77C021DA-FB81-B1A1-C9D0-3EDD13F7A2BD}"/>
                  </a:ext>
                </a:extLst>
              </p:cNvPr>
              <p:cNvSpPr/>
              <p:nvPr/>
            </p:nvSpPr>
            <p:spPr>
              <a:xfrm>
                <a:off x="4907762" y="6185241"/>
                <a:ext cx="1705803" cy="1103248"/>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Able to ask simple questions, answers were explained well </a:t>
                </a:r>
              </a:p>
            </p:txBody>
          </p:sp>
          <p:sp>
            <p:nvSpPr>
              <p:cNvPr id="21" name="Speech Bubble: Oval 20">
                <a:extLst>
                  <a:ext uri="{FF2B5EF4-FFF2-40B4-BE49-F238E27FC236}">
                    <a16:creationId xmlns:a16="http://schemas.microsoft.com/office/drawing/2014/main" id="{BBAA5C95-FC75-1275-A822-7DCF0E4D17F0}"/>
                  </a:ext>
                </a:extLst>
              </p:cNvPr>
              <p:cNvSpPr/>
              <p:nvPr/>
            </p:nvSpPr>
            <p:spPr>
              <a:xfrm>
                <a:off x="6328200" y="6341262"/>
                <a:ext cx="2188071" cy="1200329"/>
              </a:xfrm>
              <a:prstGeom prst="wedgeEllipseCallout">
                <a:avLst>
                  <a:gd name="adj1" fmla="val 7837"/>
                  <a:gd name="adj2" fmla="val 6604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The bite size sessions were helpful because there was no information overload, and it will be helpful to have brochures to take home to read</a:t>
                </a:r>
              </a:p>
            </p:txBody>
          </p:sp>
          <p:sp>
            <p:nvSpPr>
              <p:cNvPr id="22" name="Speech Bubble: Oval 21">
                <a:extLst>
                  <a:ext uri="{FF2B5EF4-FFF2-40B4-BE49-F238E27FC236}">
                    <a16:creationId xmlns:a16="http://schemas.microsoft.com/office/drawing/2014/main" id="{0DFFAA2A-E091-8379-3235-2EC4D6076B50}"/>
                  </a:ext>
                </a:extLst>
              </p:cNvPr>
              <p:cNvSpPr/>
              <p:nvPr/>
            </p:nvSpPr>
            <p:spPr>
              <a:xfrm>
                <a:off x="8195072" y="6541955"/>
                <a:ext cx="1572489" cy="921612"/>
              </a:xfrm>
              <a:prstGeom prst="wedgeEllipseCallout">
                <a:avLst>
                  <a:gd name="adj1" fmla="val 2014"/>
                  <a:gd name="adj2" fmla="val 6354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Very Helpful, gave more insight into Lymphoedema </a:t>
                </a:r>
              </a:p>
            </p:txBody>
          </p:sp>
          <p:sp>
            <p:nvSpPr>
              <p:cNvPr id="23" name="Speech Bubble: Oval 22">
                <a:extLst>
                  <a:ext uri="{FF2B5EF4-FFF2-40B4-BE49-F238E27FC236}">
                    <a16:creationId xmlns:a16="http://schemas.microsoft.com/office/drawing/2014/main" id="{FCF6E8D6-F80C-7573-7C02-AA88935BBB5A}"/>
                  </a:ext>
                </a:extLst>
              </p:cNvPr>
              <p:cNvSpPr/>
              <p:nvPr/>
            </p:nvSpPr>
            <p:spPr>
              <a:xfrm>
                <a:off x="5602356" y="7062228"/>
                <a:ext cx="1156453" cy="689098"/>
              </a:xfrm>
              <a:prstGeom prst="wedgeEllipseCallout">
                <a:avLst>
                  <a:gd name="adj1" fmla="val 26976"/>
                  <a:gd name="adj2" fmla="val 5941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Very informative</a:t>
                </a:r>
              </a:p>
            </p:txBody>
          </p:sp>
          <p:sp>
            <p:nvSpPr>
              <p:cNvPr id="24" name="Speech Bubble: Oval 23">
                <a:extLst>
                  <a:ext uri="{FF2B5EF4-FFF2-40B4-BE49-F238E27FC236}">
                    <a16:creationId xmlns:a16="http://schemas.microsoft.com/office/drawing/2014/main" id="{2CD8360E-C5FC-9D46-AC55-3259A6E42327}"/>
                  </a:ext>
                </a:extLst>
              </p:cNvPr>
              <p:cNvSpPr/>
              <p:nvPr/>
            </p:nvSpPr>
            <p:spPr>
              <a:xfrm>
                <a:off x="7851537" y="7270510"/>
                <a:ext cx="1033947" cy="542162"/>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It is always helpful </a:t>
                </a:r>
              </a:p>
            </p:txBody>
          </p:sp>
          <p:pic>
            <p:nvPicPr>
              <p:cNvPr id="26" name="Picture 25">
                <a:extLst>
                  <a:ext uri="{FF2B5EF4-FFF2-40B4-BE49-F238E27FC236}">
                    <a16:creationId xmlns:a16="http://schemas.microsoft.com/office/drawing/2014/main" id="{45A0C2A8-BA3B-7EEC-D148-F257B258A653}"/>
                  </a:ext>
                </a:extLst>
              </p:cNvPr>
              <p:cNvPicPr>
                <a:picLocks noChangeAspect="1"/>
              </p:cNvPicPr>
              <p:nvPr/>
            </p:nvPicPr>
            <p:blipFill rotWithShape="1">
              <a:blip r:embed="rId8"/>
              <a:srcRect l="9548" t="9249" r="6598" b="4920"/>
              <a:stretch/>
            </p:blipFill>
            <p:spPr>
              <a:xfrm>
                <a:off x="9861039" y="6922857"/>
                <a:ext cx="609042" cy="616525"/>
              </a:xfrm>
              <a:prstGeom prst="rect">
                <a:avLst/>
              </a:prstGeom>
            </p:spPr>
          </p:pic>
        </p:grpSp>
        <p:grpSp>
          <p:nvGrpSpPr>
            <p:cNvPr id="3" name="Group 2">
              <a:extLst>
                <a:ext uri="{FF2B5EF4-FFF2-40B4-BE49-F238E27FC236}">
                  <a16:creationId xmlns:a16="http://schemas.microsoft.com/office/drawing/2014/main" id="{27AF2200-011F-EC27-D1F1-2CA0A97214EB}"/>
                </a:ext>
              </a:extLst>
            </p:cNvPr>
            <p:cNvGrpSpPr/>
            <p:nvPr/>
          </p:nvGrpSpPr>
          <p:grpSpPr>
            <a:xfrm>
              <a:off x="4829409" y="6120838"/>
              <a:ext cx="5566716" cy="1628124"/>
              <a:chOff x="5113401" y="9500312"/>
              <a:chExt cx="5566716" cy="1628124"/>
            </a:xfrm>
          </p:grpSpPr>
          <p:pic>
            <p:nvPicPr>
              <p:cNvPr id="1026" name="Picture 1">
                <a:extLst>
                  <a:ext uri="{FF2B5EF4-FFF2-40B4-BE49-F238E27FC236}">
                    <a16:creationId xmlns:a16="http://schemas.microsoft.com/office/drawing/2014/main" id="{521E127C-0F87-FF56-FC1C-763CE72F6D8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09333" y="10113422"/>
                <a:ext cx="2770784" cy="1015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2">
                <a:extLst>
                  <a:ext uri="{FF2B5EF4-FFF2-40B4-BE49-F238E27FC236}">
                    <a16:creationId xmlns:a16="http://schemas.microsoft.com/office/drawing/2014/main" id="{7017427E-5028-8A9D-0311-E274E4E8516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24655" y="10148190"/>
                <a:ext cx="1033201" cy="876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3">
                <a:extLst>
                  <a:ext uri="{FF2B5EF4-FFF2-40B4-BE49-F238E27FC236}">
                    <a16:creationId xmlns:a16="http://schemas.microsoft.com/office/drawing/2014/main" id="{68018F05-2F34-C255-AEE4-7458BECDAF0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13401" y="10217609"/>
                <a:ext cx="1632034" cy="76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Box 38">
                <a:extLst>
                  <a:ext uri="{FF2B5EF4-FFF2-40B4-BE49-F238E27FC236}">
                    <a16:creationId xmlns:a16="http://schemas.microsoft.com/office/drawing/2014/main" id="{AC5B08F6-4DEE-C026-F3DA-4A98C7F55A1A}"/>
                  </a:ext>
                </a:extLst>
              </p:cNvPr>
              <p:cNvSpPr txBox="1"/>
              <p:nvPr/>
            </p:nvSpPr>
            <p:spPr>
              <a:xfrm>
                <a:off x="5345906" y="9500312"/>
                <a:ext cx="3740943" cy="523220"/>
              </a:xfrm>
              <a:prstGeom prst="rect">
                <a:avLst/>
              </a:prstGeom>
              <a:noFill/>
            </p:spPr>
            <p:txBody>
              <a:bodyPr wrap="square" rtlCol="0">
                <a:spAutoFit/>
              </a:bodyPr>
              <a:lstStyle/>
              <a:p>
                <a:pPr algn="ctr">
                  <a:defRPr sz="1400" b="0" i="0" u="none" strike="noStrike" kern="1200" spc="0" baseline="0">
                    <a:solidFill>
                      <a:prstClr val="black">
                        <a:lumMod val="65000"/>
                        <a:lumOff val="35000"/>
                      </a:prstClr>
                    </a:solidFill>
                    <a:latin typeface="+mn-lt"/>
                    <a:ea typeface="+mn-ea"/>
                    <a:cs typeface="+mn-cs"/>
                  </a:defRPr>
                </a:pPr>
                <a:r>
                  <a:rPr lang="en-GB" sz="1400" b="1" dirty="0">
                    <a:solidFill>
                      <a:prstClr val="black">
                        <a:lumMod val="65000"/>
                        <a:lumOff val="35000"/>
                      </a:prstClr>
                    </a:solidFill>
                  </a:rPr>
                  <a:t>Post Conference Feedback -  was supplemented with qualitative data </a:t>
                </a:r>
              </a:p>
            </p:txBody>
          </p:sp>
        </p:grpSp>
      </p:grpSp>
      <p:pic>
        <p:nvPicPr>
          <p:cNvPr id="44" name="Picture 43">
            <a:extLst>
              <a:ext uri="{FF2B5EF4-FFF2-40B4-BE49-F238E27FC236}">
                <a16:creationId xmlns:a16="http://schemas.microsoft.com/office/drawing/2014/main" id="{8A866EE0-1DFE-D42F-17C0-42D94BE08D5E}"/>
              </a:ext>
            </a:extLst>
          </p:cNvPr>
          <p:cNvPicPr>
            <a:picLocks noChangeAspect="1"/>
          </p:cNvPicPr>
          <p:nvPr/>
        </p:nvPicPr>
        <p:blipFill>
          <a:blip r:embed="rId6"/>
          <a:stretch>
            <a:fillRect/>
          </a:stretch>
        </p:blipFill>
        <p:spPr>
          <a:xfrm>
            <a:off x="3867047" y="10689722"/>
            <a:ext cx="2169082" cy="2434170"/>
          </a:xfrm>
          <a:prstGeom prst="rect">
            <a:avLst/>
          </a:prstGeom>
        </p:spPr>
      </p:pic>
      <p:sp>
        <p:nvSpPr>
          <p:cNvPr id="53" name="TextBox 52">
            <a:extLst>
              <a:ext uri="{FF2B5EF4-FFF2-40B4-BE49-F238E27FC236}">
                <a16:creationId xmlns:a16="http://schemas.microsoft.com/office/drawing/2014/main" id="{B5430276-D2FA-0DB2-D5EE-EEA65FBFBE97}"/>
              </a:ext>
            </a:extLst>
          </p:cNvPr>
          <p:cNvSpPr txBox="1"/>
          <p:nvPr/>
        </p:nvSpPr>
        <p:spPr>
          <a:xfrm>
            <a:off x="6176276" y="11045888"/>
            <a:ext cx="4464126" cy="2062103"/>
          </a:xfrm>
          <a:prstGeom prst="rect">
            <a:avLst/>
          </a:prstGeom>
          <a:noFill/>
        </p:spPr>
        <p:txBody>
          <a:bodyPr wrap="square" rtlCol="0">
            <a:spAutoFit/>
          </a:bodyPr>
          <a:lstStyle/>
          <a:p>
            <a:r>
              <a:rPr lang="en-GB" sz="1600" b="1" dirty="0"/>
              <a:t>Future</a:t>
            </a:r>
            <a:r>
              <a:rPr lang="en-GB" sz="1600" dirty="0"/>
              <a:t> </a:t>
            </a:r>
            <a:r>
              <a:rPr lang="en-GB" sz="1600" b="1" dirty="0"/>
              <a:t>Steps and learning</a:t>
            </a:r>
          </a:p>
          <a:p>
            <a:pPr marL="285750" indent="-285750">
              <a:buFont typeface="Wingdings" panose="05000000000000000000" pitchFamily="2" charset="2"/>
              <a:buChar char="ü"/>
            </a:pPr>
            <a:r>
              <a:rPr lang="en-GB" sz="1400" dirty="0"/>
              <a:t>Roll out bitesize sessions across all locality areas</a:t>
            </a:r>
          </a:p>
          <a:p>
            <a:pPr marL="285750" indent="-285750">
              <a:buFont typeface="Wingdings" panose="05000000000000000000" pitchFamily="2" charset="2"/>
              <a:buChar char="ü"/>
            </a:pPr>
            <a:r>
              <a:rPr lang="en-GB" sz="1400" dirty="0"/>
              <a:t>Measure referral rates and appropriateness of referrals to the Walsall Lymphoedema Service.</a:t>
            </a:r>
          </a:p>
          <a:p>
            <a:pPr marL="285750" indent="-285750">
              <a:buFont typeface="Wingdings" panose="05000000000000000000" pitchFamily="2" charset="2"/>
              <a:buChar char="ü"/>
            </a:pPr>
            <a:r>
              <a:rPr lang="en-GB" sz="1400" dirty="0"/>
              <a:t>To gather richer quantitative data for bitesize sessions and encourage feedback.</a:t>
            </a:r>
          </a:p>
          <a:p>
            <a:pPr marL="285750" indent="-285750">
              <a:buFont typeface="Wingdings" panose="05000000000000000000" pitchFamily="2" charset="2"/>
              <a:buChar char="ü"/>
            </a:pPr>
            <a:r>
              <a:rPr lang="en-GB" sz="1400" dirty="0"/>
              <a:t>To create a digital Lymphoedema Education Toolkit</a:t>
            </a:r>
          </a:p>
          <a:p>
            <a:pPr marL="285750" indent="-285750">
              <a:buFont typeface="Wingdings" panose="05000000000000000000" pitchFamily="2" charset="2"/>
              <a:buChar char="ü"/>
            </a:pPr>
            <a:r>
              <a:rPr lang="en-GB" sz="1400" dirty="0"/>
              <a:t>To replicate the Leading Care in Lymphoedema Conference</a:t>
            </a:r>
            <a:endParaRPr lang="en-GB" sz="1600" dirty="0"/>
          </a:p>
        </p:txBody>
      </p:sp>
      <p:sp>
        <p:nvSpPr>
          <p:cNvPr id="11" name="TextBox 10">
            <a:extLst>
              <a:ext uri="{FF2B5EF4-FFF2-40B4-BE49-F238E27FC236}">
                <a16:creationId xmlns:a16="http://schemas.microsoft.com/office/drawing/2014/main" id="{C6DDC29A-82EB-8360-EC48-E9CE27298630}"/>
              </a:ext>
            </a:extLst>
          </p:cNvPr>
          <p:cNvSpPr txBox="1"/>
          <p:nvPr/>
        </p:nvSpPr>
        <p:spPr>
          <a:xfrm>
            <a:off x="414670" y="137442"/>
            <a:ext cx="1360967" cy="400110"/>
          </a:xfrm>
          <a:prstGeom prst="rect">
            <a:avLst/>
          </a:prstGeom>
          <a:noFill/>
        </p:spPr>
        <p:txBody>
          <a:bodyPr wrap="square" rtlCol="0">
            <a:spAutoFit/>
          </a:bodyPr>
          <a:lstStyle/>
          <a:p>
            <a:r>
              <a:rPr lang="en-GB" sz="2000" b="1" dirty="0">
                <a:solidFill>
                  <a:schemeClr val="bg1"/>
                </a:solidFill>
              </a:rPr>
              <a:t>A24-061</a:t>
            </a:r>
          </a:p>
        </p:txBody>
      </p:sp>
    </p:spTree>
    <p:extLst>
      <p:ext uri="{BB962C8B-B14F-4D97-AF65-F5344CB8AC3E}">
        <p14:creationId xmlns:p14="http://schemas.microsoft.com/office/powerpoint/2010/main" val="14391289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b1d9df04-9b8d-4886-96c6-6484f0dc8e88" xsi:nil="true"/>
    <lcf76f155ced4ddcb4097134ff3c332f xmlns="cdef7ab9-3519-4273-a22c-7105e88b5b86">
      <Terms xmlns="http://schemas.microsoft.com/office/infopath/2007/PartnerControls"/>
    </lcf76f155ced4ddcb4097134ff3c332f>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68558D486CC5045A982F0F2438BD9A1" ma:contentTypeVersion="17" ma:contentTypeDescription="Create a new document." ma:contentTypeScope="" ma:versionID="6125e023a77ce2394b05c3574ecd43d8">
  <xsd:schema xmlns:xsd="http://www.w3.org/2001/XMLSchema" xmlns:xs="http://www.w3.org/2001/XMLSchema" xmlns:p="http://schemas.microsoft.com/office/2006/metadata/properties" xmlns:ns1="http://schemas.microsoft.com/sharepoint/v3" xmlns:ns2="cdef7ab9-3519-4273-a22c-7105e88b5b86" xmlns:ns3="b1d9df04-9b8d-4886-96c6-6484f0dc8e88" targetNamespace="http://schemas.microsoft.com/office/2006/metadata/properties" ma:root="true" ma:fieldsID="ce06e6b8a7f8ffefc2737c4f8edab9b3" ns1:_="" ns2:_="" ns3:_="">
    <xsd:import namespace="http://schemas.microsoft.com/sharepoint/v3"/>
    <xsd:import namespace="cdef7ab9-3519-4273-a22c-7105e88b5b86"/>
    <xsd:import namespace="b1d9df04-9b8d-4886-96c6-6484f0dc8e8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1:_ip_UnifiedCompliancePolicyProperties" minOccurs="0"/>
                <xsd:element ref="ns1:_ip_UnifiedCompliancePolicyUIActio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ef7ab9-3519-4273-a22c-7105e88b5b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d9df04-9b8d-4886-96c6-6484f0dc8e8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ba22f223-8c2e-4278-a535-175b475a8894}" ma:internalName="TaxCatchAll" ma:showField="CatchAllData" ma:web="b1d9df04-9b8d-4886-96c6-6484f0dc8e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C654ED5-32D7-4172-B74B-B93F689EA1E4}">
  <ds:schemaRefs>
    <ds:schemaRef ds:uri="http://schemas.microsoft.com/office/2006/metadata/properties"/>
    <ds:schemaRef ds:uri="http://schemas.microsoft.com/sharepoint/v3"/>
    <ds:schemaRef ds:uri="http://www.w3.org/XML/1998/namespace"/>
    <ds:schemaRef ds:uri="http://purl.org/dc/elements/1.1/"/>
    <ds:schemaRef ds:uri="http://purl.org/dc/terms/"/>
    <ds:schemaRef ds:uri="cdef7ab9-3519-4273-a22c-7105e88b5b86"/>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b1d9df04-9b8d-4886-96c6-6484f0dc8e88"/>
  </ds:schemaRefs>
</ds:datastoreItem>
</file>

<file path=customXml/itemProps2.xml><?xml version="1.0" encoding="utf-8"?>
<ds:datastoreItem xmlns:ds="http://schemas.openxmlformats.org/officeDocument/2006/customXml" ds:itemID="{C2FE9F26-D863-4D45-93EA-459F85BDA94A}">
  <ds:schemaRefs>
    <ds:schemaRef ds:uri="http://schemas.microsoft.com/sharepoint/v3/contenttype/forms"/>
  </ds:schemaRefs>
</ds:datastoreItem>
</file>

<file path=customXml/itemProps3.xml><?xml version="1.0" encoding="utf-8"?>
<ds:datastoreItem xmlns:ds="http://schemas.openxmlformats.org/officeDocument/2006/customXml" ds:itemID="{74EAAC49-284A-48AE-A1EB-4EC2B081B14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def7ab9-3519-4273-a22c-7105e88b5b86"/>
    <ds:schemaRef ds:uri="b1d9df04-9b8d-4886-96c6-6484f0dc8e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371</TotalTime>
  <Words>499</Words>
  <Application>Microsoft Office PowerPoint</Application>
  <PresentationFormat>Custom</PresentationFormat>
  <Paragraphs>41</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Aptos</vt:lpstr>
      <vt:lpstr>Arial</vt:lpstr>
      <vt:lpstr>Calibri</vt:lpstr>
      <vt:lpstr>Calibri Light</vt:lpstr>
      <vt:lpstr>Wingdings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Lakha Manoj (RBK) Walsall Healthcare NHS Trust</dc:creator>
  <cp:lastModifiedBy>Joyce Bradley</cp:lastModifiedBy>
  <cp:revision>31</cp:revision>
  <cp:lastPrinted>2024-06-04T14:27:36Z</cp:lastPrinted>
  <dcterms:created xsi:type="dcterms:W3CDTF">2020-12-07T15:24:36Z</dcterms:created>
  <dcterms:modified xsi:type="dcterms:W3CDTF">2024-06-05T15:17:37Z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0x010100F68558D486CC5045A982F0F2438BD9A1</vt:lpwstr>
  </property>
</Properties>
</file>