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C0FE8D-4A89-E2A0-3701-6BCB7349E51D}" v="19" dt="2024-06-12T14:25:01.0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777"/>
    <p:restoredTop sz="96405"/>
  </p:normalViewPr>
  <p:slideViewPr>
    <p:cSldViewPr snapToGrid="0" snapToObjects="1">
      <p:cViewPr varScale="1">
        <p:scale>
          <a:sx n="57" d="100"/>
          <a:sy n="57" d="100"/>
        </p:scale>
        <p:origin x="2741"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I, Mandeep (THE ROYAL WOLVERHAMPTON NHS TRUST)" userId="S::mandeep.sarai@nhs.net::ec52dbc3-1e6f-40f0-aa0e-6e47e801b378" providerId="AD" clId="Web-{F1C0FE8D-4A89-E2A0-3701-6BCB7349E51D}"/>
    <pc:docChg chg="modSld">
      <pc:chgData name="SARAI, Mandeep (THE ROYAL WOLVERHAMPTON NHS TRUST)" userId="S::mandeep.sarai@nhs.net::ec52dbc3-1e6f-40f0-aa0e-6e47e801b378" providerId="AD" clId="Web-{F1C0FE8D-4A89-E2A0-3701-6BCB7349E51D}" dt="2024-06-12T14:25:01.032" v="10" actId="14100"/>
      <pc:docMkLst>
        <pc:docMk/>
      </pc:docMkLst>
      <pc:sldChg chg="addSp modSp">
        <pc:chgData name="SARAI, Mandeep (THE ROYAL WOLVERHAMPTON NHS TRUST)" userId="S::mandeep.sarai@nhs.net::ec52dbc3-1e6f-40f0-aa0e-6e47e801b378" providerId="AD" clId="Web-{F1C0FE8D-4A89-E2A0-3701-6BCB7349E51D}" dt="2024-06-12T14:25:01.032" v="10" actId="14100"/>
        <pc:sldMkLst>
          <pc:docMk/>
          <pc:sldMk cId="1439128987" sldId="256"/>
        </pc:sldMkLst>
        <pc:spChg chg="add mod">
          <ac:chgData name="SARAI, Mandeep (THE ROYAL WOLVERHAMPTON NHS TRUST)" userId="S::mandeep.sarai@nhs.net::ec52dbc3-1e6f-40f0-aa0e-6e47e801b378" providerId="AD" clId="Web-{F1C0FE8D-4A89-E2A0-3701-6BCB7349E51D}" dt="2024-06-12T14:25:01.032" v="10" actId="14100"/>
          <ac:spMkLst>
            <pc:docMk/>
            <pc:sldMk cId="1439128987" sldId="256"/>
            <ac:spMk id="2" creationId="{BDC8512A-AACC-A6FF-1930-54487F7F0623}"/>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dirty="0"/>
              <a:t>Total Patients Seen</a:t>
            </a:r>
          </a:p>
        </c:rich>
      </c:tx>
      <c:layout>
        <c:manualLayout>
          <c:xMode val="edge"/>
          <c:yMode val="edge"/>
          <c:x val="0.41636925230261534"/>
          <c:y val="5.235174498516915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v>Telephone</c:v>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
              <c:pt idx="0">
                <c:v>Total patients seen </c:v>
              </c:pt>
            </c:strLit>
          </c:cat>
          <c:val>
            <c:numLit>
              <c:formatCode>General</c:formatCode>
              <c:ptCount val="1"/>
              <c:pt idx="0">
                <c:v>119</c:v>
              </c:pt>
            </c:numLit>
          </c:val>
          <c:extLst>
            <c:ext xmlns:c16="http://schemas.microsoft.com/office/drawing/2014/chart" uri="{C3380CC4-5D6E-409C-BE32-E72D297353CC}">
              <c16:uniqueId val="{00000000-88B5-4E89-8B1E-06E2A05586B0}"/>
            </c:ext>
          </c:extLst>
        </c:ser>
        <c:ser>
          <c:idx val="1"/>
          <c:order val="1"/>
          <c:tx>
            <c:v>Face to Face</c:v>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
              <c:pt idx="0">
                <c:v>Total patients seen </c:v>
              </c:pt>
            </c:strLit>
          </c:cat>
          <c:val>
            <c:numLit>
              <c:formatCode>General</c:formatCode>
              <c:ptCount val="1"/>
              <c:pt idx="0">
                <c:v>87</c:v>
              </c:pt>
            </c:numLit>
          </c:val>
          <c:extLst>
            <c:ext xmlns:c16="http://schemas.microsoft.com/office/drawing/2014/chart" uri="{C3380CC4-5D6E-409C-BE32-E72D297353CC}">
              <c16:uniqueId val="{00000001-88B5-4E89-8B1E-06E2A05586B0}"/>
            </c:ext>
          </c:extLst>
        </c:ser>
        <c:dLbls>
          <c:showLegendKey val="0"/>
          <c:showVal val="1"/>
          <c:showCatName val="0"/>
          <c:showSerName val="0"/>
          <c:showPercent val="0"/>
          <c:showBubbleSize val="0"/>
        </c:dLbls>
        <c:gapWidth val="75"/>
        <c:axId val="804231280"/>
        <c:axId val="637117168"/>
      </c:barChart>
      <c:catAx>
        <c:axId val="804231280"/>
        <c:scaling>
          <c:orientation val="minMax"/>
        </c:scaling>
        <c:delete val="1"/>
        <c:axPos val="b"/>
        <c:numFmt formatCode="General" sourceLinked="1"/>
        <c:majorTickMark val="none"/>
        <c:minorTickMark val="none"/>
        <c:tickLblPos val="nextTo"/>
        <c:crossAx val="637117168"/>
        <c:crosses val="autoZero"/>
        <c:auto val="1"/>
        <c:lblAlgn val="ctr"/>
        <c:lblOffset val="100"/>
        <c:noMultiLvlLbl val="0"/>
      </c:catAx>
      <c:valAx>
        <c:axId val="637117168"/>
        <c:scaling>
          <c:orientation val="minMax"/>
        </c:scaling>
        <c:delete val="1"/>
        <c:axPos val="l"/>
        <c:numFmt formatCode="General" sourceLinked="1"/>
        <c:majorTickMark val="none"/>
        <c:minorTickMark val="none"/>
        <c:tickLblPos val="nextTo"/>
        <c:crossAx val="80423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dirty="0"/>
              <a:t>Comparison</a:t>
            </a:r>
            <a:r>
              <a:rPr lang="en-GB" baseline="0" dirty="0"/>
              <a:t> of DNA’s</a:t>
            </a:r>
            <a:endParaRPr lang="en-GB" dirty="0"/>
          </a:p>
        </c:rich>
      </c:tx>
      <c:layout>
        <c:manualLayout>
          <c:xMode val="edge"/>
          <c:yMode val="edge"/>
          <c:x val="0.45186331068486113"/>
          <c:y val="9.815952184719216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v>Telephone</c:v>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
              <c:pt idx="0">
                <c:v>DNAs</c:v>
              </c:pt>
            </c:strLit>
          </c:cat>
          <c:val>
            <c:numLit>
              <c:formatCode>General</c:formatCode>
              <c:ptCount val="1"/>
              <c:pt idx="0">
                <c:v>10</c:v>
              </c:pt>
            </c:numLit>
          </c:val>
          <c:extLst>
            <c:ext xmlns:c16="http://schemas.microsoft.com/office/drawing/2014/chart" uri="{C3380CC4-5D6E-409C-BE32-E72D297353CC}">
              <c16:uniqueId val="{00000000-AE09-4485-8BF3-70A6149DE382}"/>
            </c:ext>
          </c:extLst>
        </c:ser>
        <c:ser>
          <c:idx val="1"/>
          <c:order val="1"/>
          <c:tx>
            <c:v>Face to Face</c:v>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
              <c:pt idx="0">
                <c:v>DNAs</c:v>
              </c:pt>
            </c:strLit>
          </c:cat>
          <c:val>
            <c:numLit>
              <c:formatCode>General</c:formatCode>
              <c:ptCount val="1"/>
              <c:pt idx="0">
                <c:v>20</c:v>
              </c:pt>
            </c:numLit>
          </c:val>
          <c:extLst>
            <c:ext xmlns:c16="http://schemas.microsoft.com/office/drawing/2014/chart" uri="{C3380CC4-5D6E-409C-BE32-E72D297353CC}">
              <c16:uniqueId val="{00000001-AE09-4485-8BF3-70A6149DE382}"/>
            </c:ext>
          </c:extLst>
        </c:ser>
        <c:dLbls>
          <c:dLblPos val="outEnd"/>
          <c:showLegendKey val="0"/>
          <c:showVal val="1"/>
          <c:showCatName val="0"/>
          <c:showSerName val="0"/>
          <c:showPercent val="0"/>
          <c:showBubbleSize val="0"/>
        </c:dLbls>
        <c:gapWidth val="75"/>
        <c:axId val="804234160"/>
        <c:axId val="637117664"/>
      </c:barChart>
      <c:catAx>
        <c:axId val="804234160"/>
        <c:scaling>
          <c:orientation val="minMax"/>
        </c:scaling>
        <c:delete val="1"/>
        <c:axPos val="b"/>
        <c:numFmt formatCode="General" sourceLinked="1"/>
        <c:majorTickMark val="none"/>
        <c:minorTickMark val="none"/>
        <c:tickLblPos val="nextTo"/>
        <c:crossAx val="637117664"/>
        <c:crosses val="autoZero"/>
        <c:auto val="1"/>
        <c:lblAlgn val="ctr"/>
        <c:lblOffset val="100"/>
        <c:noMultiLvlLbl val="0"/>
      </c:catAx>
      <c:valAx>
        <c:axId val="637117664"/>
        <c:scaling>
          <c:orientation val="minMax"/>
        </c:scaling>
        <c:delete val="1"/>
        <c:axPos val="l"/>
        <c:numFmt formatCode="General" sourceLinked="1"/>
        <c:majorTickMark val="none"/>
        <c:minorTickMark val="none"/>
        <c:tickLblPos val="nextTo"/>
        <c:crossAx val="80423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dirty="0"/>
              <a:t>Comparison of Referral to Initial Appointment Time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v>Telephone</c:v>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
              <c:pt idx="0">
                <c:v>Referral to Initial Appointment</c:v>
              </c:pt>
            </c:strLit>
          </c:cat>
          <c:val>
            <c:numRef>
              <c:f>'Combined Stats'!$E$3</c:f>
              <c:numCache>
                <c:formatCode>0;[Red]0</c:formatCode>
                <c:ptCount val="1"/>
                <c:pt idx="0">
                  <c:v>106.96330275229357</c:v>
                </c:pt>
              </c:numCache>
            </c:numRef>
          </c:val>
          <c:extLst>
            <c:ext xmlns:c16="http://schemas.microsoft.com/office/drawing/2014/chart" uri="{C3380CC4-5D6E-409C-BE32-E72D297353CC}">
              <c16:uniqueId val="{00000000-EEBC-4B36-9E54-61F697D6B7C2}"/>
            </c:ext>
          </c:extLst>
        </c:ser>
        <c:ser>
          <c:idx val="1"/>
          <c:order val="1"/>
          <c:tx>
            <c:v>Face to Face</c:v>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
              <c:pt idx="0">
                <c:v>Referral to Initial Appointment</c:v>
              </c:pt>
            </c:strLit>
          </c:cat>
          <c:val>
            <c:numRef>
              <c:f>'Combined Stats'!$E$8</c:f>
              <c:numCache>
                <c:formatCode>0;[Red]0</c:formatCode>
                <c:ptCount val="1"/>
                <c:pt idx="0">
                  <c:v>167.57575757575756</c:v>
                </c:pt>
              </c:numCache>
            </c:numRef>
          </c:val>
          <c:extLst>
            <c:ext xmlns:c16="http://schemas.microsoft.com/office/drawing/2014/chart" uri="{C3380CC4-5D6E-409C-BE32-E72D297353CC}">
              <c16:uniqueId val="{00000001-EEBC-4B36-9E54-61F697D6B7C2}"/>
            </c:ext>
          </c:extLst>
        </c:ser>
        <c:dLbls>
          <c:dLblPos val="outEnd"/>
          <c:showLegendKey val="0"/>
          <c:showVal val="1"/>
          <c:showCatName val="0"/>
          <c:showSerName val="0"/>
          <c:showPercent val="0"/>
          <c:showBubbleSize val="0"/>
        </c:dLbls>
        <c:gapWidth val="75"/>
        <c:axId val="452013920"/>
        <c:axId val="799063120"/>
      </c:barChart>
      <c:catAx>
        <c:axId val="452013920"/>
        <c:scaling>
          <c:orientation val="minMax"/>
        </c:scaling>
        <c:delete val="1"/>
        <c:axPos val="b"/>
        <c:numFmt formatCode="General" sourceLinked="1"/>
        <c:majorTickMark val="none"/>
        <c:minorTickMark val="none"/>
        <c:tickLblPos val="nextTo"/>
        <c:crossAx val="799063120"/>
        <c:crosses val="autoZero"/>
        <c:auto val="1"/>
        <c:lblAlgn val="ctr"/>
        <c:lblOffset val="100"/>
        <c:noMultiLvlLbl val="0"/>
      </c:catAx>
      <c:valAx>
        <c:axId val="799063120"/>
        <c:scaling>
          <c:orientation val="minMax"/>
          <c:min val="0"/>
        </c:scaling>
        <c:delete val="1"/>
        <c:axPos val="l"/>
        <c:numFmt formatCode="0;[Red]0" sourceLinked="1"/>
        <c:majorTickMark val="none"/>
        <c:minorTickMark val="none"/>
        <c:tickLblPos val="nextTo"/>
        <c:crossAx val="452013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6/12/2024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38D15B-C69A-C945-99D0-425943BFE0DD}"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81AA62A-9405-8C4B-91C9-9669FEEBBF1C}"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56CFAE0-DFCF-664C-9113-8E274CE0AFD6}"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9DC2CE-6F26-054F-B7D3-1A35B360EAB1}" type="datetime1">
              <a:rPr lang="en-GB" smtClean="0"/>
              <a:t>12/06/2024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8FB82F0-3905-A940-8E74-D4361D13ECB1}" type="datetime1">
              <a:rPr lang="en-GB" smtClean="0"/>
              <a:t>12/06/2024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12/06/2024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A2AD87-DD57-764F-9F68-85A207130292}"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2BCA60-DA8F-F348-8431-4D2A57F19BB4}"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12/06/2024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5" Type="http://schemas.openxmlformats.org/officeDocument/2006/relationships/image" Target="../media/image2.emf"/><Relationship Id="rId4"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434170" y="569932"/>
            <a:ext cx="6563066" cy="954107"/>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The Environmental &amp; Patient Care Impact of Telephone Consultations</a:t>
            </a:r>
          </a:p>
        </p:txBody>
      </p:sp>
      <p:sp>
        <p:nvSpPr>
          <p:cNvPr id="10" name="TextBox 9">
            <a:extLst>
              <a:ext uri="{FF2B5EF4-FFF2-40B4-BE49-F238E27FC236}">
                <a16:creationId xmlns:a16="http://schemas.microsoft.com/office/drawing/2014/main" id="{B58AD6FE-F3F4-8946-838E-E4A51B087E8E}"/>
              </a:ext>
            </a:extLst>
          </p:cNvPr>
          <p:cNvSpPr txBox="1"/>
          <p:nvPr/>
        </p:nvSpPr>
        <p:spPr>
          <a:xfrm>
            <a:off x="434170" y="1507100"/>
            <a:ext cx="6258847" cy="830997"/>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Asad Atiq BMedSci</a:t>
            </a:r>
            <a:r>
              <a:rPr lang="en-US" sz="2400" dirty="0">
                <a:solidFill>
                  <a:schemeClr val="bg1"/>
                </a:solidFill>
                <a:latin typeface="Arial" panose="020B0604020202020204" pitchFamily="34" charset="0"/>
                <a:cs typeface="Arial" panose="020B0604020202020204" pitchFamily="34" charset="0"/>
              </a:rPr>
              <a:t> / Highly </a:t>
            </a:r>
            <a:r>
              <a:rPr lang="en-US" sz="2400" dirty="0" err="1">
                <a:solidFill>
                  <a:schemeClr val="bg1"/>
                </a:solidFill>
                <a:latin typeface="Arial" panose="020B0604020202020204" pitchFamily="34" charset="0"/>
                <a:cs typeface="Arial" panose="020B0604020202020204" pitchFamily="34" charset="0"/>
              </a:rPr>
              <a:t>Specialised</a:t>
            </a:r>
            <a:r>
              <a:rPr lang="en-US" sz="2400" dirty="0">
                <a:solidFill>
                  <a:schemeClr val="bg1"/>
                </a:solidFill>
                <a:latin typeface="Arial" panose="020B0604020202020204" pitchFamily="34" charset="0"/>
                <a:cs typeface="Arial" panose="020B0604020202020204" pitchFamily="34" charset="0"/>
              </a:rPr>
              <a:t>					              Orthoptist</a:t>
            </a:r>
          </a:p>
        </p:txBody>
      </p:sp>
      <p:sp>
        <p:nvSpPr>
          <p:cNvPr id="4" name="TextBox 3">
            <a:extLst>
              <a:ext uri="{FF2B5EF4-FFF2-40B4-BE49-F238E27FC236}">
                <a16:creationId xmlns:a16="http://schemas.microsoft.com/office/drawing/2014/main" id="{25C5E5C7-62BE-8E80-A3B4-6D18192E9275}"/>
              </a:ext>
            </a:extLst>
          </p:cNvPr>
          <p:cNvSpPr txBox="1"/>
          <p:nvPr/>
        </p:nvSpPr>
        <p:spPr>
          <a:xfrm>
            <a:off x="214911" y="2586447"/>
            <a:ext cx="5605123" cy="1477328"/>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In response to the NHS target of becoming carbon neutral by 2040, the orthoptic department initiated our sustainability drive. As part of this initiative, we introduced telephone consultations </a:t>
            </a:r>
            <a:r>
              <a:rPr lang="en-GB" sz="1800" dirty="0">
                <a:effectLst/>
                <a:latin typeface="Arial" panose="020B0604020202020204" pitchFamily="34" charset="0"/>
                <a:ea typeface="Times New Roman" panose="02020603050405020304" pitchFamily="18" charset="0"/>
                <a:cs typeface="Arial" panose="020B0604020202020204" pitchFamily="34" charset="0"/>
              </a:rPr>
              <a:t>for all new referrals of children with special and complex needs.</a:t>
            </a:r>
          </a:p>
        </p:txBody>
      </p:sp>
      <p:sp>
        <p:nvSpPr>
          <p:cNvPr id="5" name="TextBox 4">
            <a:extLst>
              <a:ext uri="{FF2B5EF4-FFF2-40B4-BE49-F238E27FC236}">
                <a16:creationId xmlns:a16="http://schemas.microsoft.com/office/drawing/2014/main" id="{1BA4C8B4-2455-A44E-EB63-3E564A8F0AAE}"/>
              </a:ext>
            </a:extLst>
          </p:cNvPr>
          <p:cNvSpPr txBox="1"/>
          <p:nvPr/>
        </p:nvSpPr>
        <p:spPr>
          <a:xfrm>
            <a:off x="215444" y="2259737"/>
            <a:ext cx="4270499" cy="461665"/>
          </a:xfrm>
          <a:prstGeom prst="rect">
            <a:avLst/>
          </a:prstGeom>
          <a:noFill/>
        </p:spPr>
        <p:txBody>
          <a:bodyPr wrap="square" rtlCol="0">
            <a:spAutoFit/>
          </a:bodyPr>
          <a:lstStyle/>
          <a:p>
            <a:r>
              <a:rPr lang="en-US" sz="2400" b="1" dirty="0">
                <a:solidFill>
                  <a:schemeClr val="tx2">
                    <a:lumMod val="75000"/>
                  </a:schemeClr>
                </a:solidFill>
              </a:rPr>
              <a:t>Introduction</a:t>
            </a:r>
          </a:p>
        </p:txBody>
      </p:sp>
      <p:sp>
        <p:nvSpPr>
          <p:cNvPr id="6" name="TextBox 5">
            <a:extLst>
              <a:ext uri="{FF2B5EF4-FFF2-40B4-BE49-F238E27FC236}">
                <a16:creationId xmlns:a16="http://schemas.microsoft.com/office/drawing/2014/main" id="{65494BCD-135F-7B21-ECD3-90DD4A109739}"/>
              </a:ext>
            </a:extLst>
          </p:cNvPr>
          <p:cNvSpPr txBox="1"/>
          <p:nvPr/>
        </p:nvSpPr>
        <p:spPr>
          <a:xfrm>
            <a:off x="6039293" y="2596198"/>
            <a:ext cx="4613113" cy="1477328"/>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To reduce hospital visits for children who are likely to have regular hospital visits.</a:t>
            </a:r>
          </a:p>
          <a:p>
            <a:r>
              <a:rPr lang="en-GB" dirty="0">
                <a:latin typeface="Arial" panose="020B0604020202020204" pitchFamily="34" charset="0"/>
                <a:cs typeface="Arial" panose="020B0604020202020204" pitchFamily="34" charset="0"/>
              </a:rPr>
              <a:t>To improve the parent/care giver experience.</a:t>
            </a:r>
          </a:p>
          <a:p>
            <a:r>
              <a:rPr lang="en-GB" dirty="0">
                <a:latin typeface="Arial" panose="020B0604020202020204" pitchFamily="34" charset="0"/>
                <a:cs typeface="Arial" panose="020B0604020202020204" pitchFamily="34" charset="0"/>
              </a:rPr>
              <a:t>To reduce our carbon footprint. </a:t>
            </a:r>
          </a:p>
        </p:txBody>
      </p:sp>
      <p:sp>
        <p:nvSpPr>
          <p:cNvPr id="7" name="TextBox 6">
            <a:extLst>
              <a:ext uri="{FF2B5EF4-FFF2-40B4-BE49-F238E27FC236}">
                <a16:creationId xmlns:a16="http://schemas.microsoft.com/office/drawing/2014/main" id="{52BFF8A2-886B-3F13-22D4-016D3B5CBB6C}"/>
              </a:ext>
            </a:extLst>
          </p:cNvPr>
          <p:cNvSpPr txBox="1"/>
          <p:nvPr/>
        </p:nvSpPr>
        <p:spPr>
          <a:xfrm>
            <a:off x="6039293" y="2230374"/>
            <a:ext cx="4270499" cy="461665"/>
          </a:xfrm>
          <a:prstGeom prst="rect">
            <a:avLst/>
          </a:prstGeom>
          <a:noFill/>
        </p:spPr>
        <p:txBody>
          <a:bodyPr wrap="square" rtlCol="0">
            <a:spAutoFit/>
          </a:bodyPr>
          <a:lstStyle/>
          <a:p>
            <a:r>
              <a:rPr lang="en-US" sz="2400" b="1" dirty="0">
                <a:solidFill>
                  <a:schemeClr val="tx2">
                    <a:lumMod val="75000"/>
                  </a:schemeClr>
                </a:solidFill>
              </a:rPr>
              <a:t>Aims</a:t>
            </a:r>
          </a:p>
        </p:txBody>
      </p:sp>
      <p:sp>
        <p:nvSpPr>
          <p:cNvPr id="16" name="TextBox 15">
            <a:extLst>
              <a:ext uri="{FF2B5EF4-FFF2-40B4-BE49-F238E27FC236}">
                <a16:creationId xmlns:a16="http://schemas.microsoft.com/office/drawing/2014/main" id="{6A4C5C1C-0FD9-D2DD-1160-649D900937C6}"/>
              </a:ext>
            </a:extLst>
          </p:cNvPr>
          <p:cNvSpPr txBox="1"/>
          <p:nvPr/>
        </p:nvSpPr>
        <p:spPr>
          <a:xfrm>
            <a:off x="215444" y="13221931"/>
            <a:ext cx="4821351" cy="1138773"/>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Orthoptic Department </a:t>
            </a:r>
          </a:p>
          <a:p>
            <a:r>
              <a:rPr lang="en-US" sz="2000" b="1" dirty="0">
                <a:solidFill>
                  <a:schemeClr val="bg1"/>
                </a:solidFill>
                <a:latin typeface="Arial" panose="020B0604020202020204" pitchFamily="34" charset="0"/>
                <a:cs typeface="Arial" panose="020B0604020202020204" pitchFamily="34" charset="0"/>
              </a:rPr>
              <a:t>Ophthalmology Directorate</a:t>
            </a:r>
          </a:p>
          <a:p>
            <a:r>
              <a:rPr lang="en-US" sz="2000" b="1" dirty="0">
                <a:solidFill>
                  <a:schemeClr val="bg1"/>
                </a:solidFill>
                <a:latin typeface="Arial" panose="020B0604020202020204" pitchFamily="34" charset="0"/>
                <a:cs typeface="Arial" panose="020B0604020202020204" pitchFamily="34" charset="0"/>
              </a:rPr>
              <a:t>New Cross Hospital</a:t>
            </a:r>
          </a:p>
        </p:txBody>
      </p:sp>
      <p:sp>
        <p:nvSpPr>
          <p:cNvPr id="15" name="TextBox 14">
            <a:extLst>
              <a:ext uri="{FF2B5EF4-FFF2-40B4-BE49-F238E27FC236}">
                <a16:creationId xmlns:a16="http://schemas.microsoft.com/office/drawing/2014/main" id="{0A3E0095-89AA-A65C-0B53-AB0D3B359881}"/>
              </a:ext>
            </a:extLst>
          </p:cNvPr>
          <p:cNvSpPr txBox="1"/>
          <p:nvPr/>
        </p:nvSpPr>
        <p:spPr>
          <a:xfrm>
            <a:off x="215444" y="3993828"/>
            <a:ext cx="4270499" cy="461665"/>
          </a:xfrm>
          <a:prstGeom prst="rect">
            <a:avLst/>
          </a:prstGeom>
          <a:noFill/>
        </p:spPr>
        <p:txBody>
          <a:bodyPr wrap="square" rtlCol="0">
            <a:spAutoFit/>
          </a:bodyPr>
          <a:lstStyle/>
          <a:p>
            <a:r>
              <a:rPr lang="en-US" sz="2400" b="1" dirty="0">
                <a:solidFill>
                  <a:schemeClr val="tx2">
                    <a:lumMod val="75000"/>
                  </a:schemeClr>
                </a:solidFill>
              </a:rPr>
              <a:t>Method</a:t>
            </a:r>
          </a:p>
        </p:txBody>
      </p:sp>
      <p:sp>
        <p:nvSpPr>
          <p:cNvPr id="19" name="TextBox 18">
            <a:extLst>
              <a:ext uri="{FF2B5EF4-FFF2-40B4-BE49-F238E27FC236}">
                <a16:creationId xmlns:a16="http://schemas.microsoft.com/office/drawing/2014/main" id="{E3FEEFAC-A608-ECE8-F785-8D24913BE81E}"/>
              </a:ext>
            </a:extLst>
          </p:cNvPr>
          <p:cNvSpPr txBox="1"/>
          <p:nvPr/>
        </p:nvSpPr>
        <p:spPr>
          <a:xfrm>
            <a:off x="215977" y="4391622"/>
            <a:ext cx="10093815" cy="1477328"/>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The telephone consultation service started in May 2023. A retrospective evaluation of 206 patient records was carried out. Which consisted of:</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119 patients who had a telephone consultation as their first appointment</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 87 patients who had an initial face-to-face appointment.</a:t>
            </a:r>
          </a:p>
          <a:p>
            <a:r>
              <a:rPr lang="en-GB" dirty="0">
                <a:latin typeface="Arial" panose="020B0604020202020204" pitchFamily="34" charset="0"/>
                <a:cs typeface="Arial" panose="020B0604020202020204" pitchFamily="34" charset="0"/>
              </a:rPr>
              <a:t>The data was from 01/05/2022 to the 30/10/2023.</a:t>
            </a:r>
          </a:p>
        </p:txBody>
      </p:sp>
      <p:sp>
        <p:nvSpPr>
          <p:cNvPr id="20" name="TextBox 19">
            <a:extLst>
              <a:ext uri="{FF2B5EF4-FFF2-40B4-BE49-F238E27FC236}">
                <a16:creationId xmlns:a16="http://schemas.microsoft.com/office/drawing/2014/main" id="{6862D33B-010B-0AA7-F31D-2E0A8DFFD1EA}"/>
              </a:ext>
            </a:extLst>
          </p:cNvPr>
          <p:cNvSpPr txBox="1"/>
          <p:nvPr/>
        </p:nvSpPr>
        <p:spPr>
          <a:xfrm>
            <a:off x="215977" y="5763358"/>
            <a:ext cx="4270499" cy="461665"/>
          </a:xfrm>
          <a:prstGeom prst="rect">
            <a:avLst/>
          </a:prstGeom>
          <a:noFill/>
        </p:spPr>
        <p:txBody>
          <a:bodyPr wrap="square" rtlCol="0">
            <a:spAutoFit/>
          </a:bodyPr>
          <a:lstStyle/>
          <a:p>
            <a:r>
              <a:rPr lang="en-US" sz="2400" b="1" dirty="0">
                <a:solidFill>
                  <a:schemeClr val="tx2">
                    <a:lumMod val="75000"/>
                  </a:schemeClr>
                </a:solidFill>
              </a:rPr>
              <a:t>Results</a:t>
            </a:r>
          </a:p>
        </p:txBody>
      </p:sp>
      <p:sp>
        <p:nvSpPr>
          <p:cNvPr id="25" name="TextBox 24">
            <a:extLst>
              <a:ext uri="{FF2B5EF4-FFF2-40B4-BE49-F238E27FC236}">
                <a16:creationId xmlns:a16="http://schemas.microsoft.com/office/drawing/2014/main" id="{E3A71331-4B6D-0D70-844C-8B17A6DE0802}"/>
              </a:ext>
            </a:extLst>
          </p:cNvPr>
          <p:cNvSpPr txBox="1"/>
          <p:nvPr/>
        </p:nvSpPr>
        <p:spPr>
          <a:xfrm>
            <a:off x="214911" y="7472519"/>
            <a:ext cx="4270499" cy="461665"/>
          </a:xfrm>
          <a:prstGeom prst="rect">
            <a:avLst/>
          </a:prstGeom>
          <a:noFill/>
        </p:spPr>
        <p:txBody>
          <a:bodyPr wrap="square" rtlCol="0">
            <a:spAutoFit/>
          </a:bodyPr>
          <a:lstStyle/>
          <a:p>
            <a:r>
              <a:rPr lang="en-US" sz="2400" b="1" dirty="0">
                <a:solidFill>
                  <a:schemeClr val="tx2">
                    <a:lumMod val="75000"/>
                  </a:schemeClr>
                </a:solidFill>
              </a:rPr>
              <a:t>Discussion &amp; Conclusion</a:t>
            </a:r>
          </a:p>
        </p:txBody>
      </p:sp>
      <p:sp>
        <p:nvSpPr>
          <p:cNvPr id="26" name="TextBox 25">
            <a:extLst>
              <a:ext uri="{FF2B5EF4-FFF2-40B4-BE49-F238E27FC236}">
                <a16:creationId xmlns:a16="http://schemas.microsoft.com/office/drawing/2014/main" id="{6316BFAB-B026-C61C-49BD-34D6B065B994}"/>
              </a:ext>
            </a:extLst>
          </p:cNvPr>
          <p:cNvSpPr txBox="1"/>
          <p:nvPr/>
        </p:nvSpPr>
        <p:spPr>
          <a:xfrm>
            <a:off x="214911" y="10302101"/>
            <a:ext cx="10353944" cy="4247317"/>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There were fewer missed appointments as the telephone consultations took place from 16.30pm onwards resulting in more parents being home to answer calls. Also, telephone clinics were more convenient as no travel arrangements are required. There was a smaller length of time from referral to initial appointment for patients who had a telephone consultation as there was more capacity to schedule clinics in the evening then during the day when face-to-face clinics are usually scheduled. During the period of evaluation there has been a saving of 102 face-to-face appointments, equating to 81 hours of patient time saved, 47 car parking spaces saved and a reduction of 0.2 tonnes of CO2 emissions, it would take 0.1 hectares of forest to create that much CO2. </a:t>
            </a:r>
          </a:p>
          <a:p>
            <a:r>
              <a:rPr lang="en-GB" dirty="0">
                <a:latin typeface="Arial" panose="020B0604020202020204" pitchFamily="34" charset="0"/>
                <a:cs typeface="Arial" panose="020B0604020202020204" pitchFamily="34" charset="0"/>
              </a:rPr>
              <a:t>The response from care givers has also been positive according to a survey that was conducted. We will look to expand our telephone consultations to other suitable clinics as a result. </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graphicFrame>
        <p:nvGraphicFramePr>
          <p:cNvPr id="27" name="Content Placeholder 2">
            <a:extLst>
              <a:ext uri="{FF2B5EF4-FFF2-40B4-BE49-F238E27FC236}">
                <a16:creationId xmlns:a16="http://schemas.microsoft.com/office/drawing/2014/main" id="{A3FF4E00-14A0-E29F-7B8F-27D1D1656807}"/>
              </a:ext>
            </a:extLst>
          </p:cNvPr>
          <p:cNvGraphicFramePr>
            <a:graphicFrameLocks/>
          </p:cNvGraphicFramePr>
          <p:nvPr>
            <p:extLst>
              <p:ext uri="{D42A27DB-BD31-4B8C-83A1-F6EECF244321}">
                <p14:modId xmlns:p14="http://schemas.microsoft.com/office/powerpoint/2010/main" val="998328357"/>
              </p:ext>
            </p:extLst>
          </p:nvPr>
        </p:nvGraphicFramePr>
        <p:xfrm>
          <a:off x="-473060" y="5700683"/>
          <a:ext cx="4668043" cy="191387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8" name="Content Placeholder 4">
            <a:extLst>
              <a:ext uri="{FF2B5EF4-FFF2-40B4-BE49-F238E27FC236}">
                <a16:creationId xmlns:a16="http://schemas.microsoft.com/office/drawing/2014/main" id="{CE08EF2E-B3F1-884F-E017-6ED5DBDAF041}"/>
              </a:ext>
            </a:extLst>
          </p:cNvPr>
          <p:cNvGraphicFramePr>
            <a:graphicFrameLocks/>
          </p:cNvGraphicFramePr>
          <p:nvPr>
            <p:extLst>
              <p:ext uri="{D42A27DB-BD31-4B8C-83A1-F6EECF244321}">
                <p14:modId xmlns:p14="http://schemas.microsoft.com/office/powerpoint/2010/main" val="1601018166"/>
              </p:ext>
            </p:extLst>
          </p:nvPr>
        </p:nvGraphicFramePr>
        <p:xfrm>
          <a:off x="3342786" y="5550553"/>
          <a:ext cx="3350231" cy="20179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9" name="Content Placeholder 4">
            <a:extLst>
              <a:ext uri="{FF2B5EF4-FFF2-40B4-BE49-F238E27FC236}">
                <a16:creationId xmlns:a16="http://schemas.microsoft.com/office/drawing/2014/main" id="{10809C0B-094C-2F2B-05EB-C70B45583735}"/>
              </a:ext>
            </a:extLst>
          </p:cNvPr>
          <p:cNvGraphicFramePr>
            <a:graphicFrameLocks/>
          </p:cNvGraphicFramePr>
          <p:nvPr>
            <p:extLst>
              <p:ext uri="{D42A27DB-BD31-4B8C-83A1-F6EECF244321}">
                <p14:modId xmlns:p14="http://schemas.microsoft.com/office/powerpoint/2010/main" val="1696216969"/>
              </p:ext>
            </p:extLst>
          </p:nvPr>
        </p:nvGraphicFramePr>
        <p:xfrm>
          <a:off x="6254737" y="5651444"/>
          <a:ext cx="4437076" cy="2012348"/>
        </p:xfrm>
        <a:graphic>
          <a:graphicData uri="http://schemas.openxmlformats.org/drawingml/2006/chart">
            <c:chart xmlns:c="http://schemas.openxmlformats.org/drawingml/2006/chart" xmlns:r="http://schemas.openxmlformats.org/officeDocument/2006/relationships" r:id="rId4"/>
          </a:graphicData>
        </a:graphic>
      </p:graphicFrame>
      <p:pic>
        <p:nvPicPr>
          <p:cNvPr id="30" name="Content Placeholder 3">
            <a:extLst>
              <a:ext uri="{FF2B5EF4-FFF2-40B4-BE49-F238E27FC236}">
                <a16:creationId xmlns:a16="http://schemas.microsoft.com/office/drawing/2014/main" id="{0996B2E1-8899-3333-FFBE-596FF506D2F5}"/>
              </a:ext>
            </a:extLst>
          </p:cNvPr>
          <p:cNvPicPr>
            <a:picLocks noChangeAspect="1"/>
          </p:cNvPicPr>
          <p:nvPr/>
        </p:nvPicPr>
        <p:blipFill rotWithShape="1">
          <a:blip r:embed="rId5"/>
          <a:srcRect t="15583" b="19981"/>
          <a:stretch/>
        </p:blipFill>
        <p:spPr>
          <a:xfrm>
            <a:off x="4218246" y="7603328"/>
            <a:ext cx="6473567" cy="2578770"/>
          </a:xfrm>
          <a:prstGeom prst="rect">
            <a:avLst/>
          </a:prstGeom>
        </p:spPr>
      </p:pic>
      <p:sp>
        <p:nvSpPr>
          <p:cNvPr id="31" name="TextBox 30">
            <a:extLst>
              <a:ext uri="{FF2B5EF4-FFF2-40B4-BE49-F238E27FC236}">
                <a16:creationId xmlns:a16="http://schemas.microsoft.com/office/drawing/2014/main" id="{A4DA9E5C-B61A-A7C1-D488-BBDDED777388}"/>
              </a:ext>
            </a:extLst>
          </p:cNvPr>
          <p:cNvSpPr txBox="1"/>
          <p:nvPr/>
        </p:nvSpPr>
        <p:spPr>
          <a:xfrm>
            <a:off x="225834" y="7852191"/>
            <a:ext cx="4293763" cy="2585323"/>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The telephone consultation clinics were successfully implemented and made a positive impact on both the patient care and environment. Over the same period more patients were seen on telephone clinics as less time was needed to complete telephone consultation resulting in more patients being booked into each clinic.</a:t>
            </a:r>
          </a:p>
        </p:txBody>
      </p:sp>
      <p:sp>
        <p:nvSpPr>
          <p:cNvPr id="2" name="TextBox 1">
            <a:extLst>
              <a:ext uri="{FF2B5EF4-FFF2-40B4-BE49-F238E27FC236}">
                <a16:creationId xmlns:a16="http://schemas.microsoft.com/office/drawing/2014/main" id="{BDC8512A-AACC-A6FF-1930-54487F7F0623}"/>
              </a:ext>
            </a:extLst>
          </p:cNvPr>
          <p:cNvSpPr txBox="1"/>
          <p:nvPr/>
        </p:nvSpPr>
        <p:spPr>
          <a:xfrm>
            <a:off x="90472" y="-104"/>
            <a:ext cx="253896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dirty="0">
                <a:solidFill>
                  <a:schemeClr val="bg1"/>
                </a:solidFill>
                <a:ea typeface="Calibri"/>
                <a:cs typeface="Calibri"/>
              </a:rPr>
              <a:t>A24-060</a:t>
            </a:r>
            <a:endParaRPr lang="en-US" dirty="0"/>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B3CF40-6F10-4058-9451-A7AE3AB1853A}">
  <ds:schemaRefs>
    <ds:schemaRef ds:uri="http://schemas.microsoft.com/office/2006/metadata/properties"/>
    <ds:schemaRef ds:uri="http://schemas.microsoft.com/office/infopath/2007/PartnerControls"/>
    <ds:schemaRef ds:uri="http://schemas.microsoft.com/sharepoint/v3"/>
    <ds:schemaRef ds:uri="b1d9df04-9b8d-4886-96c6-6484f0dc8e88"/>
    <ds:schemaRef ds:uri="cdef7ab9-3519-4273-a22c-7105e88b5b86"/>
  </ds:schemaRefs>
</ds:datastoreItem>
</file>

<file path=customXml/itemProps2.xml><?xml version="1.0" encoding="utf-8"?>
<ds:datastoreItem xmlns:ds="http://schemas.openxmlformats.org/officeDocument/2006/customXml" ds:itemID="{ECFF630E-86E3-462E-82E0-52F7FE2500B9}">
  <ds:schemaRefs>
    <ds:schemaRef ds:uri="http://schemas.microsoft.com/sharepoint/v3/contenttype/forms"/>
  </ds:schemaRefs>
</ds:datastoreItem>
</file>

<file path=customXml/itemProps3.xml><?xml version="1.0" encoding="utf-8"?>
<ds:datastoreItem xmlns:ds="http://schemas.openxmlformats.org/officeDocument/2006/customXml" ds:itemID="{1569E5C9-ADFC-4115-B3B1-FAA9EA897A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ef7ab9-3519-4273-a22c-7105e88b5b86"/>
    <ds:schemaRef ds:uri="b1d9df04-9b8d-4886-96c6-6484f0dc8e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157</TotalTime>
  <Words>390</Words>
  <Application>Microsoft Office PowerPoint</Application>
  <PresentationFormat>Custom</PresentationFormat>
  <Paragraphs>27</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Asad Atiq</cp:lastModifiedBy>
  <cp:revision>37</cp:revision>
  <dcterms:created xsi:type="dcterms:W3CDTF">2020-12-07T15:24:36Z</dcterms:created>
  <dcterms:modified xsi:type="dcterms:W3CDTF">2024-06-12T14:25:02Z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