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CB7F"/>
    <a:srgbClr val="D5E9C9"/>
    <a:srgbClr val="68A042"/>
    <a:srgbClr val="B7D8A0"/>
    <a:srgbClr val="4F7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3F4121-FB4C-1818-EBE7-F423B24A1678}" v="18" dt="2024-06-12T14:23:47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8" autoAdjust="0"/>
    <p:restoredTop sz="96405"/>
  </p:normalViewPr>
  <p:slideViewPr>
    <p:cSldViewPr snapToGrid="0" snapToObjects="1">
      <p:cViewPr>
        <p:scale>
          <a:sx n="80" d="100"/>
          <a:sy n="80" d="100"/>
        </p:scale>
        <p:origin x="444" y="-2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893F4121-FB4C-1818-EBE7-F423B24A1678}"/>
    <pc:docChg chg="modSld">
      <pc:chgData name="SARAI, Mandeep (THE ROYAL WOLVERHAMPTON NHS TRUST)" userId="S::mandeep.sarai@nhs.net::ec52dbc3-1e6f-40f0-aa0e-6e47e801b378" providerId="AD" clId="Web-{893F4121-FB4C-1818-EBE7-F423B24A1678}" dt="2024-06-12T14:23:45.909" v="8" actId="20577"/>
      <pc:docMkLst>
        <pc:docMk/>
      </pc:docMkLst>
      <pc:sldChg chg="addSp modSp">
        <pc:chgData name="SARAI, Mandeep (THE ROYAL WOLVERHAMPTON NHS TRUST)" userId="S::mandeep.sarai@nhs.net::ec52dbc3-1e6f-40f0-aa0e-6e47e801b378" providerId="AD" clId="Web-{893F4121-FB4C-1818-EBE7-F423B24A1678}" dt="2024-06-12T14:23:45.909" v="8" actId="20577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893F4121-FB4C-1818-EBE7-F423B24A1678}" dt="2024-06-12T14:23:45.909" v="8" actId="20577"/>
          <ac:spMkLst>
            <pc:docMk/>
            <pc:sldMk cId="1439128987" sldId="256"/>
            <ac:spMk id="8" creationId="{BD9C10C7-E9B5-1B93-C224-AC9575CD87A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xrwh\xrwhfs\users\users%20b\B12\C21%20PA\VTE%20QIP\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b="1" u="sng" dirty="0"/>
              <a:t>Average</a:t>
            </a:r>
            <a:r>
              <a:rPr lang="en-GB" sz="1200" b="1" u="sng" baseline="0" dirty="0"/>
              <a:t> VTE compliance 6 months prior to intervention to 6 months of intervention</a:t>
            </a:r>
            <a:endParaRPr lang="en-GB" sz="1200" b="1" u="sng" dirty="0"/>
          </a:p>
        </c:rich>
      </c:tx>
      <c:layout>
        <c:manualLayout>
          <c:xMode val="edge"/>
          <c:yMode val="edge"/>
          <c:x val="0.14882133768172928"/>
          <c:y val="1.02184515867666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2106428162591987"/>
          <c:y val="0.13894109146343506"/>
          <c:w val="0.73699102831494079"/>
          <c:h val="0.716394721083542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A8-4158-B5C5-2B9AFE8E8D0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A8-4158-B5C5-2B9AFE8E8D04}"/>
              </c:ext>
            </c:extLst>
          </c:dPt>
          <c:dLbls>
            <c:dLbl>
              <c:idx val="0"/>
              <c:layout>
                <c:manualLayout>
                  <c:x val="-6.7436886440195819E-3"/>
                  <c:y val="3.752420750771343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6A34EB7-3467-4505-BB94-590BB713D605}" type="VALUE">
                      <a:rPr lang="en-US" sz="1400"/>
                      <a:pPr>
                        <a:defRPr sz="1400"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23695780535149"/>
                      <c:h val="0.1140509557843799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A8-4158-B5C5-2B9AFE8E8D0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A6A7874-40FD-417A-BC2D-13BA8C21B852}" type="VALUE">
                      <a:rPr lang="en-US" sz="1400"/>
                      <a:pPr>
                        <a:defRPr sz="1400"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A8-4158-B5C5-2B9AFE8E8D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Sheet3!$D$6:$D$7</c:f>
              <c:strCache>
                <c:ptCount val="2"/>
                <c:pt idx="0">
                  <c:v>Dec-22 - May 23</c:v>
                </c:pt>
                <c:pt idx="1">
                  <c:v>Jun-23 - Nov-23 </c:v>
                </c:pt>
              </c:strCache>
            </c:strRef>
          </c:cat>
          <c:val>
            <c:numRef>
              <c:f>Sheet3!$E$6:$E$7</c:f>
              <c:numCache>
                <c:formatCode>General</c:formatCode>
                <c:ptCount val="2"/>
                <c:pt idx="0">
                  <c:v>69.05</c:v>
                </c:pt>
                <c:pt idx="1">
                  <c:v>84.03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A8-4158-B5C5-2B9AFE8E8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758768"/>
        <c:axId val="512757128"/>
      </c:barChart>
      <c:catAx>
        <c:axId val="512758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dirty="0"/>
                  <a:t>Time Period</a:t>
                </a:r>
              </a:p>
            </c:rich>
          </c:tx>
          <c:layout>
            <c:manualLayout>
              <c:xMode val="edge"/>
              <c:yMode val="edge"/>
              <c:x val="0.43926784110022282"/>
              <c:y val="0.917481980424423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757128"/>
        <c:crosses val="autoZero"/>
        <c:auto val="1"/>
        <c:lblAlgn val="ctr"/>
        <c:lblOffset val="100"/>
        <c:noMultiLvlLbl val="0"/>
      </c:catAx>
      <c:valAx>
        <c:axId val="51275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/>
                  <a:t>%</a:t>
                </a:r>
                <a:r>
                  <a:rPr lang="en-GB" sz="1400" baseline="0" dirty="0"/>
                  <a:t> VTE Compliance 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2.5202477383682347E-2"/>
              <c:y val="0.321246997072655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75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Physician Associates in Stroke as Drivers of Local Quality Improvement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609450"/>
            <a:ext cx="7101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Sophie Lloyd (Physician Associate), Dr </a:t>
            </a:r>
            <a:r>
              <a:rPr lang="en-GB" sz="1200" dirty="0" err="1">
                <a:solidFill>
                  <a:schemeClr val="bg1"/>
                </a:solidFill>
              </a:rPr>
              <a:t>Saugata</a:t>
            </a:r>
            <a:r>
              <a:rPr lang="en-GB" sz="1200" dirty="0">
                <a:solidFill>
                  <a:schemeClr val="bg1"/>
                </a:solidFill>
              </a:rPr>
              <a:t> Das (Consultant Stroke Physician), Cymone Argent (Physician Associate), </a:t>
            </a:r>
            <a:r>
              <a:rPr lang="en-GB" sz="1200" dirty="0" err="1">
                <a:solidFill>
                  <a:schemeClr val="bg1"/>
                </a:solidFill>
              </a:rPr>
              <a:t>Tarasai</a:t>
            </a:r>
            <a:r>
              <a:rPr lang="en-GB" sz="1200" dirty="0">
                <a:solidFill>
                  <a:schemeClr val="bg1"/>
                </a:solidFill>
              </a:rPr>
              <a:t> Pongo (Physician Associate), Ramesh Ram (Physician Associate)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</a:p>
        </p:txBody>
      </p:sp>
      <p:sp>
        <p:nvSpPr>
          <p:cNvPr id="2" name="Rectangle: Rounded Corners 1" descr="&#10;">
            <a:extLst>
              <a:ext uri="{FF2B5EF4-FFF2-40B4-BE49-F238E27FC236}">
                <a16:creationId xmlns:a16="http://schemas.microsoft.com/office/drawing/2014/main" id="{60C75B58-B4E2-823D-5FF7-EAA925C1ACE4}"/>
              </a:ext>
            </a:extLst>
          </p:cNvPr>
          <p:cNvSpPr/>
          <p:nvPr/>
        </p:nvSpPr>
        <p:spPr>
          <a:xfrm>
            <a:off x="-12512" y="2358773"/>
            <a:ext cx="3589023" cy="49558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8796" tIns="19398" rIns="38796" bIns="19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u="sng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Background</a:t>
            </a:r>
            <a:br>
              <a:rPr lang="en-GB" sz="1100" b="1" u="sng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GB" sz="1100" b="1" u="sng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Venous thromboembolism (VTE) is a 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preventable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complication which can occur during hospital admission, in the presence of 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immobility, predisposing factors 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thrombogenic diseases 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including COVID-19.</a:t>
            </a:r>
            <a:r>
              <a:rPr lang="en-GB" sz="1100" baseline="300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VTE includes deep vein thrombosis (DVT) and pulmonary embolism (PE).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VTE occurs in a triad of 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endothelial injury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stasis 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and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hypercoagulability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Early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assessment of VTE risk is crucial in stroke patients due to their increased risk.</a:t>
            </a:r>
            <a:r>
              <a:rPr lang="en-GB" sz="1100" baseline="300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Timely preventative measures 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such as intermittent pneumatic compression device improve outcomes and reduce length of stay.</a:t>
            </a:r>
            <a:r>
              <a:rPr lang="en-GB" sz="1100" baseline="300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Studies have showed that stroke patients with DVT have a </a:t>
            </a:r>
            <a:r>
              <a:rPr lang="en-GB" sz="1100" b="1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poorer outcome 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than patients without DVT using </a:t>
            </a:r>
            <a:r>
              <a:rPr lang="en-GB" sz="1100" dirty="0" err="1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mRS</a:t>
            </a: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functional assessment.</a:t>
            </a:r>
            <a:r>
              <a:rPr lang="en-GB" sz="1100" baseline="300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 descr="&#10;">
            <a:extLst>
              <a:ext uri="{FF2B5EF4-FFF2-40B4-BE49-F238E27FC236}">
                <a16:creationId xmlns:a16="http://schemas.microsoft.com/office/drawing/2014/main" id="{1F9D17FE-5C91-7FC7-FE11-1BA1A73E5D51}"/>
              </a:ext>
            </a:extLst>
          </p:cNvPr>
          <p:cNvSpPr/>
          <p:nvPr/>
        </p:nvSpPr>
        <p:spPr>
          <a:xfrm>
            <a:off x="3564000" y="2358773"/>
            <a:ext cx="3564000" cy="4955882"/>
          </a:xfrm>
          <a:prstGeom prst="roundRect">
            <a:avLst/>
          </a:prstGeom>
          <a:solidFill>
            <a:srgbClr val="D5E9C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8796" tIns="19398" rIns="38796" bIns="19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u="sng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PDSA for QIP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050" dirty="0">
              <a:latin typeface="+mj-lt"/>
              <a:ea typeface="Arial Unicode MS" panose="020B0604020202020204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050" dirty="0">
                <a:latin typeface="+mj-lt"/>
                <a:ea typeface="Arial Unicode MS" panose="020B0604020202020204"/>
                <a:cs typeface="Arial Unicode MS" panose="020B0604020202020204" pitchFamily="34" charset="-128"/>
              </a:rPr>
              <a:t>Allocate a designated PA VTE champion weekly. Assess VTE compliance on the stroke ward 6 months prior to intervention (December 2022 - June 2023), to 6 months after intervention (June 2023 - November 2023).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050" dirty="0">
              <a:latin typeface="+mj-lt"/>
              <a:ea typeface="Arial Unicode MS" panose="020B0604020202020204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050" dirty="0">
                <a:latin typeface="+mj-lt"/>
                <a:ea typeface="Arial Unicode MS" panose="020B0604020202020204"/>
              </a:rPr>
              <a:t>To assess the VTE compliance following intervention of designated VTE champions and experienced PAs to supervise this for continuity and safety considering Stroke Directorate being flagged up as a unit with sub-optimal compliance.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050" dirty="0">
              <a:latin typeface="+mj-lt"/>
              <a:ea typeface="Arial Unicode MS" panose="020B0604020202020204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050" dirty="0">
                <a:latin typeface="+mj-lt"/>
                <a:ea typeface="Arial Unicode MS" panose="020B0604020202020204"/>
              </a:rPr>
              <a:t>To improve compliance of VTE assessment completion as part of local QI project in relation to service delivery following an earlier audit.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en-GB" sz="1050" dirty="0"/>
          </a:p>
          <a:p>
            <a:pPr marL="145485" indent="-145485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05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What previous survey information did we have?</a:t>
            </a:r>
          </a:p>
          <a:p>
            <a:pPr marL="622300" lvl="1" indent="-266700">
              <a:buFont typeface="Courier New" panose="02070309020205020404" pitchFamily="49" charset="0"/>
              <a:buChar char="o"/>
            </a:pPr>
            <a:r>
              <a:rPr lang="en-GB" sz="1050" b="0" i="0" baseline="0" dirty="0">
                <a:latin typeface="+mj-lt"/>
              </a:rPr>
              <a:t>Among the doctors that responded, only half of doctors knew when to do the 2</a:t>
            </a:r>
            <a:r>
              <a:rPr lang="en-GB" sz="1050" b="0" i="0" baseline="30000" dirty="0">
                <a:latin typeface="+mj-lt"/>
              </a:rPr>
              <a:t>nd</a:t>
            </a:r>
            <a:r>
              <a:rPr lang="en-GB" sz="1050" b="0" i="0" baseline="0" dirty="0">
                <a:latin typeface="+mj-lt"/>
              </a:rPr>
              <a:t> VTE assessment.</a:t>
            </a:r>
            <a:endParaRPr lang="en-GB" sz="1050" dirty="0">
              <a:latin typeface="+mj-lt"/>
            </a:endParaRPr>
          </a:p>
          <a:p>
            <a:pPr marL="622300" lvl="1" indent="-266700">
              <a:buFont typeface="Courier New" panose="02070309020205020404" pitchFamily="49" charset="0"/>
              <a:buChar char="o"/>
            </a:pPr>
            <a:r>
              <a:rPr lang="en-GB" sz="1050" b="0" i="0" baseline="0" dirty="0">
                <a:latin typeface="+mj-lt"/>
              </a:rPr>
              <a:t>Factors mitigating VTE assessment among the doctors included being busy and forgetfulness. </a:t>
            </a:r>
            <a:endParaRPr lang="en-GB" sz="1050" dirty="0">
              <a:latin typeface="+mj-lt"/>
            </a:endParaRPr>
          </a:p>
          <a:p>
            <a:pPr marL="622300" lvl="1" indent="-266700">
              <a:buFont typeface="Courier New" panose="02070309020205020404" pitchFamily="49" charset="0"/>
              <a:buChar char="o"/>
            </a:pPr>
            <a:r>
              <a:rPr lang="en-GB" sz="1050" b="0" i="0" baseline="0" dirty="0">
                <a:latin typeface="+mj-lt"/>
              </a:rPr>
              <a:t>15% of respondents felt lack of access/ inability to use </a:t>
            </a:r>
            <a:r>
              <a:rPr lang="en-GB" sz="1050" dirty="0" err="1">
                <a:latin typeface="+mj-lt"/>
              </a:rPr>
              <a:t>V</a:t>
            </a:r>
            <a:r>
              <a:rPr lang="en-GB" sz="1050" b="0" i="0" baseline="0" dirty="0" err="1">
                <a:latin typeface="+mj-lt"/>
              </a:rPr>
              <a:t>ital</a:t>
            </a:r>
            <a:r>
              <a:rPr lang="en-GB" sz="1050" dirty="0" err="1">
                <a:latin typeface="+mj-lt"/>
              </a:rPr>
              <a:t>P</a:t>
            </a:r>
            <a:r>
              <a:rPr lang="en-GB" sz="1050" b="0" i="0" baseline="0" dirty="0" err="1">
                <a:latin typeface="+mj-lt"/>
              </a:rPr>
              <a:t>ac</a:t>
            </a:r>
            <a:r>
              <a:rPr lang="en-GB" sz="1050" b="0" i="0" baseline="0" dirty="0">
                <a:latin typeface="+mj-lt"/>
              </a:rPr>
              <a:t> was a factor while another 15% did not prioritise it as </a:t>
            </a:r>
            <a:br>
              <a:rPr lang="en-GB" sz="1050" b="0" i="0" baseline="0" dirty="0">
                <a:latin typeface="+mj-lt"/>
              </a:rPr>
            </a:br>
            <a:r>
              <a:rPr lang="en-GB" sz="1050" b="0" i="0" baseline="0" dirty="0">
                <a:latin typeface="+mj-lt"/>
              </a:rPr>
              <a:t>being important.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 descr="&#10;">
            <a:extLst>
              <a:ext uri="{FF2B5EF4-FFF2-40B4-BE49-F238E27FC236}">
                <a16:creationId xmlns:a16="http://schemas.microsoft.com/office/drawing/2014/main" id="{047BBC02-7D31-6836-FBFF-68FC513780B4}"/>
              </a:ext>
            </a:extLst>
          </p:cNvPr>
          <p:cNvSpPr/>
          <p:nvPr/>
        </p:nvSpPr>
        <p:spPr>
          <a:xfrm>
            <a:off x="-1" y="7294008"/>
            <a:ext cx="4561037" cy="2434086"/>
          </a:xfrm>
          <a:prstGeom prst="roundRect">
            <a:avLst>
              <a:gd name="adj" fmla="val 20031"/>
            </a:avLst>
          </a:prstGeom>
          <a:solidFill>
            <a:srgbClr val="9ECB7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8796" tIns="19398" rIns="38796" bIns="193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en-GB" sz="1200" b="1" u="sng" dirty="0">
                <a:solidFill>
                  <a:schemeClr val="tx1"/>
                </a:solidFill>
                <a:latin typeface="+mj-lt"/>
                <a:ea typeface="Arial Unicode MS" panose="020B0604020202020204"/>
                <a:cs typeface="Arial Unicode MS" panose="020B0604020202020204" pitchFamily="34" charset="-128"/>
              </a:rPr>
              <a:t>Methods</a:t>
            </a:r>
            <a:endParaRPr lang="en-GB" sz="1400" b="1" u="sng" dirty="0">
              <a:solidFill>
                <a:schemeClr val="tx1"/>
              </a:solidFill>
              <a:latin typeface="+mj-lt"/>
              <a:ea typeface="Arial Unicode MS" panose="020B0604020202020204"/>
              <a:cs typeface="Arial Unicode MS" panose="020B0604020202020204" pitchFamily="34" charset="-128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  <a:ea typeface="Arial Unicode MS" panose="020B0604020202020204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  <a:ea typeface="Arial Unicode MS" panose="020B0604020202020204"/>
              </a:rPr>
              <a:t>A weekly Physician Associate was assigned to ‘VTE Champion role’ </a:t>
            </a:r>
            <a:br>
              <a:rPr lang="en-GB" sz="1100" dirty="0">
                <a:latin typeface="+mj-lt"/>
                <a:ea typeface="Arial Unicode MS" panose="020B0604020202020204"/>
              </a:rPr>
            </a:br>
            <a:r>
              <a:rPr lang="en-GB" sz="1100" dirty="0">
                <a:latin typeface="+mj-lt"/>
                <a:ea typeface="Arial Unicode MS" panose="020B0604020202020204"/>
              </a:rPr>
              <a:t>in which the designated Physician Associate would arrive at 08:00 </a:t>
            </a:r>
            <a:br>
              <a:rPr lang="en-GB" sz="1100" dirty="0">
                <a:latin typeface="+mj-lt"/>
                <a:ea typeface="Arial Unicode MS" panose="020B0604020202020204"/>
              </a:rPr>
            </a:br>
            <a:r>
              <a:rPr lang="en-GB" sz="1100" dirty="0">
                <a:latin typeface="+mj-lt"/>
                <a:ea typeface="Arial Unicode MS" panose="020B0604020202020204"/>
              </a:rPr>
              <a:t>to check VTE compliance within the stroke ward and ensure any possible VTE assessments are completed.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  <a:ea typeface="Arial Unicode MS" panose="020B0604020202020204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  <a:ea typeface="Arial Unicode MS" panose="020B0604020202020204"/>
              </a:rPr>
              <a:t>VTE PA champion compiles a list of patients with no VTE prevention prescribed to ensure this is done within 24 hours of admission.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  <a:ea typeface="Arial Unicode MS" panose="020B0604020202020204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  <a:ea typeface="Arial Unicode MS" panose="020B0604020202020204"/>
              </a:rPr>
              <a:t>Mid-afternoon designated VTE PA Champion would check VTE compliance once again to do a ‘mop up’ round in which </a:t>
            </a:r>
            <a:br>
              <a:rPr lang="en-GB" sz="1100" dirty="0">
                <a:latin typeface="+mj-lt"/>
                <a:ea typeface="Arial Unicode MS" panose="020B0604020202020204"/>
              </a:rPr>
            </a:br>
            <a:r>
              <a:rPr lang="en-GB" sz="1100" dirty="0">
                <a:latin typeface="+mj-lt"/>
                <a:ea typeface="Arial Unicode MS" panose="020B0604020202020204"/>
              </a:rPr>
              <a:t>outstanding VTE’s were completed.</a:t>
            </a:r>
          </a:p>
          <a:p>
            <a:pPr algn="ctr"/>
            <a:endParaRPr lang="en-GB" sz="764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 descr="&#10;">
            <a:extLst>
              <a:ext uri="{FF2B5EF4-FFF2-40B4-BE49-F238E27FC236}">
                <a16:creationId xmlns:a16="http://schemas.microsoft.com/office/drawing/2014/main" id="{209D205C-1204-77B5-E064-7BCA70FE417A}"/>
              </a:ext>
            </a:extLst>
          </p:cNvPr>
          <p:cNvSpPr/>
          <p:nvPr/>
        </p:nvSpPr>
        <p:spPr>
          <a:xfrm>
            <a:off x="7115490" y="2358772"/>
            <a:ext cx="3589022" cy="3585513"/>
          </a:xfrm>
          <a:prstGeom prst="roundRect">
            <a:avLst>
              <a:gd name="adj" fmla="val 164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8796" tIns="19398" rIns="38796" bIns="19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u="sng" dirty="0">
                <a:latin typeface="+mj-lt"/>
              </a:rPr>
              <a:t>VTE assessment guidance protocol for Stroke Unit</a:t>
            </a:r>
          </a:p>
          <a:p>
            <a:pPr algn="ctr"/>
            <a:endParaRPr lang="en-GB" sz="1100" b="1" u="sng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</a:rPr>
              <a:t>Patients must be assessed </a:t>
            </a:r>
            <a:r>
              <a:rPr lang="en-GB" sz="1100" b="1" dirty="0">
                <a:latin typeface="+mj-lt"/>
              </a:rPr>
              <a:t>twice</a:t>
            </a:r>
            <a:r>
              <a:rPr lang="en-GB" sz="1100" dirty="0">
                <a:latin typeface="+mj-lt"/>
              </a:rPr>
              <a:t> for VTE risk</a:t>
            </a:r>
            <a:r>
              <a:rPr lang="en-GB" sz="1100" b="1" dirty="0">
                <a:latin typeface="+mj-lt"/>
              </a:rPr>
              <a:t>. Within 4 hours </a:t>
            </a:r>
            <a:r>
              <a:rPr lang="en-GB" sz="1100" dirty="0">
                <a:latin typeface="+mj-lt"/>
              </a:rPr>
              <a:t>of admission and </a:t>
            </a:r>
            <a:r>
              <a:rPr lang="en-GB" sz="1100" b="1" dirty="0">
                <a:latin typeface="+mj-lt"/>
              </a:rPr>
              <a:t>within 24 hours </a:t>
            </a:r>
            <a:r>
              <a:rPr lang="en-GB" sz="1100" dirty="0">
                <a:latin typeface="+mj-lt"/>
              </a:rPr>
              <a:t>of admission (providing consultant has reviewed). </a:t>
            </a: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</a:endParaRP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b="1" dirty="0">
                <a:latin typeface="+mj-lt"/>
              </a:rPr>
              <a:t>New admissions </a:t>
            </a:r>
            <a:r>
              <a:rPr lang="en-GB" sz="1100" dirty="0">
                <a:latin typeface="+mj-lt"/>
              </a:rPr>
              <a:t>to the stroke unit should have </a:t>
            </a:r>
            <a:r>
              <a:rPr lang="en-GB" sz="1100" b="1" dirty="0">
                <a:latin typeface="+mj-lt"/>
              </a:rPr>
              <a:t>1</a:t>
            </a:r>
            <a:r>
              <a:rPr lang="en-GB" sz="1100" b="1" baseline="30000" dirty="0">
                <a:latin typeface="+mj-lt"/>
              </a:rPr>
              <a:t>st</a:t>
            </a:r>
            <a:r>
              <a:rPr lang="en-GB" sz="1100" b="1" dirty="0">
                <a:latin typeface="+mj-lt"/>
              </a:rPr>
              <a:t> VTE done immediately after patient evaluation</a:t>
            </a:r>
            <a:r>
              <a:rPr lang="en-GB" sz="1100" dirty="0">
                <a:latin typeface="+mj-lt"/>
              </a:rPr>
              <a:t>.</a:t>
            </a: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</a:endParaRP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</a:rPr>
              <a:t>For admissions between </a:t>
            </a:r>
            <a:r>
              <a:rPr lang="en-GB" sz="1100" b="1" dirty="0">
                <a:latin typeface="+mj-lt"/>
              </a:rPr>
              <a:t>08:00-17:00 </a:t>
            </a:r>
            <a:r>
              <a:rPr lang="en-GB" sz="1100" dirty="0">
                <a:latin typeface="+mj-lt"/>
              </a:rPr>
              <a:t>the</a:t>
            </a:r>
            <a:r>
              <a:rPr lang="en-GB" sz="1100" b="1" dirty="0">
                <a:latin typeface="+mj-lt"/>
              </a:rPr>
              <a:t> 1</a:t>
            </a:r>
            <a:r>
              <a:rPr lang="en-GB" sz="1100" b="1" baseline="30000" dirty="0">
                <a:latin typeface="+mj-lt"/>
              </a:rPr>
              <a:t>st</a:t>
            </a:r>
            <a:r>
              <a:rPr lang="en-GB" sz="1100" b="1" dirty="0">
                <a:latin typeface="+mj-lt"/>
              </a:rPr>
              <a:t> and 2</a:t>
            </a:r>
            <a:r>
              <a:rPr lang="en-GB" sz="1100" b="1" baseline="30000" dirty="0">
                <a:latin typeface="+mj-lt"/>
              </a:rPr>
              <a:t>nd</a:t>
            </a:r>
            <a:r>
              <a:rPr lang="en-GB" sz="1100" b="1" dirty="0">
                <a:latin typeface="+mj-lt"/>
              </a:rPr>
              <a:t> VTE should be completed by 17:00 </a:t>
            </a:r>
            <a:r>
              <a:rPr lang="en-GB" sz="1100" dirty="0">
                <a:latin typeface="+mj-lt"/>
              </a:rPr>
              <a:t>on the day of admission. </a:t>
            </a: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</a:endParaRP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</a:rPr>
              <a:t>Prior to ward round VTE compliance should be checked or the day. </a:t>
            </a: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latin typeface="+mj-lt"/>
            </a:endParaRPr>
          </a:p>
          <a:p>
            <a:pPr marL="342900" indent="-288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latin typeface="+mj-lt"/>
              </a:rPr>
              <a:t>VTE champion should be allocated for the day and should supervise junior doctors for VTE assessment.</a:t>
            </a:r>
          </a:p>
        </p:txBody>
      </p:sp>
      <p:sp>
        <p:nvSpPr>
          <p:cNvPr id="24" name="Rectangle: Rounded Corners 23" descr="&#10;">
            <a:extLst>
              <a:ext uri="{FF2B5EF4-FFF2-40B4-BE49-F238E27FC236}">
                <a16:creationId xmlns:a16="http://schemas.microsoft.com/office/drawing/2014/main" id="{FBE53CD0-33EE-F50E-A519-E540289DB411}"/>
              </a:ext>
            </a:extLst>
          </p:cNvPr>
          <p:cNvSpPr/>
          <p:nvPr/>
        </p:nvSpPr>
        <p:spPr>
          <a:xfrm>
            <a:off x="0" y="9728094"/>
            <a:ext cx="4561036" cy="3407942"/>
          </a:xfrm>
          <a:prstGeom prst="roundRect">
            <a:avLst>
              <a:gd name="adj" fmla="val 1221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8796" tIns="19398" rIns="38796" bIns="193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b="1" u="sng" dirty="0">
              <a:latin typeface="+mj-lt"/>
            </a:endParaRPr>
          </a:p>
          <a:p>
            <a:pPr algn="ctr"/>
            <a:endParaRPr lang="en-GB" sz="1200" b="1" u="sng" dirty="0">
              <a:latin typeface="+mj-lt"/>
            </a:endParaRPr>
          </a:p>
          <a:p>
            <a:pPr algn="ctr"/>
            <a:endParaRPr lang="en-GB" sz="1200" b="1" u="sng" dirty="0">
              <a:latin typeface="+mj-lt"/>
            </a:endParaRPr>
          </a:p>
          <a:p>
            <a:pPr algn="ctr"/>
            <a:r>
              <a:rPr lang="en-GB" sz="1200" b="1" u="sng" dirty="0">
                <a:latin typeface="+mj-lt"/>
              </a:rPr>
              <a:t>Conclusions</a:t>
            </a:r>
          </a:p>
          <a:p>
            <a:pPr algn="ctr"/>
            <a:endParaRPr lang="en-GB" sz="1200" b="1" u="sng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GB" sz="1050" dirty="0">
                <a:latin typeface="+mj-lt"/>
              </a:rPr>
              <a:t>Data suggests increase in average VTE compliance, between 6 months prior to intervention to 6 months after intervention of PA VTE champion, of ~ +15%.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GB" sz="1050" dirty="0">
                <a:latin typeface="+mj-lt"/>
              </a:rPr>
              <a:t>Dip in VTE compliance in September 2023- VTE compliance was  75% corresponded to Junior Doctor and Consultant strike 19-September 2023 - 23 September 2023.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GB" sz="1050" b="1" u="sng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GB" sz="1200" b="1" u="sng" dirty="0">
                <a:latin typeface="+mj-lt"/>
              </a:rPr>
              <a:t>Recommendations</a:t>
            </a:r>
          </a:p>
          <a:p>
            <a:endParaRPr lang="en-GB" sz="1050" b="1" u="sng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>
              <a:buAutoNum type="arabicParenR"/>
            </a:pPr>
            <a:r>
              <a:rPr lang="en-GB" sz="1050" dirty="0">
                <a:latin typeface="+mj-lt"/>
              </a:rPr>
              <a:t>Responsible Doctor/ PA for patient ensures their VTE is complete – included as part of Directorate Junior Doctor champion induction by Education Lead.</a:t>
            </a:r>
          </a:p>
          <a:p>
            <a:pPr marL="514350" indent="-514350">
              <a:buAutoNum type="arabicParenR"/>
            </a:pPr>
            <a:r>
              <a:rPr lang="en-GB" sz="1050" dirty="0">
                <a:latin typeface="+mj-lt"/>
              </a:rPr>
              <a:t>VTE in morning huddle will announce outstanding VTEs so responsible doctor/PA can complete them at earliest convenience – already in practice.</a:t>
            </a:r>
          </a:p>
          <a:p>
            <a:pPr marL="514350" indent="-514350">
              <a:buAutoNum type="arabicParenR"/>
            </a:pPr>
            <a:r>
              <a:rPr lang="en-GB" sz="1050" dirty="0">
                <a:latin typeface="+mj-lt"/>
              </a:rPr>
              <a:t>VTE champion for the day will do VTE assessment prior to ward round, then continue to do a ‘mop-up’ round in the afternoon – to continue practice set up in QIP.</a:t>
            </a:r>
            <a:endParaRPr lang="en-GB" sz="1400" b="1" u="sng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1400" b="1" u="sng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+mj-lt"/>
              <a:buAutoNum type="arabicPeriod"/>
            </a:pPr>
            <a:endParaRPr lang="en-GB" sz="105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GB" sz="1100" u="sng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GB" sz="2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24C87-482A-67B4-6273-B042B4685249}"/>
              </a:ext>
            </a:extLst>
          </p:cNvPr>
          <p:cNvSpPr txBox="1"/>
          <p:nvPr/>
        </p:nvSpPr>
        <p:spPr>
          <a:xfrm>
            <a:off x="264523" y="13622041"/>
            <a:ext cx="57992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+mj-lt"/>
              <a:buAutoNum type="arabicPeriod"/>
            </a:pP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Field, T.S. and Hill, M.D., 2012. Prevention of deep vein thrombosis and pulmonary embolism in patients with stroke. </a:t>
            </a:r>
            <a:r>
              <a:rPr lang="en-GB" sz="1050" i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Clinical and Applied Thrombosis/</a:t>
            </a:r>
            <a:r>
              <a:rPr lang="en-GB" sz="1050" i="1" dirty="0" err="1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Hemostasis</a:t>
            </a: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en-GB" sz="1050" i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18</a:t>
            </a: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(1), pp.5-19.</a:t>
            </a:r>
          </a:p>
          <a:p>
            <a:pPr marL="265113" indent="-265113">
              <a:buFont typeface="+mj-lt"/>
              <a:buAutoNum type="arabicPeriod"/>
            </a:pP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 Silva, D.A., </a:t>
            </a:r>
            <a:r>
              <a:rPr lang="en-GB" sz="1050" dirty="0" err="1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Pey</a:t>
            </a: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H.B., Wong, M.C., Chang, H.M. and Chen, C.P. (2006). Deep vein thrombosis following ischemic stroke among Asians. </a:t>
            </a:r>
            <a:r>
              <a:rPr lang="en-GB" sz="1050" i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Cerebrovascular Diseases</a:t>
            </a: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en-GB" sz="1050" i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22</a:t>
            </a: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(4), pp.245-250.</a:t>
            </a:r>
          </a:p>
          <a:p>
            <a:pPr marL="265113" indent="-265113">
              <a:buFont typeface="+mj-lt"/>
              <a:buAutoNum type="arabicPeriod"/>
            </a:pPr>
            <a:r>
              <a:rPr lang="en-GB" sz="105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National Institute for Health and Care Excellence. (2019)</a:t>
            </a:r>
            <a:r>
              <a:rPr lang="en-GB" sz="1050" dirty="0">
                <a:solidFill>
                  <a:schemeClr val="bg1"/>
                </a:solidFill>
                <a:latin typeface="+mj-lt"/>
              </a:rPr>
              <a:t> Venous thromboembolism in over 16s: reducing the risk of hospital-acquired deep vein thrombosis or pulmonary embolism [NG89] https://www.nice.org.uk/guidance/ng89/chapter/Recommendations#interventions-for-people-with-acute-coronary-syndromes-or-acute-stroke-or-for-acutely-ill-patients  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08E6C4-CFFC-AE68-3B97-73DA7A0CA474}"/>
              </a:ext>
            </a:extLst>
          </p:cNvPr>
          <p:cNvGrpSpPr/>
          <p:nvPr/>
        </p:nvGrpSpPr>
        <p:grpSpPr>
          <a:xfrm>
            <a:off x="4561037" y="7310943"/>
            <a:ext cx="6130776" cy="5808157"/>
            <a:chOff x="4283241" y="7006390"/>
            <a:chExt cx="6128085" cy="5611210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301F2297-3F61-E908-042D-AE26CA8FD99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37517142"/>
                </p:ext>
              </p:extLst>
            </p:nvPr>
          </p:nvGraphicFramePr>
          <p:xfrm>
            <a:off x="4467273" y="7555195"/>
            <a:ext cx="3070184" cy="48163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1D5F57A-5A0C-B3C0-508F-4EA07FA7BC3A}"/>
                </a:ext>
              </a:extLst>
            </p:cNvPr>
            <p:cNvSpPr/>
            <p:nvPr/>
          </p:nvSpPr>
          <p:spPr>
            <a:xfrm>
              <a:off x="4283241" y="7006390"/>
              <a:ext cx="6128085" cy="5611210"/>
            </a:xfrm>
            <a:prstGeom prst="roundRect">
              <a:avLst>
                <a:gd name="adj" fmla="val 8139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DAC067F-233A-96AD-F2D6-D9B172E96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283" y="7695083"/>
              <a:ext cx="2923079" cy="211691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51BB27-BF42-8452-FD3B-1A52AA48D521}"/>
                </a:ext>
              </a:extLst>
            </p:cNvPr>
            <p:cNvSpPr txBox="1"/>
            <p:nvPr/>
          </p:nvSpPr>
          <p:spPr>
            <a:xfrm>
              <a:off x="5869472" y="8352772"/>
              <a:ext cx="6976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>
                  <a:solidFill>
                    <a:schemeClr val="accent6"/>
                  </a:solidFill>
                </a:rPr>
                <a:t> ↑15%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EE1449E-4838-E1E4-D456-206C5C54DC28}"/>
                </a:ext>
              </a:extLst>
            </p:cNvPr>
            <p:cNvSpPr txBox="1"/>
            <p:nvPr/>
          </p:nvSpPr>
          <p:spPr>
            <a:xfrm>
              <a:off x="7794570" y="10206093"/>
              <a:ext cx="2359643" cy="1427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v"/>
              </a:pPr>
              <a:r>
                <a:rPr lang="en-GB" sz="1000" dirty="0">
                  <a:latin typeface="+mj-lt"/>
                </a:rPr>
                <a:t>Increase in VTE compliance by </a:t>
              </a:r>
              <a:r>
                <a:rPr lang="en-GB" sz="1000" b="1" dirty="0">
                  <a:latin typeface="+mj-lt"/>
                </a:rPr>
                <a:t>~+15% </a:t>
              </a:r>
              <a:r>
                <a:rPr lang="en-GB" sz="1000" dirty="0">
                  <a:latin typeface="+mj-lt"/>
                </a:rPr>
                <a:t>when designated PA VTE champion is allocated. </a:t>
              </a:r>
            </a:p>
            <a:p>
              <a:pPr marL="285750" indent="-285750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v"/>
              </a:pPr>
              <a:endParaRPr lang="en-GB" sz="1000" dirty="0">
                <a:latin typeface="+mj-lt"/>
              </a:endParaRPr>
            </a:p>
            <a:p>
              <a:pPr marL="285750" indent="-285750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v"/>
              </a:pPr>
              <a:r>
                <a:rPr lang="en-GB" sz="1000" b="0" i="0" dirty="0">
                  <a:solidFill>
                    <a:srgbClr val="000000"/>
                  </a:solidFill>
                  <a:effectLst/>
                  <a:latin typeface="+mj-lt"/>
                </a:rPr>
                <a:t>April 23 data suggested 60.9% compliance which had improved to 91.2% in July prompting an acknowledgement and complement from the Trust VTE Group.</a:t>
              </a:r>
              <a:endParaRPr lang="en-GB" sz="1000" dirty="0">
                <a:latin typeface="+mj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2312C0-4EA9-C956-2FC7-0D5101060B82}"/>
                </a:ext>
              </a:extLst>
            </p:cNvPr>
            <p:cNvSpPr txBox="1"/>
            <p:nvPr/>
          </p:nvSpPr>
          <p:spPr>
            <a:xfrm>
              <a:off x="6912805" y="7088270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/>
                <a:t>Results</a:t>
              </a:r>
            </a:p>
          </p:txBody>
        </p:sp>
      </p:grpSp>
      <p:sp>
        <p:nvSpPr>
          <p:cNvPr id="7" name="Rectangle: Rounded Corners 6" descr="&#10;">
            <a:extLst>
              <a:ext uri="{FF2B5EF4-FFF2-40B4-BE49-F238E27FC236}">
                <a16:creationId xmlns:a16="http://schemas.microsoft.com/office/drawing/2014/main" id="{FA4BF3B4-3EAA-1D92-4F7F-461E8FB8466B}"/>
              </a:ext>
            </a:extLst>
          </p:cNvPr>
          <p:cNvSpPr/>
          <p:nvPr/>
        </p:nvSpPr>
        <p:spPr>
          <a:xfrm>
            <a:off x="7115302" y="5944285"/>
            <a:ext cx="3589210" cy="1386083"/>
          </a:xfrm>
          <a:prstGeom prst="roundRect">
            <a:avLst>
              <a:gd name="adj" fmla="val 4088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8796" tIns="19398" rIns="38796" bIns="19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4900">
              <a:lnSpc>
                <a:spcPts val="1000"/>
              </a:lnSpc>
              <a:buClr>
                <a:schemeClr val="accent6">
                  <a:lumMod val="75000"/>
                </a:schemeClr>
              </a:buClr>
            </a:pPr>
            <a:endParaRPr lang="en-GB" sz="1100" dirty="0">
              <a:latin typeface="+mj-lt"/>
            </a:endParaRPr>
          </a:p>
          <a:p>
            <a:pPr algn="ctr">
              <a:lnSpc>
                <a:spcPts val="1000"/>
              </a:lnSpc>
              <a:buClr>
                <a:schemeClr val="accent6">
                  <a:lumMod val="75000"/>
                </a:schemeClr>
              </a:buClr>
            </a:pPr>
            <a:r>
              <a:rPr lang="en-GB" sz="1200" b="1" u="sng" dirty="0">
                <a:latin typeface="+mj-lt"/>
              </a:rPr>
              <a:t>NICE guidelines</a:t>
            </a:r>
            <a:r>
              <a:rPr lang="en-GB" sz="1200" baseline="300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3</a:t>
            </a:r>
            <a:endParaRPr lang="en-GB" sz="1200" b="1" u="sng" dirty="0">
              <a:solidFill>
                <a:schemeClr val="tx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lnSpc>
                <a:spcPts val="1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GB" sz="1100" dirty="0">
              <a:solidFill>
                <a:schemeClr val="tx1"/>
              </a:solidFill>
              <a:latin typeface="+mj-lt"/>
              <a:ea typeface="Arial Unicode MS" panose="020B0604020202020204" pitchFamily="34" charset="-128"/>
            </a:endParaRPr>
          </a:p>
          <a:p>
            <a:pPr marL="342900" indent="-342900">
              <a:lnSpc>
                <a:spcPts val="1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GB" sz="11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</a:rPr>
              <a:t>NICE recommends that </a:t>
            </a:r>
            <a:r>
              <a:rPr lang="en-GB" sz="1100" b="0" i="0" baseline="0" dirty="0">
                <a:latin typeface="+mj-lt"/>
              </a:rPr>
              <a:t>for people who are immobile and admitted with acute stroke use of Intermittent Pneumatic Compression devices (IPCs) within the first three days.</a:t>
            </a:r>
            <a:r>
              <a:rPr lang="en-GB" sz="1100" b="0" i="0" baseline="30000" dirty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</a:rPr>
              <a:t>3</a:t>
            </a:r>
            <a:endParaRPr lang="en-GB" sz="1100" b="1" u="sng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en-GB" sz="1100" dirty="0">
              <a:latin typeface="+mj-lt"/>
              <a:ea typeface="Arial Unicode MS" panose="020B0604020202020204"/>
            </a:endParaRPr>
          </a:p>
          <a:p>
            <a:pPr algn="ctr"/>
            <a:endParaRPr lang="en-GB" sz="764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9C10C7-E9B5-1B93-C224-AC9575CD87AA}"/>
              </a:ext>
            </a:extLst>
          </p:cNvPr>
          <p:cNvSpPr txBox="1"/>
          <p:nvPr/>
        </p:nvSpPr>
        <p:spPr>
          <a:xfrm>
            <a:off x="224" y="-6150"/>
            <a:ext cx="2591380" cy="3683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cs typeface="Calibri"/>
              </a:rPr>
              <a:t>A24-059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41C712-2B97-470A-B869-504F8513B0A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b1d9df04-9b8d-4886-96c6-6484f0dc8e88"/>
    <ds:schemaRef ds:uri="cdef7ab9-3519-4273-a22c-7105e88b5b86"/>
  </ds:schemaRefs>
</ds:datastoreItem>
</file>

<file path=customXml/itemProps2.xml><?xml version="1.0" encoding="utf-8"?>
<ds:datastoreItem xmlns:ds="http://schemas.openxmlformats.org/officeDocument/2006/customXml" ds:itemID="{A5939B48-814D-47CD-8CDD-955BE0342F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94B48B-1455-4CA5-80F3-E50F63A2AD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902</Words>
  <Application>Microsoft Office PowerPoint</Application>
  <PresentationFormat>Custom</PresentationFormat>
  <Paragraphs>77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ELAMIN, Awab (THE ROYAL WOLVERHAMPTON NHS TRUST)</cp:lastModifiedBy>
  <cp:revision>46</cp:revision>
  <dcterms:created xsi:type="dcterms:W3CDTF">2020-12-07T15:24:36Z</dcterms:created>
  <dcterms:modified xsi:type="dcterms:W3CDTF">2024-06-12T14:23:49Z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