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77871A-B0DB-5DF7-7BE5-FB84D2C66EFA}" v="11" dt="2024-06-12T14:21:47.816"/>
    <p1510:client id="{7774EDA9-3AA2-A4B5-696C-D6E02B090234}" v="17" dt="2024-06-10T14:38:38.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29"/>
    <p:restoredTop sz="96405"/>
  </p:normalViewPr>
  <p:slideViewPr>
    <p:cSldViewPr snapToGrid="0" snapToObjects="1">
      <p:cViewPr>
        <p:scale>
          <a:sx n="50" d="100"/>
          <a:sy n="50" d="100"/>
        </p:scale>
        <p:origin x="972" y="-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ITEHOUSE, Suzanne (THE ROYAL WOLVERHAMPTON NHS TRUST)" userId="S::suzanne.whitehouse@nhs.net::7f37851c-5287-4a64-af1b-74b91d14f7c1" providerId="AD" clId="Web-{7774EDA9-3AA2-A4B5-696C-D6E02B090234}"/>
    <pc:docChg chg="modSld">
      <pc:chgData name="WHITEHOUSE, Suzanne (THE ROYAL WOLVERHAMPTON NHS TRUST)" userId="S::suzanne.whitehouse@nhs.net::7f37851c-5287-4a64-af1b-74b91d14f7c1" providerId="AD" clId="Web-{7774EDA9-3AA2-A4B5-696C-D6E02B090234}" dt="2024-06-10T14:38:38.243" v="8" actId="20577"/>
      <pc:docMkLst>
        <pc:docMk/>
      </pc:docMkLst>
      <pc:sldChg chg="modSp">
        <pc:chgData name="WHITEHOUSE, Suzanne (THE ROYAL WOLVERHAMPTON NHS TRUST)" userId="S::suzanne.whitehouse@nhs.net::7f37851c-5287-4a64-af1b-74b91d14f7c1" providerId="AD" clId="Web-{7774EDA9-3AA2-A4B5-696C-D6E02B090234}" dt="2024-06-10T14:38:38.243" v="8" actId="20577"/>
        <pc:sldMkLst>
          <pc:docMk/>
          <pc:sldMk cId="1439128987" sldId="256"/>
        </pc:sldMkLst>
        <pc:spChg chg="mod">
          <ac:chgData name="WHITEHOUSE, Suzanne (THE ROYAL WOLVERHAMPTON NHS TRUST)" userId="S::suzanne.whitehouse@nhs.net::7f37851c-5287-4a64-af1b-74b91d14f7c1" providerId="AD" clId="Web-{7774EDA9-3AA2-A4B5-696C-D6E02B090234}" dt="2024-06-10T14:38:38.243" v="8" actId="20577"/>
          <ac:spMkLst>
            <pc:docMk/>
            <pc:sldMk cId="1439128987" sldId="256"/>
            <ac:spMk id="10" creationId="{B58AD6FE-F3F4-8946-838E-E4A51B087E8E}"/>
          </ac:spMkLst>
        </pc:spChg>
      </pc:sldChg>
    </pc:docChg>
  </pc:docChgLst>
  <pc:docChgLst>
    <pc:chgData name="SARAI, Mandeep (THE ROYAL WOLVERHAMPTON NHS TRUST)" userId="S::mandeep.sarai@nhs.net::ec52dbc3-1e6f-40f0-aa0e-6e47e801b378" providerId="AD" clId="Web-{3C77871A-B0DB-5DF7-7BE5-FB84D2C66EFA}"/>
    <pc:docChg chg="modSld">
      <pc:chgData name="SARAI, Mandeep (THE ROYAL WOLVERHAMPTON NHS TRUST)" userId="S::mandeep.sarai@nhs.net::ec52dbc3-1e6f-40f0-aa0e-6e47e801b378" providerId="AD" clId="Web-{3C77871A-B0DB-5DF7-7BE5-FB84D2C66EFA}" dt="2024-06-12T14:21:47.816" v="6" actId="1076"/>
      <pc:docMkLst>
        <pc:docMk/>
      </pc:docMkLst>
      <pc:sldChg chg="addSp modSp">
        <pc:chgData name="SARAI, Mandeep (THE ROYAL WOLVERHAMPTON NHS TRUST)" userId="S::mandeep.sarai@nhs.net::ec52dbc3-1e6f-40f0-aa0e-6e47e801b378" providerId="AD" clId="Web-{3C77871A-B0DB-5DF7-7BE5-FB84D2C66EFA}" dt="2024-06-12T14:21:47.816" v="6" actId="1076"/>
        <pc:sldMkLst>
          <pc:docMk/>
          <pc:sldMk cId="1439128987" sldId="256"/>
        </pc:sldMkLst>
        <pc:spChg chg="add mod">
          <ac:chgData name="SARAI, Mandeep (THE ROYAL WOLVERHAMPTON NHS TRUST)" userId="S::mandeep.sarai@nhs.net::ec52dbc3-1e6f-40f0-aa0e-6e47e801b378" providerId="AD" clId="Web-{3C77871A-B0DB-5DF7-7BE5-FB84D2C66EFA}" dt="2024-06-12T14:21:47.816" v="6" actId="1076"/>
          <ac:spMkLst>
            <pc:docMk/>
            <pc:sldMk cId="1439128987" sldId="256"/>
            <ac:spMk id="4" creationId="{C629552A-ABB2-E199-3FDE-9DE5F11EDCB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'No. Appts Annually *no changes', 'No. Appts Annually *with changes' by 'Year'</a:t>
            </a:r>
          </a:p>
        </c:rich>
      </c:tx>
      <c:layout>
        <c:manualLayout>
          <c:xMode val="edge"/>
          <c:yMode val="edge"/>
          <c:x val="0.17536111111111111"/>
          <c:y val="6.481481481481481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Sheet1!$A$5</c:f>
              <c:strCache>
                <c:ptCount val="1"/>
                <c:pt idx="0">
                  <c:v>No. Appts Annually *no chages</c:v>
                </c:pt>
              </c:strCache>
            </c:strRef>
          </c:tx>
          <c:spPr>
            <a:solidFill>
              <a:schemeClr val="accent6"/>
            </a:solidFill>
            <a:ln>
              <a:noFill/>
            </a:ln>
            <a:effectLst/>
          </c:spPr>
          <c:invertIfNegative val="0"/>
          <c:cat>
            <c:strRef>
              <c:f>Sheet1!$B$4:$D$4</c:f>
              <c:strCache>
                <c:ptCount val="3"/>
                <c:pt idx="0">
                  <c:v>2022 (20 pts)</c:v>
                </c:pt>
                <c:pt idx="1">
                  <c:v>2023 (51 pts)</c:v>
                </c:pt>
                <c:pt idx="2">
                  <c:v>2024 (100+pts)</c:v>
                </c:pt>
              </c:strCache>
            </c:strRef>
          </c:cat>
          <c:val>
            <c:numRef>
              <c:f>Sheet1!$B$5:$D$5</c:f>
              <c:numCache>
                <c:formatCode>General</c:formatCode>
                <c:ptCount val="3"/>
                <c:pt idx="0">
                  <c:v>960</c:v>
                </c:pt>
                <c:pt idx="1">
                  <c:v>2448</c:v>
                </c:pt>
                <c:pt idx="2">
                  <c:v>4800</c:v>
                </c:pt>
              </c:numCache>
            </c:numRef>
          </c:val>
          <c:extLst>
            <c:ext xmlns:c16="http://schemas.microsoft.com/office/drawing/2014/chart" uri="{C3380CC4-5D6E-409C-BE32-E72D297353CC}">
              <c16:uniqueId val="{00000000-56B0-4DF3-91B3-BB62ADC9F777}"/>
            </c:ext>
          </c:extLst>
        </c:ser>
        <c:ser>
          <c:idx val="1"/>
          <c:order val="1"/>
          <c:tx>
            <c:strRef>
              <c:f>Sheet1!$A$6</c:f>
              <c:strCache>
                <c:ptCount val="1"/>
                <c:pt idx="0">
                  <c:v>No. Appts Annually *with changes</c:v>
                </c:pt>
              </c:strCache>
            </c:strRef>
          </c:tx>
          <c:spPr>
            <a:solidFill>
              <a:schemeClr val="accent5"/>
            </a:solidFill>
            <a:ln>
              <a:noFill/>
            </a:ln>
            <a:effectLst/>
          </c:spPr>
          <c:invertIfNegative val="0"/>
          <c:cat>
            <c:strRef>
              <c:f>Sheet1!$B$4:$D$4</c:f>
              <c:strCache>
                <c:ptCount val="3"/>
                <c:pt idx="0">
                  <c:v>2022 (20 pts)</c:v>
                </c:pt>
                <c:pt idx="1">
                  <c:v>2023 (51 pts)</c:v>
                </c:pt>
                <c:pt idx="2">
                  <c:v>2024 (100+pts)</c:v>
                </c:pt>
              </c:strCache>
            </c:strRef>
          </c:cat>
          <c:val>
            <c:numRef>
              <c:f>Sheet1!$B$6:$D$6</c:f>
              <c:numCache>
                <c:formatCode>General</c:formatCode>
                <c:ptCount val="3"/>
                <c:pt idx="0">
                  <c:v>480</c:v>
                </c:pt>
                <c:pt idx="1">
                  <c:v>1224</c:v>
                </c:pt>
                <c:pt idx="2">
                  <c:v>2400</c:v>
                </c:pt>
              </c:numCache>
            </c:numRef>
          </c:val>
          <c:extLst>
            <c:ext xmlns:c16="http://schemas.microsoft.com/office/drawing/2014/chart" uri="{C3380CC4-5D6E-409C-BE32-E72D297353CC}">
              <c16:uniqueId val="{00000001-56B0-4DF3-91B3-BB62ADC9F777}"/>
            </c:ext>
          </c:extLst>
        </c:ser>
        <c:dLbls>
          <c:showLegendKey val="0"/>
          <c:showVal val="0"/>
          <c:showCatName val="0"/>
          <c:showSerName val="0"/>
          <c:showPercent val="0"/>
          <c:showBubbleSize val="0"/>
        </c:dLbls>
        <c:gapWidth val="140"/>
        <c:overlap val="-30"/>
        <c:axId val="1148326399"/>
        <c:axId val="1148326879"/>
      </c:barChart>
      <c:catAx>
        <c:axId val="114832639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Field1</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8326879"/>
        <c:crosses val="autoZero"/>
        <c:auto val="1"/>
        <c:lblAlgn val="ctr"/>
        <c:lblOffset val="100"/>
        <c:noMultiLvlLbl val="0"/>
      </c:catAx>
      <c:valAx>
        <c:axId val="11483268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8326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1" y="762001"/>
            <a:ext cx="7209626" cy="83099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Streamlining the Nursing Patient Pathway for Metastatic Breast Patients</a:t>
            </a:r>
          </a:p>
        </p:txBody>
      </p:sp>
      <p:sp>
        <p:nvSpPr>
          <p:cNvPr id="10" name="TextBox 9">
            <a:extLst>
              <a:ext uri="{FF2B5EF4-FFF2-40B4-BE49-F238E27FC236}">
                <a16:creationId xmlns:a16="http://schemas.microsoft.com/office/drawing/2014/main" id="{B58AD6FE-F3F4-8946-838E-E4A51B087E8E}"/>
              </a:ext>
            </a:extLst>
          </p:cNvPr>
          <p:cNvSpPr txBox="1"/>
          <p:nvPr/>
        </p:nvSpPr>
        <p:spPr>
          <a:xfrm>
            <a:off x="360025" y="1519344"/>
            <a:ext cx="6401552" cy="707886"/>
          </a:xfrm>
          <a:prstGeom prst="rect">
            <a:avLst/>
          </a:prstGeom>
          <a:noFill/>
        </p:spPr>
        <p:txBody>
          <a:bodyPr wrap="square" lIns="91440" tIns="45720" rIns="91440" bIns="45720" rtlCol="0" anchor="t">
            <a:spAutoFit/>
          </a:bodyPr>
          <a:lstStyle/>
          <a:p>
            <a:r>
              <a:rPr lang="en-US" sz="2000" b="1">
                <a:solidFill>
                  <a:schemeClr val="bg1"/>
                </a:solidFill>
                <a:latin typeface="Arial"/>
                <a:cs typeface="Arial"/>
              </a:rPr>
              <a:t>Jamila Mohammed, </a:t>
            </a:r>
            <a:r>
              <a:rPr lang="en-GB" sz="2000" b="1" dirty="0">
                <a:solidFill>
                  <a:schemeClr val="bg1"/>
                </a:solidFill>
                <a:latin typeface="Arial"/>
                <a:cs typeface="Arial"/>
              </a:rPr>
              <a:t>Senior Advanced Nurse Practitioner Oncology</a:t>
            </a:r>
            <a:endParaRPr lang="en-US" sz="2000" dirty="0">
              <a:solidFill>
                <a:schemeClr val="bg1"/>
              </a:solidFill>
              <a:latin typeface="Arial"/>
              <a:cs typeface="Arial"/>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203536" y="2479789"/>
            <a:ext cx="10080172" cy="1368836"/>
          </a:xfrm>
          <a:prstGeom prst="rect">
            <a:avLst/>
          </a:prstGeom>
          <a:noFill/>
        </p:spPr>
        <p:txBody>
          <a:bodyPr wrap="square" rtlCol="0">
            <a:spAutoFit/>
          </a:bodyPr>
          <a:lstStyle/>
          <a:p>
            <a:pPr>
              <a:lnSpc>
                <a:spcPct val="107000"/>
              </a:lnSpc>
              <a:spcAft>
                <a:spcPts val="800"/>
              </a:spcAft>
            </a:pPr>
            <a:r>
              <a:rPr lang="en-GB" sz="1400" b="1"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b="1" u="sng" kern="100" dirty="0">
                <a:effectLst/>
                <a:latin typeface="Calibri" panose="020F0502020204030204" pitchFamily="34" charset="0"/>
                <a:ea typeface="Calibri" panose="020F0502020204030204" pitchFamily="34" charset="0"/>
                <a:cs typeface="Times New Roman" panose="02020603050405020304" pitchFamily="18" charset="0"/>
              </a:rPr>
              <a:t>What Happened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In July/August 2022 the CNS team were receiving a number of phone calls from the metastatic breast patients expressing concern at the number of hospital appointments, in different oncology departments, and the added cost of parking and relying on others to bring them. During these calls they also expressed concern regarding the lack of communication between the two departments treating them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Durnall</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unit and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Deanesly</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outpatients) causing unnecessary concern and delays in treatment.</a:t>
            </a:r>
            <a:endParaRPr lang="en-US" sz="1400"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A99DA042-3803-6612-7550-6161586B84AF}"/>
              </a:ext>
            </a:extLst>
          </p:cNvPr>
          <p:cNvSpPr txBox="1"/>
          <p:nvPr/>
        </p:nvSpPr>
        <p:spPr>
          <a:xfrm>
            <a:off x="203536" y="9042508"/>
            <a:ext cx="5229286" cy="3847592"/>
          </a:xfrm>
          <a:prstGeom prst="rect">
            <a:avLst/>
          </a:prstGeom>
          <a:noFill/>
        </p:spPr>
        <p:txBody>
          <a:bodyPr wrap="square" rtlCol="0">
            <a:spAutoFit/>
          </a:bodyPr>
          <a:lstStyle/>
          <a:p>
            <a:pPr>
              <a:lnSpc>
                <a:spcPct val="107000"/>
              </a:lnSpc>
              <a:spcAft>
                <a:spcPts val="800"/>
              </a:spcAft>
            </a:pPr>
            <a:r>
              <a:rPr lang="en-GB" sz="1600" b="1" u="sng" kern="100" dirty="0">
                <a:effectLst/>
                <a:latin typeface="Calibri" panose="020F0502020204030204" pitchFamily="34" charset="0"/>
                <a:ea typeface="Calibri" panose="020F0502020204030204" pitchFamily="34" charset="0"/>
                <a:cs typeface="Times New Roman" panose="02020603050405020304" pitchFamily="18" charset="0"/>
              </a:rPr>
              <a:t>Implementing Changes and Outcomes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 team Identified which treatments patients were on so that </a:t>
            </a:r>
            <a:r>
              <a:rPr lang="en-GB" sz="1400" kern="100" dirty="0">
                <a:latin typeface="Calibri" panose="020F0502020204030204" pitchFamily="34" charset="0"/>
                <a:ea typeface="Calibri" panose="020F0502020204030204" pitchFamily="34" charset="0"/>
                <a:cs typeface="Times New Roman" panose="02020603050405020304" pitchFamily="18" charset="0"/>
              </a:rPr>
              <a:t>t</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heir key oncology CNS visited at the same time of their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Durnall</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appointment this would be patients having IV/SC bisphosphonates and CDK4/6 inhibitors. The teams came together and involved all stakeholders, including patients to draw a plan to reduce the number of appointments. </a:t>
            </a:r>
          </a:p>
          <a:p>
            <a:pPr>
              <a:lnSpc>
                <a:spcPct val="107000"/>
              </a:lnSpc>
              <a:spcAft>
                <a:spcPts val="800"/>
              </a:spcAft>
            </a:pPr>
            <a:r>
              <a:rPr lang="en-GB" sz="1400" kern="100" dirty="0">
                <a:latin typeface="Calibri" panose="020F0502020204030204" pitchFamily="34" charset="0"/>
                <a:ea typeface="Calibri" panose="020F0502020204030204" pitchFamily="34" charset="0"/>
                <a:cs typeface="Times New Roman" panose="02020603050405020304" pitchFamily="18" charset="0"/>
              </a:rPr>
              <a:t>This was implemented on the 12</a:t>
            </a:r>
            <a:r>
              <a:rPr lang="en-GB" sz="1400" kern="100" baseline="30000" dirty="0">
                <a:latin typeface="Calibri" panose="020F0502020204030204" pitchFamily="34" charset="0"/>
                <a:ea typeface="Calibri" panose="020F0502020204030204" pitchFamily="34" charset="0"/>
                <a:cs typeface="Times New Roman" panose="02020603050405020304" pitchFamily="18" charset="0"/>
              </a:rPr>
              <a:t>th</a:t>
            </a:r>
            <a:r>
              <a:rPr lang="en-GB" sz="1400" kern="100" dirty="0">
                <a:latin typeface="Calibri" panose="020F0502020204030204" pitchFamily="34" charset="0"/>
                <a:ea typeface="Calibri" panose="020F0502020204030204" pitchFamily="34" charset="0"/>
                <a:cs typeface="Times New Roman" panose="02020603050405020304" pitchFamily="18" charset="0"/>
              </a:rPr>
              <a:t> September 2022, which initially encompassed 20 patients, 7 which chose to not to change their day of treatment to be able to access their key oncology CNS specialist. Patient feedback questionnaires where completed to ensure the changes where having the desired impact and could be sustained.</a:t>
            </a:r>
          </a:p>
          <a:p>
            <a:pPr>
              <a:lnSpc>
                <a:spcPct val="107000"/>
              </a:lnSpc>
              <a:spcAft>
                <a:spcPts val="800"/>
              </a:spcAft>
            </a:pPr>
            <a:r>
              <a:rPr lang="en-GB" sz="1400" kern="100" dirty="0">
                <a:latin typeface="Calibri" panose="020F0502020204030204" pitchFamily="34" charset="0"/>
                <a:ea typeface="Calibri" panose="020F0502020204030204" pitchFamily="34" charset="0"/>
                <a:cs typeface="Times New Roman" panose="02020603050405020304" pitchFamily="18" charset="0"/>
              </a:rPr>
              <a:t>By 2023 this patient cohort increase to 51 patients utilising this change in service. This service has now expanded to be over 100 patients, now  attending 2 appointments instead of 4. </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068A2C5-60FF-0AFB-DCF7-644EEA0D5B15}"/>
              </a:ext>
            </a:extLst>
          </p:cNvPr>
          <p:cNvSpPr txBox="1"/>
          <p:nvPr/>
        </p:nvSpPr>
        <p:spPr>
          <a:xfrm>
            <a:off x="215444" y="13221931"/>
            <a:ext cx="4821351"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Oncology CNS Team</a:t>
            </a:r>
          </a:p>
        </p:txBody>
      </p:sp>
      <p:sp>
        <p:nvSpPr>
          <p:cNvPr id="3" name="TextBox 2">
            <a:extLst>
              <a:ext uri="{FF2B5EF4-FFF2-40B4-BE49-F238E27FC236}">
                <a16:creationId xmlns:a16="http://schemas.microsoft.com/office/drawing/2014/main" id="{4BF6BBC3-9735-8611-B372-97A18C26020A}"/>
              </a:ext>
            </a:extLst>
          </p:cNvPr>
          <p:cNvSpPr txBox="1"/>
          <p:nvPr/>
        </p:nvSpPr>
        <p:spPr>
          <a:xfrm>
            <a:off x="229620" y="13600806"/>
            <a:ext cx="5430951" cy="1569660"/>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This collaborative way of working with the </a:t>
            </a:r>
            <a:r>
              <a:rPr lang="en-US" sz="1600" dirty="0" err="1">
                <a:solidFill>
                  <a:schemeClr val="bg1"/>
                </a:solidFill>
                <a:latin typeface="Arial" panose="020B0604020202020204" pitchFamily="34" charset="0"/>
                <a:cs typeface="Arial" panose="020B0604020202020204" pitchFamily="34" charset="0"/>
              </a:rPr>
              <a:t>Durnal</a:t>
            </a:r>
            <a:r>
              <a:rPr lang="en-US" sz="1600" dirty="0">
                <a:solidFill>
                  <a:schemeClr val="bg1"/>
                </a:solidFill>
                <a:latin typeface="Arial" panose="020B0604020202020204" pitchFamily="34" charset="0"/>
                <a:cs typeface="Arial" panose="020B0604020202020204" pitchFamily="34" charset="0"/>
              </a:rPr>
              <a:t> and CNS team has saved over 4104 appointments for metastatic breast patients on this treatment. This has also allowed the team to reinvest these appointments to supporting other cancer patients and worked towards making the service sustainable.</a:t>
            </a:r>
          </a:p>
        </p:txBody>
      </p:sp>
      <p:sp>
        <p:nvSpPr>
          <p:cNvPr id="5" name="TextBox 4">
            <a:extLst>
              <a:ext uri="{FF2B5EF4-FFF2-40B4-BE49-F238E27FC236}">
                <a16:creationId xmlns:a16="http://schemas.microsoft.com/office/drawing/2014/main" id="{0923B3BE-8BBC-3D39-894D-551D9F3BCA1E}"/>
              </a:ext>
            </a:extLst>
          </p:cNvPr>
          <p:cNvSpPr txBox="1"/>
          <p:nvPr/>
        </p:nvSpPr>
        <p:spPr>
          <a:xfrm>
            <a:off x="5698564" y="3957342"/>
            <a:ext cx="4777805" cy="2164375"/>
          </a:xfrm>
          <a:prstGeom prst="rect">
            <a:avLst/>
          </a:prstGeom>
          <a:noFill/>
        </p:spPr>
        <p:txBody>
          <a:bodyPr wrap="square" rtlCol="0">
            <a:spAutoFit/>
          </a:bodyPr>
          <a:lstStyle/>
          <a:p>
            <a:pPr>
              <a:lnSpc>
                <a:spcPct val="107000"/>
              </a:lnSpc>
              <a:spcAft>
                <a:spcPts val="800"/>
              </a:spcAft>
            </a:pPr>
            <a:r>
              <a:rPr lang="en-GB" sz="1600" b="1" u="sng" kern="100" dirty="0">
                <a:latin typeface="Calibri" panose="020F0502020204030204" pitchFamily="34" charset="0"/>
                <a:ea typeface="Calibri" panose="020F0502020204030204" pitchFamily="34" charset="0"/>
                <a:cs typeface="Times New Roman" panose="02020603050405020304" pitchFamily="18" charset="0"/>
              </a:rPr>
              <a:t>Background and  Research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 reviewed the pathway for metastatic breast patients undergoing dual treatment (IV/SC bisphosphonates and oral CDK46 inhibitors) and noticed:</a:t>
            </a:r>
          </a:p>
          <a:p>
            <a:pPr marL="342900" lvl="0" indent="-342900">
              <a:lnSpc>
                <a:spcPct val="107000"/>
              </a:lnSpc>
              <a:buFont typeface="+mj-lt"/>
              <a:buAutoNum type="arabicParen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patients were having to attend the hospital for several appointments throughout the day or week for treatment</a:t>
            </a:r>
          </a:p>
          <a:p>
            <a:pPr marL="342900" lvl="0" indent="-342900">
              <a:lnSpc>
                <a:spcPct val="107000"/>
              </a:lnSpc>
              <a:spcAft>
                <a:spcPts val="800"/>
              </a:spcAft>
              <a:buFont typeface="+mj-lt"/>
              <a:buAutoNum type="arabicParen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patients were being asked to have repeated blood tests which was not required.</a:t>
            </a:r>
            <a:endParaRPr lang="en-GB" sz="1400" dirty="0"/>
          </a:p>
        </p:txBody>
      </p:sp>
      <p:pic>
        <p:nvPicPr>
          <p:cNvPr id="8" name="Picture 2" descr="Word Cloud">
            <a:extLst>
              <a:ext uri="{FF2B5EF4-FFF2-40B4-BE49-F238E27FC236}">
                <a16:creationId xmlns:a16="http://schemas.microsoft.com/office/drawing/2014/main" id="{225CC65C-D009-F5A5-5B96-A8989995D9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414" y="4445034"/>
            <a:ext cx="4572000" cy="457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Chart 10" descr="Chart type: Clustered Column. 'No. Appts Annually *no chages', 'No. Appts Annually *with changes' by 'Field1'&#10;&#10;Description automatically generated">
            <a:extLst>
              <a:ext uri="{FF2B5EF4-FFF2-40B4-BE49-F238E27FC236}">
                <a16:creationId xmlns:a16="http://schemas.microsoft.com/office/drawing/2014/main" id="{5E2CEB31-5C76-9EE2-3C13-67F8D17E7E44}"/>
              </a:ext>
            </a:extLst>
          </p:cNvPr>
          <p:cNvGraphicFramePr>
            <a:graphicFrameLocks/>
          </p:cNvGraphicFramePr>
          <p:nvPr>
            <p:extLst>
              <p:ext uri="{D42A27DB-BD31-4B8C-83A1-F6EECF244321}">
                <p14:modId xmlns:p14="http://schemas.microsoft.com/office/powerpoint/2010/main" val="2200701065"/>
              </p:ext>
            </p:extLst>
          </p:nvPr>
        </p:nvGraphicFramePr>
        <p:xfrm>
          <a:off x="5594118" y="6068419"/>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1D9BFC09-665C-EB6E-7A48-949A5D3E222F}"/>
              </a:ext>
            </a:extLst>
          </p:cNvPr>
          <p:cNvSpPr txBox="1"/>
          <p:nvPr/>
        </p:nvSpPr>
        <p:spPr>
          <a:xfrm>
            <a:off x="5660571" y="8884220"/>
            <a:ext cx="4152900" cy="800219"/>
          </a:xfrm>
          <a:prstGeom prst="rect">
            <a:avLst/>
          </a:prstGeom>
          <a:noFill/>
        </p:spPr>
        <p:txBody>
          <a:bodyPr wrap="square" rtlCol="0">
            <a:spAutoFit/>
          </a:bodyPr>
          <a:lstStyle/>
          <a:p>
            <a:pPr algn="ctr"/>
            <a:r>
              <a:rPr lang="en-GB" b="1" dirty="0">
                <a:solidFill>
                  <a:schemeClr val="accent2">
                    <a:lumMod val="75000"/>
                  </a:schemeClr>
                </a:solidFill>
              </a:rPr>
              <a:t>TOTAL NUMBER OF APPOINTMENTS SAVED SINCE 2022: </a:t>
            </a:r>
            <a:r>
              <a:rPr lang="en-GB" sz="2800" b="1" dirty="0">
                <a:solidFill>
                  <a:schemeClr val="accent2">
                    <a:lumMod val="75000"/>
                  </a:schemeClr>
                </a:solidFill>
              </a:rPr>
              <a:t>4104 </a:t>
            </a:r>
            <a:endParaRPr lang="en-GB" b="1" dirty="0">
              <a:solidFill>
                <a:schemeClr val="accent2">
                  <a:lumMod val="75000"/>
                </a:schemeClr>
              </a:solidFill>
            </a:endParaRPr>
          </a:p>
        </p:txBody>
      </p:sp>
      <p:sp>
        <p:nvSpPr>
          <p:cNvPr id="13" name="TextBox 12">
            <a:extLst>
              <a:ext uri="{FF2B5EF4-FFF2-40B4-BE49-F238E27FC236}">
                <a16:creationId xmlns:a16="http://schemas.microsoft.com/office/drawing/2014/main" id="{EE872462-C2A2-E6E7-A366-3176CC0A8073}"/>
              </a:ext>
            </a:extLst>
          </p:cNvPr>
          <p:cNvSpPr txBox="1"/>
          <p:nvPr/>
        </p:nvSpPr>
        <p:spPr>
          <a:xfrm>
            <a:off x="5904369" y="9757040"/>
            <a:ext cx="4572000" cy="3108543"/>
          </a:xfrm>
          <a:prstGeom prst="rect">
            <a:avLst/>
          </a:prstGeom>
          <a:solidFill>
            <a:schemeClr val="accent2">
              <a:lumMod val="40000"/>
              <a:lumOff val="60000"/>
            </a:schemeClr>
          </a:solidFill>
        </p:spPr>
        <p:txBody>
          <a:bodyPr wrap="square" rtlCol="0">
            <a:spAutoFit/>
          </a:bodyPr>
          <a:lstStyle/>
          <a:p>
            <a:r>
              <a:rPr lang="en-GB" sz="1400" b="1" dirty="0"/>
              <a:t>Key Achievements</a:t>
            </a:r>
          </a:p>
          <a:p>
            <a:r>
              <a:rPr lang="en-GB" sz="1400" dirty="0"/>
              <a:t>Saving patient attending 4 to 2 appointment per month saved:</a:t>
            </a:r>
          </a:p>
          <a:p>
            <a:pPr marL="285750" indent="-285750">
              <a:buFont typeface="Wingdings" panose="05000000000000000000" pitchFamily="2" charset="2"/>
              <a:buChar char="v"/>
            </a:pPr>
            <a:r>
              <a:rPr lang="en-GB" sz="1400" dirty="0"/>
              <a:t>Reducing necessary blood tests</a:t>
            </a:r>
          </a:p>
          <a:p>
            <a:pPr marL="285750" indent="-285750">
              <a:buFont typeface="Wingdings" panose="05000000000000000000" pitchFamily="2" charset="2"/>
              <a:buChar char="v"/>
            </a:pPr>
            <a:r>
              <a:rPr lang="en-GB" sz="1400" dirty="0"/>
              <a:t>Parking fees reduced</a:t>
            </a:r>
          </a:p>
          <a:p>
            <a:pPr marL="285750" indent="-285750">
              <a:buFont typeface="Wingdings" panose="05000000000000000000" pitchFamily="2" charset="2"/>
              <a:buChar char="v"/>
            </a:pPr>
            <a:r>
              <a:rPr lang="en-GB" sz="1400" dirty="0"/>
              <a:t>Reducing the organisation of transport</a:t>
            </a:r>
          </a:p>
          <a:p>
            <a:pPr marL="285750" indent="-285750">
              <a:buFont typeface="Wingdings" panose="05000000000000000000" pitchFamily="2" charset="2"/>
              <a:buChar char="v"/>
            </a:pPr>
            <a:r>
              <a:rPr lang="en-GB" sz="1400" dirty="0"/>
              <a:t>Relying on attendance support from family and friends</a:t>
            </a:r>
          </a:p>
          <a:p>
            <a:pPr marL="285750" indent="-285750">
              <a:buFont typeface="Wingdings" panose="05000000000000000000" pitchFamily="2" charset="2"/>
              <a:buChar char="v"/>
            </a:pPr>
            <a:r>
              <a:rPr lang="en-GB" sz="1400" dirty="0"/>
              <a:t>Limiting drop in wages for patients who are still working</a:t>
            </a:r>
          </a:p>
          <a:p>
            <a:pPr marL="285750" indent="-285750">
              <a:buFont typeface="Wingdings" panose="05000000000000000000" pitchFamily="2" charset="2"/>
              <a:buChar char="v"/>
            </a:pPr>
            <a:r>
              <a:rPr lang="en-GB" sz="1400" dirty="0"/>
              <a:t>Freeing clinical slots for other cancer patients</a:t>
            </a:r>
          </a:p>
          <a:p>
            <a:pPr marL="285750" indent="-285750">
              <a:buFont typeface="Wingdings" panose="05000000000000000000" pitchFamily="2" charset="2"/>
              <a:buChar char="v"/>
            </a:pPr>
            <a:r>
              <a:rPr lang="en-GB" sz="1400" dirty="0"/>
              <a:t>Reducing the need to arrange childcare and allowing more time with family</a:t>
            </a:r>
          </a:p>
          <a:p>
            <a:pPr marL="285750" indent="-285750">
              <a:buFont typeface="Wingdings" panose="05000000000000000000" pitchFamily="2" charset="2"/>
              <a:buChar char="v"/>
            </a:pPr>
            <a:r>
              <a:rPr lang="en-GB" sz="1400" dirty="0"/>
              <a:t>Cross cover working with </a:t>
            </a:r>
            <a:r>
              <a:rPr lang="en-GB" sz="1400" dirty="0" err="1"/>
              <a:t>Durnal</a:t>
            </a:r>
            <a:r>
              <a:rPr lang="en-GB" sz="1400" dirty="0"/>
              <a:t> Team </a:t>
            </a:r>
          </a:p>
          <a:p>
            <a:pPr marL="285750" indent="-285750">
              <a:buFont typeface="Wingdings" panose="05000000000000000000" pitchFamily="2" charset="2"/>
              <a:buChar char="v"/>
            </a:pPr>
            <a:r>
              <a:rPr lang="en-GB" sz="1400" dirty="0"/>
              <a:t>Increase in drug and toxicity profile training for the wider team</a:t>
            </a:r>
          </a:p>
        </p:txBody>
      </p:sp>
      <p:sp>
        <p:nvSpPr>
          <p:cNvPr id="4" name="TextBox 3">
            <a:extLst>
              <a:ext uri="{FF2B5EF4-FFF2-40B4-BE49-F238E27FC236}">
                <a16:creationId xmlns:a16="http://schemas.microsoft.com/office/drawing/2014/main" id="{C629552A-ABB2-E199-3FDE-9DE5F11EDCB6}"/>
              </a:ext>
            </a:extLst>
          </p:cNvPr>
          <p:cNvSpPr txBox="1"/>
          <p:nvPr/>
        </p:nvSpPr>
        <p:spPr>
          <a:xfrm>
            <a:off x="-2461" y="-15701"/>
            <a:ext cx="283130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A24-058</a:t>
            </a:r>
            <a:endParaRPr lang="en-US" dirty="0"/>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E5B6B3F-BD5A-4182-9AEB-8EC27B756C3D}">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B164DE-3041-4C04-9A7F-F7C76FBD13E4}">
  <ds:schemaRefs>
    <ds:schemaRef ds:uri="http://schemas.microsoft.com/sharepoint/v3/contenttype/forms"/>
  </ds:schemaRefs>
</ds:datastoreItem>
</file>

<file path=customXml/itemProps2.xml><?xml version="1.0" encoding="utf-8"?>
<ds:datastoreItem xmlns:ds="http://schemas.openxmlformats.org/officeDocument/2006/customXml" ds:itemID="{576B14FD-2F11-4C1F-B359-A215FCC62090}">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3.xml><?xml version="1.0" encoding="utf-8"?>
<ds:datastoreItem xmlns:ds="http://schemas.openxmlformats.org/officeDocument/2006/customXml" ds:itemID="{B5110AF5-09C2-4463-8B2E-2217EEBDF7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214</TotalTime>
  <Words>469</Words>
  <Application>Microsoft Office PowerPoint</Application>
  <PresentationFormat>Custom</PresentationFormat>
  <Paragraphs>28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Eaves Rebecca</cp:lastModifiedBy>
  <cp:revision>49</cp:revision>
  <dcterms:created xsi:type="dcterms:W3CDTF">2020-12-07T15:24:36Z</dcterms:created>
  <dcterms:modified xsi:type="dcterms:W3CDTF">2024-06-12T14:21:50Z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