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B9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632EBD-C1BA-ABC9-7E5D-5292B75A977A}" v="16" dt="2024-06-12T14:19:46.9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p:scale>
          <a:sx n="80" d="100"/>
          <a:sy n="80" d="100"/>
        </p:scale>
        <p:origin x="758" y="-3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7D632EBD-C1BA-ABC9-7E5D-5292B75A977A}"/>
    <pc:docChg chg="modSld">
      <pc:chgData name="SARAI, Mandeep (THE ROYAL WOLVERHAMPTON NHS TRUST)" userId="S::mandeep.sarai@nhs.net::ec52dbc3-1e6f-40f0-aa0e-6e47e801b378" providerId="AD" clId="Web-{7D632EBD-C1BA-ABC9-7E5D-5292B75A977A}" dt="2024-06-12T14:19:46.977" v="9" actId="1076"/>
      <pc:docMkLst>
        <pc:docMk/>
      </pc:docMkLst>
      <pc:sldChg chg="addSp delSp modSp">
        <pc:chgData name="SARAI, Mandeep (THE ROYAL WOLVERHAMPTON NHS TRUST)" userId="S::mandeep.sarai@nhs.net::ec52dbc3-1e6f-40f0-aa0e-6e47e801b378" providerId="AD" clId="Web-{7D632EBD-C1BA-ABC9-7E5D-5292B75A977A}" dt="2024-06-12T14:19:46.977" v="9" actId="1076"/>
        <pc:sldMkLst>
          <pc:docMk/>
          <pc:sldMk cId="1439128987" sldId="256"/>
        </pc:sldMkLst>
        <pc:spChg chg="add del">
          <ac:chgData name="SARAI, Mandeep (THE ROYAL WOLVERHAMPTON NHS TRUST)" userId="S::mandeep.sarai@nhs.net::ec52dbc3-1e6f-40f0-aa0e-6e47e801b378" providerId="AD" clId="Web-{7D632EBD-C1BA-ABC9-7E5D-5292B75A977A}" dt="2024-06-12T14:19:12.521" v="1"/>
          <ac:spMkLst>
            <pc:docMk/>
            <pc:sldMk cId="1439128987" sldId="256"/>
            <ac:spMk id="17" creationId="{AB75EF11-C88D-AC84-48FF-E799B6C54E67}"/>
          </ac:spMkLst>
        </pc:spChg>
        <pc:spChg chg="add mod">
          <ac:chgData name="SARAI, Mandeep (THE ROYAL WOLVERHAMPTON NHS TRUST)" userId="S::mandeep.sarai@nhs.net::ec52dbc3-1e6f-40f0-aa0e-6e47e801b378" providerId="AD" clId="Web-{7D632EBD-C1BA-ABC9-7E5D-5292B75A977A}" dt="2024-06-12T14:19:46.977" v="9" actId="1076"/>
          <ac:spMkLst>
            <pc:docMk/>
            <pc:sldMk cId="1439128987" sldId="256"/>
            <ac:spMk id="23" creationId="{93C50531-45E4-A0F3-FBB2-88AA3B2BC1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0" y="762001"/>
            <a:ext cx="7509649" cy="830997"/>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To Improve Hourly ‘Fresh Eyes’ Compliance to 95% within </a:t>
            </a:r>
            <a:r>
              <a:rPr lang="en-US" sz="2400" b="1">
                <a:solidFill>
                  <a:schemeClr val="bg1"/>
                </a:solidFill>
                <a:latin typeface="Arial" panose="020B0604020202020204" pitchFamily="34" charset="0"/>
                <a:cs typeface="Arial" panose="020B0604020202020204" pitchFamily="34" charset="0"/>
              </a:rPr>
              <a:t>12 months as per SBLCBV3</a:t>
            </a:r>
            <a:endParaRPr lang="en-US" sz="24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499890"/>
            <a:ext cx="5605123" cy="769441"/>
          </a:xfrm>
          <a:prstGeom prst="rect">
            <a:avLst/>
          </a:prstGeom>
          <a:noFill/>
        </p:spPr>
        <p:txBody>
          <a:bodyPr wrap="square" rtlCol="0">
            <a:spAutoFit/>
          </a:bodyPr>
          <a:lstStyle/>
          <a:p>
            <a:r>
              <a:rPr lang="en-US" sz="2200" b="1" dirty="0">
                <a:solidFill>
                  <a:schemeClr val="bg1"/>
                </a:solidFill>
                <a:latin typeface="Arial" panose="020B0604020202020204" pitchFamily="34" charset="0"/>
                <a:cs typeface="Arial" panose="020B0604020202020204" pitchFamily="34" charset="0"/>
              </a:rPr>
              <a:t>Helen Stretton</a:t>
            </a:r>
          </a:p>
          <a:p>
            <a:r>
              <a:rPr lang="en-US" sz="2200" dirty="0">
                <a:solidFill>
                  <a:schemeClr val="bg1"/>
                </a:solidFill>
                <a:latin typeface="Arial" panose="020B0604020202020204" pitchFamily="34" charset="0"/>
                <a:cs typeface="Arial" panose="020B0604020202020204" pitchFamily="34" charset="0"/>
              </a:rPr>
              <a:t>Fetal Monitoring (FM) Lead Midwife</a:t>
            </a:r>
          </a:p>
        </p:txBody>
      </p:sp>
      <p:sp>
        <p:nvSpPr>
          <p:cNvPr id="2" name="Rectangle 1">
            <a:extLst>
              <a:ext uri="{FF2B5EF4-FFF2-40B4-BE49-F238E27FC236}">
                <a16:creationId xmlns:a16="http://schemas.microsoft.com/office/drawing/2014/main" id="{E25A532B-2BC3-10CA-E0CA-3367692E983E}"/>
              </a:ext>
            </a:extLst>
          </p:cNvPr>
          <p:cNvSpPr/>
          <p:nvPr/>
        </p:nvSpPr>
        <p:spPr>
          <a:xfrm>
            <a:off x="229620" y="9936545"/>
            <a:ext cx="5430951" cy="288682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highlight>
                <a:srgbClr val="FF00FF"/>
              </a:highlight>
            </a:endParaRPr>
          </a:p>
        </p:txBody>
      </p:sp>
      <p:sp>
        <p:nvSpPr>
          <p:cNvPr id="3" name="Rectangle 2">
            <a:extLst>
              <a:ext uri="{FF2B5EF4-FFF2-40B4-BE49-F238E27FC236}">
                <a16:creationId xmlns:a16="http://schemas.microsoft.com/office/drawing/2014/main" id="{881E84B2-5255-1985-5B8B-80362D665717}"/>
              </a:ext>
            </a:extLst>
          </p:cNvPr>
          <p:cNvSpPr/>
          <p:nvPr/>
        </p:nvSpPr>
        <p:spPr>
          <a:xfrm>
            <a:off x="229620" y="2655799"/>
            <a:ext cx="5430951" cy="700282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5C5E5C7-62BE-8E80-A3B4-6D18192E9275}"/>
              </a:ext>
            </a:extLst>
          </p:cNvPr>
          <p:cNvSpPr txBox="1"/>
          <p:nvPr/>
        </p:nvSpPr>
        <p:spPr>
          <a:xfrm>
            <a:off x="6039293" y="2862674"/>
            <a:ext cx="4270499" cy="255454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As part of Saving Babies Lives Care Bundle Version 3 we need to ensure a minimum standard of </a:t>
            </a:r>
            <a:r>
              <a:rPr lang="en-US" sz="1600" b="1" dirty="0">
                <a:latin typeface="Arial" panose="020B0604020202020204" pitchFamily="34" charset="0"/>
                <a:cs typeface="Arial" panose="020B0604020202020204" pitchFamily="34" charset="0"/>
              </a:rPr>
              <a:t>Hourly ‘Fresh Eyes’ reviews</a:t>
            </a:r>
            <a:r>
              <a:rPr lang="en-US" sz="1600" dirty="0">
                <a:latin typeface="Arial" panose="020B0604020202020204" pitchFamily="34" charset="0"/>
                <a:cs typeface="Arial" panose="020B0604020202020204" pitchFamily="34" charset="0"/>
              </a:rPr>
              <a:t> are maintained at a minimum standard of 80% and a stretch target of 95%</a:t>
            </a:r>
          </a:p>
          <a:p>
            <a:r>
              <a:rPr lang="en-US" sz="1600" dirty="0">
                <a:latin typeface="Arial" panose="020B0604020202020204" pitchFamily="34" charset="0"/>
                <a:cs typeface="Arial" panose="020B0604020202020204" pitchFamily="34" charset="0"/>
              </a:rPr>
              <a:t>At the end of 2022 a clinical audit was commenced to assess our current situation</a:t>
            </a:r>
          </a:p>
          <a:p>
            <a:r>
              <a:rPr lang="en-US" sz="1600" dirty="0">
                <a:latin typeface="Arial" panose="020B0604020202020204" pitchFamily="34" charset="0"/>
                <a:cs typeface="Arial" panose="020B0604020202020204" pitchFamily="34" charset="0"/>
              </a:rPr>
              <a:t>In January 2023 our compliance was 68% and in April 2024 our compliance has improved to 93% </a:t>
            </a:r>
          </a:p>
        </p:txBody>
      </p:sp>
      <p:sp>
        <p:nvSpPr>
          <p:cNvPr id="5" name="TextBox 4">
            <a:extLst>
              <a:ext uri="{FF2B5EF4-FFF2-40B4-BE49-F238E27FC236}">
                <a16:creationId xmlns:a16="http://schemas.microsoft.com/office/drawing/2014/main" id="{1BA4C8B4-2455-A44E-EB63-3E564A8F0AAE}"/>
              </a:ext>
            </a:extLst>
          </p:cNvPr>
          <p:cNvSpPr txBox="1"/>
          <p:nvPr/>
        </p:nvSpPr>
        <p:spPr>
          <a:xfrm>
            <a:off x="6039293" y="2463024"/>
            <a:ext cx="4270499" cy="461665"/>
          </a:xfrm>
          <a:prstGeom prst="rect">
            <a:avLst/>
          </a:prstGeom>
          <a:noFill/>
        </p:spPr>
        <p:txBody>
          <a:bodyPr wrap="square" rtlCol="0">
            <a:spAutoFit/>
          </a:bodyPr>
          <a:lstStyle/>
          <a:p>
            <a:r>
              <a:rPr lang="en-US" sz="2400" b="1" dirty="0">
                <a:solidFill>
                  <a:srgbClr val="0070C0"/>
                </a:solidFill>
              </a:rPr>
              <a:t>Summary</a:t>
            </a:r>
          </a:p>
        </p:txBody>
      </p:sp>
      <p:sp>
        <p:nvSpPr>
          <p:cNvPr id="6" name="TextBox 5">
            <a:extLst>
              <a:ext uri="{FF2B5EF4-FFF2-40B4-BE49-F238E27FC236}">
                <a16:creationId xmlns:a16="http://schemas.microsoft.com/office/drawing/2014/main" id="{65494BCD-135F-7B21-ECD3-90DD4A109739}"/>
              </a:ext>
            </a:extLst>
          </p:cNvPr>
          <p:cNvSpPr txBox="1"/>
          <p:nvPr/>
        </p:nvSpPr>
        <p:spPr>
          <a:xfrm>
            <a:off x="5987142" y="5947965"/>
            <a:ext cx="4270499" cy="7355860"/>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This was achieved through multiple teaching events across the intrapartum areas on what should be completed each hour to train all staff on the required standard.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Staff engagement was achieved through teaching on the monthly mandatory Fetal Monitoring study day and during tea trolley training brought to the working areas, simple tools      available in all monitoring machines and a FM Board       which is updated regularly.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Rotational staff have a teaching session with the FM Lead Midwife in order for them to know the standards as soon as they arrive in the intrapartum work areas.</a:t>
            </a:r>
          </a:p>
          <a:p>
            <a:endParaRPr lang="en-US" sz="1600" dirty="0">
              <a:latin typeface="Arial" panose="020B0604020202020204" pitchFamily="34" charset="0"/>
              <a:cs typeface="Arial" panose="020B0604020202020204" pitchFamily="34" charset="0"/>
            </a:endParaRPr>
          </a:p>
          <a:p>
            <a:r>
              <a:rPr lang="en-US" sz="2400" b="1" dirty="0">
                <a:solidFill>
                  <a:srgbClr val="0070C0"/>
                </a:solidFill>
              </a:rPr>
              <a:t>Next Steps</a:t>
            </a:r>
          </a:p>
          <a:p>
            <a:r>
              <a:rPr lang="en-US" sz="1600" dirty="0">
                <a:latin typeface="Arial" panose="020B0604020202020204" pitchFamily="34" charset="0"/>
                <a:cs typeface="Arial" panose="020B0604020202020204" pitchFamily="34" charset="0"/>
              </a:rPr>
              <a:t>Each month an MS Teams meeting is attended by the FM Midwife with all the FM Midwives nationally. Ideas are pooled together and we share good practice so we are all continuously improving our standards of care.</a:t>
            </a:r>
          </a:p>
          <a:p>
            <a:r>
              <a:rPr lang="en-US" sz="1600" dirty="0">
                <a:latin typeface="Arial" panose="020B0604020202020204" pitchFamily="34" charset="0"/>
                <a:cs typeface="Arial" panose="020B0604020202020204" pitchFamily="34" charset="0"/>
              </a:rPr>
              <a:t>We are making steps to collaborate the audit process to create a </a:t>
            </a:r>
            <a:r>
              <a:rPr lang="en-US" sz="1600" dirty="0" err="1">
                <a:latin typeface="Arial" panose="020B0604020202020204" pitchFamily="34" charset="0"/>
                <a:cs typeface="Arial" panose="020B0604020202020204" pitchFamily="34" charset="0"/>
              </a:rPr>
              <a:t>standardised</a:t>
            </a:r>
            <a:r>
              <a:rPr lang="en-US" sz="1600" dirty="0">
                <a:latin typeface="Arial" panose="020B0604020202020204" pitchFamily="34" charset="0"/>
                <a:cs typeface="Arial" panose="020B0604020202020204" pitchFamily="34" charset="0"/>
              </a:rPr>
              <a:t> approach to enable benchmarking across the Trusts. </a:t>
            </a:r>
          </a:p>
          <a:p>
            <a:endParaRPr lang="en-US" sz="1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BFF8A2-886B-3F13-22D4-016D3B5CBB6C}"/>
              </a:ext>
            </a:extLst>
          </p:cNvPr>
          <p:cNvSpPr txBox="1"/>
          <p:nvPr/>
        </p:nvSpPr>
        <p:spPr>
          <a:xfrm>
            <a:off x="6004017" y="5497909"/>
            <a:ext cx="4270499" cy="461665"/>
          </a:xfrm>
          <a:prstGeom prst="rect">
            <a:avLst/>
          </a:prstGeom>
          <a:noFill/>
        </p:spPr>
        <p:txBody>
          <a:bodyPr wrap="square" rtlCol="0">
            <a:spAutoFit/>
          </a:bodyPr>
          <a:lstStyle/>
          <a:p>
            <a:r>
              <a:rPr lang="en-US" sz="2400" b="1" dirty="0">
                <a:solidFill>
                  <a:srgbClr val="0070C0"/>
                </a:solidFill>
              </a:rPr>
              <a:t>Further Information</a:t>
            </a:r>
          </a:p>
        </p:txBody>
      </p:sp>
      <p:sp>
        <p:nvSpPr>
          <p:cNvPr id="8" name="TextBox 7">
            <a:extLst>
              <a:ext uri="{FF2B5EF4-FFF2-40B4-BE49-F238E27FC236}">
                <a16:creationId xmlns:a16="http://schemas.microsoft.com/office/drawing/2014/main" id="{208349FD-73E8-E3DD-E561-549DDCDF91B9}"/>
              </a:ext>
            </a:extLst>
          </p:cNvPr>
          <p:cNvSpPr txBox="1"/>
          <p:nvPr/>
        </p:nvSpPr>
        <p:spPr>
          <a:xfrm>
            <a:off x="236370" y="11346978"/>
            <a:ext cx="5425876" cy="461665"/>
          </a:xfrm>
          <a:prstGeom prst="rect">
            <a:avLst/>
          </a:prstGeom>
          <a:noFill/>
        </p:spPr>
        <p:txBody>
          <a:bodyPr wrap="square" rtlCol="0">
            <a:spAutoFit/>
          </a:bodyPr>
          <a:lstStyle/>
          <a:p>
            <a:pPr algn="ctr"/>
            <a:r>
              <a:rPr lang="en-US" sz="2400" b="1" dirty="0">
                <a:solidFill>
                  <a:schemeClr val="tx2">
                    <a:lumMod val="75000"/>
                  </a:schemeClr>
                </a:solidFill>
              </a:rPr>
              <a:t>Photo to go here</a:t>
            </a:r>
          </a:p>
        </p:txBody>
      </p:sp>
      <p:sp>
        <p:nvSpPr>
          <p:cNvPr id="14" name="TextBox 13">
            <a:extLst>
              <a:ext uri="{FF2B5EF4-FFF2-40B4-BE49-F238E27FC236}">
                <a16:creationId xmlns:a16="http://schemas.microsoft.com/office/drawing/2014/main" id="{D2383B45-DBA0-5D81-B965-19E305C681C0}"/>
              </a:ext>
            </a:extLst>
          </p:cNvPr>
          <p:cNvSpPr txBox="1"/>
          <p:nvPr/>
        </p:nvSpPr>
        <p:spPr>
          <a:xfrm>
            <a:off x="236370" y="5636510"/>
            <a:ext cx="5425876" cy="461665"/>
          </a:xfrm>
          <a:prstGeom prst="rect">
            <a:avLst/>
          </a:prstGeom>
          <a:noFill/>
        </p:spPr>
        <p:txBody>
          <a:bodyPr wrap="square" rtlCol="0">
            <a:spAutoFit/>
          </a:bodyPr>
          <a:lstStyle/>
          <a:p>
            <a:pPr algn="ctr"/>
            <a:r>
              <a:rPr lang="en-US" sz="2400" b="1" dirty="0">
                <a:solidFill>
                  <a:schemeClr val="tx2">
                    <a:lumMod val="75000"/>
                  </a:schemeClr>
                </a:solidFill>
              </a:rPr>
              <a:t>Graphs / Charts to go here</a:t>
            </a:r>
          </a:p>
        </p:txBody>
      </p:sp>
      <p:sp>
        <p:nvSpPr>
          <p:cNvPr id="16" name="TextBox 15">
            <a:extLst>
              <a:ext uri="{FF2B5EF4-FFF2-40B4-BE49-F238E27FC236}">
                <a16:creationId xmlns:a16="http://schemas.microsoft.com/office/drawing/2014/main" id="{6A4C5C1C-0FD9-D2DD-1160-649D900937C6}"/>
              </a:ext>
            </a:extLst>
          </p:cNvPr>
          <p:cNvSpPr txBox="1"/>
          <p:nvPr/>
        </p:nvSpPr>
        <p:spPr>
          <a:xfrm>
            <a:off x="147710" y="13837880"/>
            <a:ext cx="4821351"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Maternity Delivery Suite</a:t>
            </a:r>
          </a:p>
        </p:txBody>
      </p:sp>
      <p:pic>
        <p:nvPicPr>
          <p:cNvPr id="13" name="Picture 12">
            <a:extLst>
              <a:ext uri="{FF2B5EF4-FFF2-40B4-BE49-F238E27FC236}">
                <a16:creationId xmlns:a16="http://schemas.microsoft.com/office/drawing/2014/main" id="{E3490943-5270-B531-1BC9-2912BBA5CF0D}"/>
              </a:ext>
            </a:extLst>
          </p:cNvPr>
          <p:cNvPicPr>
            <a:picLocks noChangeAspect="1"/>
          </p:cNvPicPr>
          <p:nvPr/>
        </p:nvPicPr>
        <p:blipFill>
          <a:blip r:embed="rId2"/>
          <a:stretch>
            <a:fillRect/>
          </a:stretch>
        </p:blipFill>
        <p:spPr>
          <a:xfrm>
            <a:off x="215444" y="2655799"/>
            <a:ext cx="5523225" cy="3719245"/>
          </a:xfrm>
          <a:prstGeom prst="rect">
            <a:avLst/>
          </a:prstGeom>
        </p:spPr>
      </p:pic>
      <p:pic>
        <p:nvPicPr>
          <p:cNvPr id="12" name="Picture 11">
            <a:extLst>
              <a:ext uri="{FF2B5EF4-FFF2-40B4-BE49-F238E27FC236}">
                <a16:creationId xmlns:a16="http://schemas.microsoft.com/office/drawing/2014/main" id="{CD56BA3A-B59F-EA67-3835-8A1308B5B855}"/>
              </a:ext>
            </a:extLst>
          </p:cNvPr>
          <p:cNvPicPr>
            <a:picLocks noChangeAspect="1"/>
          </p:cNvPicPr>
          <p:nvPr/>
        </p:nvPicPr>
        <p:blipFill>
          <a:blip r:embed="rId3"/>
          <a:stretch>
            <a:fillRect/>
          </a:stretch>
        </p:blipFill>
        <p:spPr>
          <a:xfrm>
            <a:off x="215444" y="9936545"/>
            <a:ext cx="5451877" cy="3128860"/>
          </a:xfrm>
          <a:prstGeom prst="rect">
            <a:avLst/>
          </a:prstGeom>
        </p:spPr>
      </p:pic>
      <p:pic>
        <p:nvPicPr>
          <p:cNvPr id="18" name="Picture 17">
            <a:extLst>
              <a:ext uri="{FF2B5EF4-FFF2-40B4-BE49-F238E27FC236}">
                <a16:creationId xmlns:a16="http://schemas.microsoft.com/office/drawing/2014/main" id="{C530BD85-7241-DE5C-CFFE-38261F73B845}"/>
              </a:ext>
            </a:extLst>
          </p:cNvPr>
          <p:cNvPicPr>
            <a:picLocks noChangeAspect="1"/>
          </p:cNvPicPr>
          <p:nvPr/>
        </p:nvPicPr>
        <p:blipFill>
          <a:blip r:embed="rId4"/>
          <a:stretch>
            <a:fillRect/>
          </a:stretch>
        </p:blipFill>
        <p:spPr>
          <a:xfrm>
            <a:off x="215444" y="6423087"/>
            <a:ext cx="5523225" cy="3232629"/>
          </a:xfrm>
          <a:prstGeom prst="rect">
            <a:avLst/>
          </a:prstGeom>
        </p:spPr>
      </p:pic>
      <p:sp>
        <p:nvSpPr>
          <p:cNvPr id="11" name="Pentagon 10">
            <a:extLst>
              <a:ext uri="{FF2B5EF4-FFF2-40B4-BE49-F238E27FC236}">
                <a16:creationId xmlns:a16="http://schemas.microsoft.com/office/drawing/2014/main" id="{4F11EE46-4F23-7410-F2AD-9DBDBA5AED47}"/>
              </a:ext>
            </a:extLst>
          </p:cNvPr>
          <p:cNvSpPr/>
          <p:nvPr/>
        </p:nvSpPr>
        <p:spPr>
          <a:xfrm>
            <a:off x="339687" y="6102842"/>
            <a:ext cx="271953" cy="254023"/>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5" name="Pentagon 14">
            <a:extLst>
              <a:ext uri="{FF2B5EF4-FFF2-40B4-BE49-F238E27FC236}">
                <a16:creationId xmlns:a16="http://schemas.microsoft.com/office/drawing/2014/main" id="{48104ED6-09A6-73B2-6149-E431DBE82501}"/>
              </a:ext>
            </a:extLst>
          </p:cNvPr>
          <p:cNvSpPr/>
          <p:nvPr/>
        </p:nvSpPr>
        <p:spPr>
          <a:xfrm>
            <a:off x="7755407" y="5099939"/>
            <a:ext cx="271953" cy="254023"/>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9" name="Pentagon 18">
            <a:extLst>
              <a:ext uri="{FF2B5EF4-FFF2-40B4-BE49-F238E27FC236}">
                <a16:creationId xmlns:a16="http://schemas.microsoft.com/office/drawing/2014/main" id="{CB61F5B9-2CEC-CD0C-7B45-3499BEDEF539}"/>
              </a:ext>
            </a:extLst>
          </p:cNvPr>
          <p:cNvSpPr/>
          <p:nvPr/>
        </p:nvSpPr>
        <p:spPr>
          <a:xfrm>
            <a:off x="280421" y="9352945"/>
            <a:ext cx="271953" cy="254023"/>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2</a:t>
            </a:r>
          </a:p>
        </p:txBody>
      </p:sp>
      <p:sp>
        <p:nvSpPr>
          <p:cNvPr id="20" name="Pentagon 19">
            <a:extLst>
              <a:ext uri="{FF2B5EF4-FFF2-40B4-BE49-F238E27FC236}">
                <a16:creationId xmlns:a16="http://schemas.microsoft.com/office/drawing/2014/main" id="{44385A03-173D-8F2D-E56C-DD884EAC5CEA}"/>
              </a:ext>
            </a:extLst>
          </p:cNvPr>
          <p:cNvSpPr/>
          <p:nvPr/>
        </p:nvSpPr>
        <p:spPr>
          <a:xfrm>
            <a:off x="6526663" y="8163798"/>
            <a:ext cx="271953" cy="254023"/>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2</a:t>
            </a:r>
          </a:p>
        </p:txBody>
      </p:sp>
      <p:sp>
        <p:nvSpPr>
          <p:cNvPr id="21" name="Pentagon 20">
            <a:extLst>
              <a:ext uri="{FF2B5EF4-FFF2-40B4-BE49-F238E27FC236}">
                <a16:creationId xmlns:a16="http://schemas.microsoft.com/office/drawing/2014/main" id="{AC943A9C-AFF3-8055-E029-5EA46692C1AC}"/>
              </a:ext>
            </a:extLst>
          </p:cNvPr>
          <p:cNvSpPr/>
          <p:nvPr/>
        </p:nvSpPr>
        <p:spPr>
          <a:xfrm>
            <a:off x="7619430" y="8405782"/>
            <a:ext cx="271953" cy="254023"/>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3</a:t>
            </a:r>
          </a:p>
        </p:txBody>
      </p:sp>
      <p:sp>
        <p:nvSpPr>
          <p:cNvPr id="22" name="Pentagon 21">
            <a:extLst>
              <a:ext uri="{FF2B5EF4-FFF2-40B4-BE49-F238E27FC236}">
                <a16:creationId xmlns:a16="http://schemas.microsoft.com/office/drawing/2014/main" id="{0D8C5DA2-9BDD-F804-2B96-940A653B54F8}"/>
              </a:ext>
            </a:extLst>
          </p:cNvPr>
          <p:cNvSpPr/>
          <p:nvPr/>
        </p:nvSpPr>
        <p:spPr>
          <a:xfrm>
            <a:off x="215444" y="12811382"/>
            <a:ext cx="271953" cy="254023"/>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3</a:t>
            </a:r>
          </a:p>
        </p:txBody>
      </p:sp>
      <p:sp>
        <p:nvSpPr>
          <p:cNvPr id="23" name="TextBox 22">
            <a:extLst>
              <a:ext uri="{FF2B5EF4-FFF2-40B4-BE49-F238E27FC236}">
                <a16:creationId xmlns:a16="http://schemas.microsoft.com/office/drawing/2014/main" id="{93C50531-45E4-A0F3-FBB2-88AA3B2BC1C9}"/>
              </a:ext>
            </a:extLst>
          </p:cNvPr>
          <p:cNvSpPr txBox="1"/>
          <p:nvPr/>
        </p:nvSpPr>
        <p:spPr>
          <a:xfrm>
            <a:off x="5350" y="-14842"/>
            <a:ext cx="228651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A24-056</a:t>
            </a:r>
            <a:endParaRPr lang="en-US" dirty="0">
              <a:solidFill>
                <a:schemeClr val="bg1"/>
              </a:solidFill>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FA220C-EB03-441B-AE56-82278B5B633C}">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2.xml><?xml version="1.0" encoding="utf-8"?>
<ds:datastoreItem xmlns:ds="http://schemas.openxmlformats.org/officeDocument/2006/customXml" ds:itemID="{652BD8E9-86FC-4273-A619-D3327E4BD5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BF587-55E2-4B20-8400-E7E0F85707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529</TotalTime>
  <Words>282</Words>
  <Application>Microsoft Office PowerPoint</Application>
  <PresentationFormat>Custom</PresentationFormat>
  <Paragraphs>26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STRETTON, Helen (THE ROYAL WOLVERHAMPTON NHS TRUST)</cp:lastModifiedBy>
  <cp:revision>37</cp:revision>
  <dcterms:created xsi:type="dcterms:W3CDTF">2020-12-07T15:24:36Z</dcterms:created>
  <dcterms:modified xsi:type="dcterms:W3CDTF">2024-06-12T14:19:49Z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