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29"/>
    <p:restoredTop sz="96405"/>
  </p:normalViewPr>
  <p:slideViewPr>
    <p:cSldViewPr snapToGrid="0" snapToObjects="1">
      <p:cViewPr varScale="1">
        <p:scale>
          <a:sx n="51" d="100"/>
          <a:sy n="51" d="100"/>
        </p:scale>
        <p:origin x="24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AP Contacts Split</a:t>
            </a:r>
            <a:r>
              <a:rPr lang="en-GB" baseline="0" dirty="0"/>
              <a:t> By Disciplines Prior to Project </a:t>
            </a: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Physio</c:v>
                </c:pt>
              </c:strCache>
            </c:strRef>
          </c:tx>
          <c:spPr>
            <a:solidFill>
              <a:schemeClr val="accent1"/>
            </a:solidFill>
            <a:ln>
              <a:noFill/>
            </a:ln>
            <a:effectLst/>
          </c:spPr>
          <c:invertIfNegative val="0"/>
          <c:cat>
            <c:numRef>
              <c:f>Sheet1!$A$2:$A$4</c:f>
              <c:numCache>
                <c:formatCode>mmm\-yy</c:formatCode>
                <c:ptCount val="3"/>
                <c:pt idx="0">
                  <c:v>45108</c:v>
                </c:pt>
                <c:pt idx="1">
                  <c:v>45139</c:v>
                </c:pt>
                <c:pt idx="2">
                  <c:v>45170</c:v>
                </c:pt>
              </c:numCache>
            </c:numRef>
          </c:cat>
          <c:val>
            <c:numRef>
              <c:f>Sheet1!$B$2:$B$4</c:f>
              <c:numCache>
                <c:formatCode>General</c:formatCode>
                <c:ptCount val="3"/>
                <c:pt idx="0">
                  <c:v>104</c:v>
                </c:pt>
                <c:pt idx="1">
                  <c:v>67</c:v>
                </c:pt>
                <c:pt idx="2">
                  <c:v>53</c:v>
                </c:pt>
              </c:numCache>
            </c:numRef>
          </c:val>
          <c:extLst>
            <c:ext xmlns:c16="http://schemas.microsoft.com/office/drawing/2014/chart" uri="{C3380CC4-5D6E-409C-BE32-E72D297353CC}">
              <c16:uniqueId val="{00000000-7D5A-4D93-AAA3-DA02422A7D0B}"/>
            </c:ext>
          </c:extLst>
        </c:ser>
        <c:ser>
          <c:idx val="1"/>
          <c:order val="1"/>
          <c:tx>
            <c:strRef>
              <c:f>Sheet1!$C$1</c:f>
              <c:strCache>
                <c:ptCount val="1"/>
                <c:pt idx="0">
                  <c:v>Nurse</c:v>
                </c:pt>
              </c:strCache>
            </c:strRef>
          </c:tx>
          <c:spPr>
            <a:solidFill>
              <a:schemeClr val="accent2"/>
            </a:solidFill>
            <a:ln>
              <a:noFill/>
            </a:ln>
            <a:effectLst/>
          </c:spPr>
          <c:invertIfNegative val="0"/>
          <c:cat>
            <c:numRef>
              <c:f>Sheet1!$A$2:$A$4</c:f>
              <c:numCache>
                <c:formatCode>mmm\-yy</c:formatCode>
                <c:ptCount val="3"/>
                <c:pt idx="0">
                  <c:v>45108</c:v>
                </c:pt>
                <c:pt idx="1">
                  <c:v>45139</c:v>
                </c:pt>
                <c:pt idx="2">
                  <c:v>45170</c:v>
                </c:pt>
              </c:numCache>
            </c:numRef>
          </c:cat>
          <c:val>
            <c:numRef>
              <c:f>Sheet1!$C$2:$C$4</c:f>
              <c:numCache>
                <c:formatCode>General</c:formatCode>
                <c:ptCount val="3"/>
                <c:pt idx="0">
                  <c:v>5</c:v>
                </c:pt>
                <c:pt idx="1">
                  <c:v>7</c:v>
                </c:pt>
                <c:pt idx="2">
                  <c:v>21</c:v>
                </c:pt>
              </c:numCache>
            </c:numRef>
          </c:val>
          <c:extLst>
            <c:ext xmlns:c16="http://schemas.microsoft.com/office/drawing/2014/chart" uri="{C3380CC4-5D6E-409C-BE32-E72D297353CC}">
              <c16:uniqueId val="{00000001-7D5A-4D93-AAA3-DA02422A7D0B}"/>
            </c:ext>
          </c:extLst>
        </c:ser>
        <c:ser>
          <c:idx val="2"/>
          <c:order val="2"/>
          <c:tx>
            <c:strRef>
              <c:f>Sheet1!$D$1</c:f>
              <c:strCache>
                <c:ptCount val="1"/>
                <c:pt idx="0">
                  <c:v>OT</c:v>
                </c:pt>
              </c:strCache>
            </c:strRef>
          </c:tx>
          <c:spPr>
            <a:solidFill>
              <a:schemeClr val="accent3"/>
            </a:solidFill>
            <a:ln>
              <a:noFill/>
            </a:ln>
            <a:effectLst/>
          </c:spPr>
          <c:invertIfNegative val="0"/>
          <c:cat>
            <c:numRef>
              <c:f>Sheet1!$A$2:$A$4</c:f>
              <c:numCache>
                <c:formatCode>mmm\-yy</c:formatCode>
                <c:ptCount val="3"/>
                <c:pt idx="0">
                  <c:v>45108</c:v>
                </c:pt>
                <c:pt idx="1">
                  <c:v>45139</c:v>
                </c:pt>
                <c:pt idx="2">
                  <c:v>45170</c:v>
                </c:pt>
              </c:numCache>
            </c:numRef>
          </c:cat>
          <c:val>
            <c:numRef>
              <c:f>Sheet1!$D$2:$D$4</c:f>
              <c:numCache>
                <c:formatCode>General</c:formatCode>
                <c:ptCount val="3"/>
                <c:pt idx="0">
                  <c:v>21</c:v>
                </c:pt>
                <c:pt idx="1">
                  <c:v>24</c:v>
                </c:pt>
                <c:pt idx="2">
                  <c:v>26</c:v>
                </c:pt>
              </c:numCache>
            </c:numRef>
          </c:val>
          <c:extLst>
            <c:ext xmlns:c16="http://schemas.microsoft.com/office/drawing/2014/chart" uri="{C3380CC4-5D6E-409C-BE32-E72D297353CC}">
              <c16:uniqueId val="{00000002-7D5A-4D93-AAA3-DA02422A7D0B}"/>
            </c:ext>
          </c:extLst>
        </c:ser>
        <c:ser>
          <c:idx val="3"/>
          <c:order val="3"/>
          <c:tx>
            <c:strRef>
              <c:f>Sheet1!$E$1</c:f>
              <c:strCache>
                <c:ptCount val="1"/>
                <c:pt idx="0">
                  <c:v>SALT</c:v>
                </c:pt>
              </c:strCache>
            </c:strRef>
          </c:tx>
          <c:spPr>
            <a:solidFill>
              <a:schemeClr val="accent4"/>
            </a:solidFill>
            <a:ln>
              <a:noFill/>
            </a:ln>
            <a:effectLst/>
          </c:spPr>
          <c:invertIfNegative val="0"/>
          <c:cat>
            <c:numRef>
              <c:f>Sheet1!$A$2:$A$4</c:f>
              <c:numCache>
                <c:formatCode>mmm\-yy</c:formatCode>
                <c:ptCount val="3"/>
                <c:pt idx="0">
                  <c:v>45108</c:v>
                </c:pt>
                <c:pt idx="1">
                  <c:v>45139</c:v>
                </c:pt>
                <c:pt idx="2">
                  <c:v>45170</c:v>
                </c:pt>
              </c:numCache>
            </c:numRef>
          </c:cat>
          <c:val>
            <c:numRef>
              <c:f>Sheet1!$E$2:$E$4</c:f>
              <c:numCache>
                <c:formatCode>General</c:formatCode>
                <c:ptCount val="3"/>
                <c:pt idx="0">
                  <c:v>1</c:v>
                </c:pt>
                <c:pt idx="1">
                  <c:v>0</c:v>
                </c:pt>
                <c:pt idx="2">
                  <c:v>7</c:v>
                </c:pt>
              </c:numCache>
            </c:numRef>
          </c:val>
          <c:extLst>
            <c:ext xmlns:c16="http://schemas.microsoft.com/office/drawing/2014/chart" uri="{C3380CC4-5D6E-409C-BE32-E72D297353CC}">
              <c16:uniqueId val="{00000003-7D5A-4D93-AAA3-DA02422A7D0B}"/>
            </c:ext>
          </c:extLst>
        </c:ser>
        <c:dLbls>
          <c:showLegendKey val="0"/>
          <c:showVal val="0"/>
          <c:showCatName val="0"/>
          <c:showSerName val="0"/>
          <c:showPercent val="0"/>
          <c:showBubbleSize val="0"/>
        </c:dLbls>
        <c:gapWidth val="219"/>
        <c:overlap val="-27"/>
        <c:axId val="1253031632"/>
        <c:axId val="1253024432"/>
      </c:barChart>
      <c:dateAx>
        <c:axId val="1253031632"/>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3024432"/>
        <c:crosses val="autoZero"/>
        <c:auto val="1"/>
        <c:lblOffset val="100"/>
        <c:baseTimeUnit val="months"/>
      </c:dateAx>
      <c:valAx>
        <c:axId val="125302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30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33630" y="572019"/>
            <a:ext cx="7130859" cy="181588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Streamlining and standardising the AP handover process to create a more reliable system whereby competencies and confidence are supported to grow in all areas of the service.     </a:t>
            </a:r>
          </a:p>
          <a:p>
            <a:endParaRPr lang="en-US" sz="1200" b="1" dirty="0">
              <a:solidFill>
                <a:schemeClr val="bg1"/>
              </a:solidFill>
              <a:latin typeface="Arial" panose="020B0604020202020204" pitchFamily="34" charset="0"/>
              <a:cs typeface="Arial" panose="020B0604020202020204" pitchFamily="34" charset="0"/>
            </a:endParaRPr>
          </a:p>
          <a:p>
            <a:pPr algn="ctr"/>
            <a:r>
              <a:rPr lang="en-US" sz="1400" b="1" dirty="0">
                <a:solidFill>
                  <a:schemeClr val="bg1"/>
                </a:solidFill>
                <a:latin typeface="Arial" panose="020B0604020202020204" pitchFamily="34" charset="0"/>
                <a:cs typeface="Arial" panose="020B0604020202020204" pitchFamily="34" charset="0"/>
              </a:rPr>
              <a:t>Laura Jones (Speech and Language Therapist)</a:t>
            </a:r>
          </a:p>
          <a:p>
            <a:pPr algn="ctr"/>
            <a:r>
              <a:rPr lang="en-US" sz="1400" b="1" dirty="0">
                <a:solidFill>
                  <a:schemeClr val="bg1"/>
                </a:solidFill>
                <a:latin typeface="Arial" panose="020B0604020202020204" pitchFamily="34" charset="0"/>
                <a:cs typeface="Arial" panose="020B0604020202020204" pitchFamily="34" charset="0"/>
              </a:rPr>
              <a:t>Julie Connolly (Occupational Therapist)</a:t>
            </a:r>
          </a:p>
          <a:p>
            <a:pPr algn="ctr"/>
            <a:r>
              <a:rPr lang="en-US" sz="1400" b="1" dirty="0">
                <a:solidFill>
                  <a:schemeClr val="bg1"/>
                </a:solidFill>
                <a:latin typeface="Arial" panose="020B0604020202020204" pitchFamily="34" charset="0"/>
                <a:cs typeface="Arial" panose="020B0604020202020204" pitchFamily="34" charset="0"/>
              </a:rPr>
              <a:t>Clare Taylor (Stroke Liaison Nurse)</a:t>
            </a:r>
          </a:p>
        </p:txBody>
      </p:sp>
      <p:sp>
        <p:nvSpPr>
          <p:cNvPr id="40" name="TextBox 39">
            <a:extLst>
              <a:ext uri="{FF2B5EF4-FFF2-40B4-BE49-F238E27FC236}">
                <a16:creationId xmlns:a16="http://schemas.microsoft.com/office/drawing/2014/main" id="{C4003466-EC32-AF2D-2683-9755391BECDF}"/>
              </a:ext>
            </a:extLst>
          </p:cNvPr>
          <p:cNvSpPr txBox="1"/>
          <p:nvPr/>
        </p:nvSpPr>
        <p:spPr>
          <a:xfrm>
            <a:off x="229621" y="5868595"/>
            <a:ext cx="10080172" cy="1569660"/>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Cannock Community Stroke Team identified the need to streamline and standardise the handover process from clinicians (Physio, OT, SALT, Nurse) to assistant practitioners (AP). It was recognised that staff were handing care plans over to AP’s differently, and we had no way of tracking the AP caseload as a whole. This meant tasks were at times vulnerable to being missed. We also found there was often an uneven division of support for the different disciplines, which over time could impact their competencies and confidence to support each of the disciplines.</a:t>
            </a:r>
          </a:p>
        </p:txBody>
      </p:sp>
      <p:sp>
        <p:nvSpPr>
          <p:cNvPr id="41" name="TextBox 40">
            <a:extLst>
              <a:ext uri="{FF2B5EF4-FFF2-40B4-BE49-F238E27FC236}">
                <a16:creationId xmlns:a16="http://schemas.microsoft.com/office/drawing/2014/main" id="{03099D31-F39A-8C97-2372-22597D55BEA9}"/>
              </a:ext>
            </a:extLst>
          </p:cNvPr>
          <p:cNvSpPr txBox="1"/>
          <p:nvPr/>
        </p:nvSpPr>
        <p:spPr>
          <a:xfrm>
            <a:off x="229619" y="5460791"/>
            <a:ext cx="4270499" cy="461665"/>
          </a:xfrm>
          <a:prstGeom prst="rect">
            <a:avLst/>
          </a:prstGeom>
          <a:noFill/>
        </p:spPr>
        <p:txBody>
          <a:bodyPr wrap="square" rtlCol="0">
            <a:spAutoFit/>
          </a:bodyPr>
          <a:lstStyle/>
          <a:p>
            <a:r>
              <a:rPr lang="en-US" sz="2400" b="1" dirty="0">
                <a:solidFill>
                  <a:schemeClr val="tx2">
                    <a:lumMod val="75000"/>
                  </a:schemeClr>
                </a:solidFill>
              </a:rPr>
              <a:t>Background</a:t>
            </a:r>
          </a:p>
        </p:txBody>
      </p:sp>
      <p:sp>
        <p:nvSpPr>
          <p:cNvPr id="42" name="TextBox 41">
            <a:extLst>
              <a:ext uri="{FF2B5EF4-FFF2-40B4-BE49-F238E27FC236}">
                <a16:creationId xmlns:a16="http://schemas.microsoft.com/office/drawing/2014/main" id="{A99DA042-3803-6612-7550-6161586B84AF}"/>
              </a:ext>
            </a:extLst>
          </p:cNvPr>
          <p:cNvSpPr txBox="1"/>
          <p:nvPr/>
        </p:nvSpPr>
        <p:spPr>
          <a:xfrm>
            <a:off x="229620" y="7846058"/>
            <a:ext cx="4270499" cy="461665"/>
          </a:xfrm>
          <a:prstGeom prst="rect">
            <a:avLst/>
          </a:prstGeom>
          <a:noFill/>
        </p:spPr>
        <p:txBody>
          <a:bodyPr wrap="square" rtlCol="0">
            <a:spAutoFit/>
          </a:bodyPr>
          <a:lstStyle/>
          <a:p>
            <a:r>
              <a:rPr lang="en-US" sz="2400" b="1" dirty="0">
                <a:solidFill>
                  <a:schemeClr val="tx2">
                    <a:lumMod val="75000"/>
                  </a:schemeClr>
                </a:solidFill>
              </a:rPr>
              <a:t>Actions for Change </a:t>
            </a:r>
          </a:p>
        </p:txBody>
      </p:sp>
      <p:sp>
        <p:nvSpPr>
          <p:cNvPr id="2" name="TextBox 1">
            <a:extLst>
              <a:ext uri="{FF2B5EF4-FFF2-40B4-BE49-F238E27FC236}">
                <a16:creationId xmlns:a16="http://schemas.microsoft.com/office/drawing/2014/main" id="{D068A2C5-60FF-0AFB-DCF7-644EEA0D5B15}"/>
              </a:ext>
            </a:extLst>
          </p:cNvPr>
          <p:cNvSpPr txBox="1"/>
          <p:nvPr/>
        </p:nvSpPr>
        <p:spPr>
          <a:xfrm>
            <a:off x="215444" y="13221931"/>
            <a:ext cx="4821351"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Cannock Community Stroke Team</a:t>
            </a:r>
          </a:p>
        </p:txBody>
      </p:sp>
      <p:sp>
        <p:nvSpPr>
          <p:cNvPr id="3" name="TextBox 2">
            <a:extLst>
              <a:ext uri="{FF2B5EF4-FFF2-40B4-BE49-F238E27FC236}">
                <a16:creationId xmlns:a16="http://schemas.microsoft.com/office/drawing/2014/main" id="{4BF6BBC3-9735-8611-B372-97A18C26020A}"/>
              </a:ext>
            </a:extLst>
          </p:cNvPr>
          <p:cNvSpPr txBox="1"/>
          <p:nvPr/>
        </p:nvSpPr>
        <p:spPr>
          <a:xfrm>
            <a:off x="229620" y="13695535"/>
            <a:ext cx="5430951"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Streamline AP caseload management. </a:t>
            </a:r>
          </a:p>
        </p:txBody>
      </p:sp>
      <p:graphicFrame>
        <p:nvGraphicFramePr>
          <p:cNvPr id="5" name="Chart 4">
            <a:extLst>
              <a:ext uri="{FF2B5EF4-FFF2-40B4-BE49-F238E27FC236}">
                <a16:creationId xmlns:a16="http://schemas.microsoft.com/office/drawing/2014/main" id="{C0F8A7DB-EBB3-A031-FE50-3EBB39CC85B5}"/>
              </a:ext>
            </a:extLst>
          </p:cNvPr>
          <p:cNvGraphicFramePr/>
          <p:nvPr>
            <p:extLst>
              <p:ext uri="{D42A27DB-BD31-4B8C-83A1-F6EECF244321}">
                <p14:modId xmlns:p14="http://schemas.microsoft.com/office/powerpoint/2010/main" val="1544303222"/>
              </p:ext>
            </p:extLst>
          </p:nvPr>
        </p:nvGraphicFramePr>
        <p:xfrm>
          <a:off x="1208298" y="2341503"/>
          <a:ext cx="8551522" cy="3493312"/>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a:extLst>
              <a:ext uri="{FF2B5EF4-FFF2-40B4-BE49-F238E27FC236}">
                <a16:creationId xmlns:a16="http://schemas.microsoft.com/office/drawing/2014/main" id="{594A5AC5-A16D-7BE9-9F8F-A31F862ED2A7}"/>
              </a:ext>
            </a:extLst>
          </p:cNvPr>
          <p:cNvPicPr>
            <a:picLocks noChangeAspect="1"/>
          </p:cNvPicPr>
          <p:nvPr/>
        </p:nvPicPr>
        <p:blipFill rotWithShape="1">
          <a:blip r:embed="rId3"/>
          <a:srcRect t="21881" r="33306" b="13417"/>
          <a:stretch/>
        </p:blipFill>
        <p:spPr>
          <a:xfrm>
            <a:off x="4347720" y="7262415"/>
            <a:ext cx="5962073" cy="3383375"/>
          </a:xfrm>
          <a:prstGeom prst="rect">
            <a:avLst/>
          </a:prstGeom>
        </p:spPr>
      </p:pic>
      <p:sp>
        <p:nvSpPr>
          <p:cNvPr id="8" name="TextBox 7">
            <a:extLst>
              <a:ext uri="{FF2B5EF4-FFF2-40B4-BE49-F238E27FC236}">
                <a16:creationId xmlns:a16="http://schemas.microsoft.com/office/drawing/2014/main" id="{A69D2CCE-4DA5-10FF-D695-7E031F88A25A}"/>
              </a:ext>
            </a:extLst>
          </p:cNvPr>
          <p:cNvSpPr txBox="1"/>
          <p:nvPr/>
        </p:nvSpPr>
        <p:spPr>
          <a:xfrm>
            <a:off x="229621" y="8429142"/>
            <a:ext cx="3969155" cy="4031873"/>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We created an AP database which allows us to track the AP caseload as a whole. This allows us to try and ensure they are supporting each discipline equally in order to keep their competencies up-to-date.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This database is brought to our weekly diary meetings to make sure service-users are appropriately prioritised and patients that require AP input are not missed. In these meetings, we discuss each service-user individually starting from high to low priority – AP’s and qualified clinicians liaise to make sure each patient is seen as per their care plan. </a:t>
            </a:r>
          </a:p>
        </p:txBody>
      </p:sp>
      <p:sp>
        <p:nvSpPr>
          <p:cNvPr id="11" name="TextBox 10">
            <a:extLst>
              <a:ext uri="{FF2B5EF4-FFF2-40B4-BE49-F238E27FC236}">
                <a16:creationId xmlns:a16="http://schemas.microsoft.com/office/drawing/2014/main" id="{481E49CC-FD2E-24E9-FFC2-0324D0977A37}"/>
              </a:ext>
            </a:extLst>
          </p:cNvPr>
          <p:cNvSpPr txBox="1"/>
          <p:nvPr/>
        </p:nvSpPr>
        <p:spPr>
          <a:xfrm>
            <a:off x="4351176" y="10808275"/>
            <a:ext cx="5958617" cy="2062103"/>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We also found this process to be invaluable to staff understanding of one another’s caseloads. By making this process more visible, qualified clinicians can be more mindful when they hand things over to the AP’s – taking into consideration the workload they already have.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We will be monitoring this process over the coming months and continue to collect data.  </a:t>
            </a:r>
          </a:p>
        </p:txBody>
      </p:sp>
      <p:sp>
        <p:nvSpPr>
          <p:cNvPr id="4" name="TextBox 3">
            <a:extLst>
              <a:ext uri="{FF2B5EF4-FFF2-40B4-BE49-F238E27FC236}">
                <a16:creationId xmlns:a16="http://schemas.microsoft.com/office/drawing/2014/main" id="{F1B3FF9D-004C-74EB-1208-F4310A4B97AE}"/>
              </a:ext>
            </a:extLst>
          </p:cNvPr>
          <p:cNvSpPr txBox="1"/>
          <p:nvPr/>
        </p:nvSpPr>
        <p:spPr>
          <a:xfrm>
            <a:off x="229621" y="114463"/>
            <a:ext cx="1980181" cy="461665"/>
          </a:xfrm>
          <a:prstGeom prst="rect">
            <a:avLst/>
          </a:prstGeom>
          <a:noFill/>
        </p:spPr>
        <p:txBody>
          <a:bodyPr wrap="square" rtlCol="0">
            <a:spAutoFit/>
          </a:bodyPr>
          <a:lstStyle/>
          <a:p>
            <a:r>
              <a:rPr lang="en-GB" sz="2400" b="1" dirty="0">
                <a:solidFill>
                  <a:schemeClr val="bg1"/>
                </a:solidFill>
              </a:rPr>
              <a:t>A24-053</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EAAC49-284A-48AE-A1EB-4EC2B081B1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654ED5-32D7-4172-B74B-B93F689EA1E4}">
  <ds:schemaRefs>
    <ds:schemaRef ds:uri="http://schemas.microsoft.com/office/infopath/2007/PartnerControls"/>
    <ds:schemaRef ds:uri="http://purl.org/dc/dcmitype/"/>
    <ds:schemaRef ds:uri="http://purl.org/dc/elements/1.1/"/>
    <ds:schemaRef ds:uri="http://schemas.microsoft.com/sharepoint/v3"/>
    <ds:schemaRef ds:uri="cdef7ab9-3519-4273-a22c-7105e88b5b86"/>
    <ds:schemaRef ds:uri="http://www.w3.org/XML/1998/namespace"/>
    <ds:schemaRef ds:uri="http://schemas.microsoft.com/office/2006/metadata/properties"/>
    <ds:schemaRef ds:uri="http://schemas.microsoft.com/office/2006/documentManagement/types"/>
    <ds:schemaRef ds:uri="http://purl.org/dc/terms/"/>
    <ds:schemaRef ds:uri="http://schemas.openxmlformats.org/package/2006/metadata/core-properties"/>
    <ds:schemaRef ds:uri="b1d9df04-9b8d-4886-96c6-6484f0dc8e88"/>
  </ds:schemaRefs>
</ds:datastoreItem>
</file>

<file path=customXml/itemProps3.xml><?xml version="1.0" encoding="utf-8"?>
<ds:datastoreItem xmlns:ds="http://schemas.openxmlformats.org/officeDocument/2006/customXml" ds:itemID="{C2FE9F26-D863-4D45-93EA-459F85BDA9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181</TotalTime>
  <Words>334</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20</cp:revision>
  <dcterms:created xsi:type="dcterms:W3CDTF">2020-12-07T15:24:36Z</dcterms:created>
  <dcterms:modified xsi:type="dcterms:W3CDTF">2024-06-12T08:45:54Z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