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AE894F-4773-4672-BC40-022A47C5243B}" v="3" dt="2024-06-19T14:39:12.0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8" d="100"/>
          <a:sy n="48" d="100"/>
        </p:scale>
        <p:origin x="310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113AE1F-CF5B-A64D-BC5D-DC7572A71749}" type="datetimeFigureOut">
              <a:rPr lang="en-US" smtClean="0"/>
              <a:t>6/19/2024</a:t>
            </a:fld>
            <a:endParaRPr lang="en-US"/>
          </a:p>
        </p:txBody>
      </p:sp>
      <p:sp>
        <p:nvSpPr>
          <p:cNvPr id="4" name="Slide Image Placeholder 3"/>
          <p:cNvSpPr>
            <a:spLocks noGrp="1" noRot="1" noChangeAspect="1"/>
          </p:cNvSpPr>
          <p:nvPr>
            <p:ph type="sldImg" idx="2"/>
          </p:nvPr>
        </p:nvSpPr>
        <p:spPr>
          <a:xfrm>
            <a:off x="2214563" y="1241425"/>
            <a:ext cx="23685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38D15B-C69A-C945-99D0-425943BFE0DD}"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81AA62A-9405-8C4B-91C9-9669FEEBBF1C}"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56CFAE0-DFCF-664C-9113-8E274CE0AFD6}"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89DC2CE-6F26-054F-B7D3-1A35B360EAB1}" type="datetime1">
              <a:rPr lang="en-GB" smtClean="0"/>
              <a:t>19/06/2024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8FB82F0-3905-A940-8E74-D4361D13ECB1}" type="datetime1">
              <a:rPr lang="en-GB" smtClean="0"/>
              <a:t>19/06/2024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19/06/2024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A2AD87-DD57-764F-9F68-85A207130292}"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22BCA60-DA8F-F348-8431-4D2A57F19BB4}"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19/06/2024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382021" y="762001"/>
            <a:ext cx="7211475" cy="1815882"/>
          </a:xfrm>
          <a:prstGeom prst="rect">
            <a:avLst/>
          </a:prstGeom>
          <a:noFill/>
        </p:spPr>
        <p:txBody>
          <a:bodyPr wrap="square" lIns="91440" tIns="45720" rIns="91440" bIns="45720" rtlCol="0" anchor="t">
            <a:spAutoFit/>
          </a:bodyPr>
          <a:lstStyle/>
          <a:p>
            <a:r>
              <a:rPr lang="en-US" sz="2800" b="1" dirty="0">
                <a:solidFill>
                  <a:schemeClr val="bg1"/>
                </a:solidFill>
                <a:latin typeface="Arial"/>
                <a:cs typeface="Arial"/>
              </a:rPr>
              <a:t>Personal Child Health Record (red book) insert</a:t>
            </a:r>
          </a:p>
          <a:p>
            <a:endParaRPr lang="en-US" sz="2800" b="1" dirty="0">
              <a:solidFill>
                <a:schemeClr val="bg1"/>
              </a:solidFill>
              <a:latin typeface="Arial" panose="020B0604020202020204" pitchFamily="34" charset="0"/>
              <a:cs typeface="Arial" panose="020B0604020202020204" pitchFamily="34" charset="0"/>
            </a:endParaRPr>
          </a:p>
          <a:p>
            <a:endParaRPr lang="en-US" sz="2800" b="1"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58AD6FE-F3F4-8946-838E-E4A51B087E8E}"/>
              </a:ext>
            </a:extLst>
          </p:cNvPr>
          <p:cNvSpPr txBox="1"/>
          <p:nvPr/>
        </p:nvSpPr>
        <p:spPr>
          <a:xfrm>
            <a:off x="382020" y="1604319"/>
            <a:ext cx="5605123" cy="646331"/>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Sue Hems-Digital lead</a:t>
            </a:r>
          </a:p>
          <a:p>
            <a:r>
              <a:rPr lang="en-US" b="1" dirty="0">
                <a:solidFill>
                  <a:schemeClr val="bg1"/>
                </a:solidFill>
                <a:latin typeface="Arial" panose="020B0604020202020204" pitchFamily="34" charset="0"/>
                <a:cs typeface="Arial" panose="020B0604020202020204" pitchFamily="34" charset="0"/>
              </a:rPr>
              <a:t>Vicky Bailey-Quality Lead</a:t>
            </a:r>
          </a:p>
        </p:txBody>
      </p:sp>
      <p:sp>
        <p:nvSpPr>
          <p:cNvPr id="62" name="TextBox 61">
            <a:extLst>
              <a:ext uri="{FF2B5EF4-FFF2-40B4-BE49-F238E27FC236}">
                <a16:creationId xmlns:a16="http://schemas.microsoft.com/office/drawing/2014/main" id="{49EF57F8-F27B-A132-917B-F1B8F5191AA5}"/>
              </a:ext>
            </a:extLst>
          </p:cNvPr>
          <p:cNvSpPr txBox="1"/>
          <p:nvPr/>
        </p:nvSpPr>
        <p:spPr>
          <a:xfrm>
            <a:off x="57976" y="4670239"/>
            <a:ext cx="4680256" cy="2169825"/>
          </a:xfrm>
          <a:prstGeom prst="rect">
            <a:avLst/>
          </a:prstGeom>
          <a:noFill/>
        </p:spPr>
        <p:txBody>
          <a:bodyPr wrap="square" lIns="91440" tIns="45720" rIns="91440" bIns="45720" rtlCol="0" anchor="t">
            <a:spAutoFit/>
          </a:bodyPr>
          <a:lstStyle/>
          <a:p>
            <a:r>
              <a:rPr lang="en-US" sz="1400" b="1" dirty="0"/>
              <a:t>Abstract</a:t>
            </a:r>
          </a:p>
          <a:p>
            <a:r>
              <a:rPr lang="en-US" sz="1100" dirty="0">
                <a:solidFill>
                  <a:srgbClr val="0E0E0E"/>
                </a:solidFill>
                <a:ea typeface="+mn-lt"/>
                <a:cs typeface="+mn-lt"/>
              </a:rPr>
              <a:t>When giving information about postnatal care,  clear language , content and delivery of information should be shared. Information should support shared decision making and be:</a:t>
            </a:r>
            <a:endParaRPr lang="en-US" sz="1100" dirty="0">
              <a:ea typeface="Calibri"/>
              <a:cs typeface="Calibri"/>
            </a:endParaRPr>
          </a:p>
          <a:p>
            <a:pPr marL="285750" indent="-285750">
              <a:buFont typeface="Arial"/>
              <a:buChar char="•"/>
            </a:pPr>
            <a:r>
              <a:rPr lang="en-US" sz="1100" dirty="0">
                <a:solidFill>
                  <a:srgbClr val="0E0E0E"/>
                </a:solidFill>
                <a:ea typeface="+mn-lt"/>
                <a:cs typeface="+mn-lt"/>
              </a:rPr>
              <a:t>provided face-to-face and include holistic verbal discussions</a:t>
            </a:r>
            <a:endParaRPr lang="en-US" sz="1100" dirty="0">
              <a:solidFill>
                <a:srgbClr val="000000"/>
              </a:solidFill>
              <a:ea typeface="+mn-lt"/>
              <a:cs typeface="+mn-lt"/>
            </a:endParaRPr>
          </a:p>
          <a:p>
            <a:pPr marL="285750" indent="-285750">
              <a:buFont typeface="Arial"/>
              <a:buChar char="•"/>
            </a:pPr>
            <a:r>
              <a:rPr lang="en-US" sz="1100" dirty="0">
                <a:solidFill>
                  <a:srgbClr val="0E0E0E"/>
                </a:solidFill>
                <a:ea typeface="+mn-lt"/>
                <a:cs typeface="+mn-lt"/>
              </a:rPr>
              <a:t>Should come in a range of formats, including digital, printed, braille or Easy Read</a:t>
            </a:r>
            <a:endParaRPr lang="en-US" sz="1100" dirty="0">
              <a:ea typeface="Calibri"/>
              <a:cs typeface="Calibri"/>
            </a:endParaRPr>
          </a:p>
          <a:p>
            <a:pPr marL="285750" indent="-285750">
              <a:buFont typeface="Arial"/>
              <a:buChar char="•"/>
            </a:pPr>
            <a:r>
              <a:rPr lang="en-US" sz="1100" dirty="0">
                <a:solidFill>
                  <a:srgbClr val="0E0E0E"/>
                </a:solidFill>
                <a:ea typeface="+mn-lt"/>
                <a:cs typeface="+mn-lt"/>
              </a:rPr>
              <a:t>individualised and sensitive</a:t>
            </a:r>
            <a:endParaRPr lang="en-US" sz="1100" dirty="0">
              <a:ea typeface="Calibri"/>
              <a:cs typeface="Calibri"/>
            </a:endParaRPr>
          </a:p>
          <a:p>
            <a:pPr marL="285750" indent="-285750">
              <a:buFont typeface="Arial"/>
              <a:buChar char="•"/>
            </a:pPr>
            <a:r>
              <a:rPr lang="en-US" sz="1100" dirty="0">
                <a:solidFill>
                  <a:srgbClr val="0E0E0E"/>
                </a:solidFill>
                <a:ea typeface="+mn-lt"/>
                <a:cs typeface="+mn-lt"/>
              </a:rPr>
              <a:t>supportive and respectful</a:t>
            </a:r>
            <a:endParaRPr lang="en-US" sz="1100" dirty="0">
              <a:ea typeface="Calibri"/>
              <a:cs typeface="Calibri"/>
            </a:endParaRPr>
          </a:p>
          <a:p>
            <a:pPr marL="285750" indent="-285750">
              <a:buFont typeface="Arial"/>
              <a:buChar char="•"/>
            </a:pPr>
            <a:r>
              <a:rPr lang="en-US" sz="1100" dirty="0">
                <a:solidFill>
                  <a:srgbClr val="0E0E0E"/>
                </a:solidFill>
                <a:ea typeface="+mn-lt"/>
                <a:cs typeface="+mn-lt"/>
              </a:rPr>
              <a:t>evidence based and consistent</a:t>
            </a:r>
            <a:endParaRPr lang="en-US" sz="1100" dirty="0">
              <a:ea typeface="Calibri"/>
              <a:cs typeface="Calibri"/>
            </a:endParaRPr>
          </a:p>
          <a:p>
            <a:pPr marL="285750" indent="-285750">
              <a:buFont typeface="Arial"/>
              <a:buChar char="•"/>
            </a:pPr>
            <a:r>
              <a:rPr lang="en-US" sz="1100" dirty="0">
                <a:solidFill>
                  <a:srgbClr val="0E0E0E"/>
                </a:solidFill>
                <a:ea typeface="+mn-lt"/>
                <a:cs typeface="+mn-lt"/>
              </a:rPr>
              <a:t>translated by an appropriate interpreter to overcome language barriers.</a:t>
            </a:r>
            <a:endParaRPr lang="en-US" sz="1100" dirty="0">
              <a:ea typeface="Calibri"/>
              <a:cs typeface="Calibri"/>
            </a:endParaRPr>
          </a:p>
          <a:p>
            <a:endParaRPr lang="en-US" sz="1100" b="1" dirty="0">
              <a:solidFill>
                <a:schemeClr val="tx2">
                  <a:lumMod val="75000"/>
                </a:schemeClr>
              </a:solidFill>
              <a:ea typeface="Calibri"/>
              <a:cs typeface="Calibri"/>
            </a:endParaRPr>
          </a:p>
        </p:txBody>
      </p:sp>
      <p:sp>
        <p:nvSpPr>
          <p:cNvPr id="64" name="TextBox 63">
            <a:extLst>
              <a:ext uri="{FF2B5EF4-FFF2-40B4-BE49-F238E27FC236}">
                <a16:creationId xmlns:a16="http://schemas.microsoft.com/office/drawing/2014/main" id="{18F2F651-DF60-6B84-D2E0-A4E1D7BF4A82}"/>
              </a:ext>
            </a:extLst>
          </p:cNvPr>
          <p:cNvSpPr txBox="1"/>
          <p:nvPr/>
        </p:nvSpPr>
        <p:spPr>
          <a:xfrm>
            <a:off x="26940" y="6565191"/>
            <a:ext cx="4748509" cy="1954381"/>
          </a:xfrm>
          <a:prstGeom prst="rect">
            <a:avLst/>
          </a:prstGeom>
          <a:noFill/>
        </p:spPr>
        <p:txBody>
          <a:bodyPr wrap="square" lIns="91440" tIns="45720" rIns="91440" bIns="45720" rtlCol="0" anchor="t">
            <a:spAutoFit/>
          </a:bodyPr>
          <a:lstStyle/>
          <a:p>
            <a:r>
              <a:rPr lang="en-US" sz="1100" dirty="0">
                <a:solidFill>
                  <a:srgbClr val="292223"/>
                </a:solidFill>
                <a:ea typeface="+mn-lt"/>
                <a:cs typeface="+mn-lt"/>
              </a:rPr>
              <a:t>As part of the Healthy Child </a:t>
            </a:r>
            <a:r>
              <a:rPr lang="en-GB" sz="1100" dirty="0">
                <a:solidFill>
                  <a:srgbClr val="292223"/>
                </a:solidFill>
                <a:ea typeface="+mn-lt"/>
                <a:cs typeface="+mn-lt"/>
              </a:rPr>
              <a:t>Programme</a:t>
            </a:r>
            <a:r>
              <a:rPr lang="en-US" sz="1100" dirty="0">
                <a:solidFill>
                  <a:srgbClr val="292223"/>
                </a:solidFill>
                <a:ea typeface="+mn-lt"/>
                <a:cs typeface="+mn-lt"/>
              </a:rPr>
              <a:t> (OHID, 2023), Health visitors carry out a new birth visit  at a baby's home, with baby and their parents. During this visit, the health visitor assesses the physical and emotional health needs of the baby and family.  The baby's health, growth and development is reviewed, supporting parents with their informed choice of infant feeding. Safe sleep, vaccinations, minor illnesses are also discussed. Emotional well-being of the family and transition to parenthood is explored, including mental health, domestic abuse, tips on baby bonding and what to do when baby is crying. </a:t>
            </a:r>
          </a:p>
          <a:p>
            <a:r>
              <a:rPr lang="en-US" sz="1100" dirty="0">
                <a:solidFill>
                  <a:srgbClr val="292223"/>
                </a:solidFill>
                <a:ea typeface="+mn-lt"/>
                <a:cs typeface="+mn-lt"/>
              </a:rPr>
              <a:t>Many parents can struggle with this transition to parenthood, and it is important that they can have timely access to support form the health visiting service if required.</a:t>
            </a:r>
            <a:endParaRPr lang="en-US" sz="1100" b="1" dirty="0">
              <a:solidFill>
                <a:schemeClr val="tx2">
                  <a:lumMod val="75000"/>
                </a:schemeClr>
              </a:solidFill>
              <a:ea typeface="Calibri" panose="020F0502020204030204"/>
              <a:cs typeface="Calibri" panose="020F0502020204030204"/>
            </a:endParaRPr>
          </a:p>
        </p:txBody>
      </p:sp>
      <p:sp>
        <p:nvSpPr>
          <p:cNvPr id="2" name="TextBox 1">
            <a:extLst>
              <a:ext uri="{FF2B5EF4-FFF2-40B4-BE49-F238E27FC236}">
                <a16:creationId xmlns:a16="http://schemas.microsoft.com/office/drawing/2014/main" id="{6F645B11-181A-5991-FEC8-12658505944E}"/>
              </a:ext>
            </a:extLst>
          </p:cNvPr>
          <p:cNvSpPr txBox="1"/>
          <p:nvPr/>
        </p:nvSpPr>
        <p:spPr>
          <a:xfrm>
            <a:off x="224108" y="13213267"/>
            <a:ext cx="4795359" cy="369332"/>
          </a:xfrm>
          <a:prstGeom prst="rect">
            <a:avLst/>
          </a:prstGeom>
          <a:noFill/>
        </p:spPr>
        <p:txBody>
          <a:bodyPr wrap="square" lIns="91440" tIns="45720" rIns="91440" bIns="45720" rtlCol="0" anchor="t">
            <a:spAutoFit/>
          </a:bodyPr>
          <a:lstStyle/>
          <a:p>
            <a:r>
              <a:rPr lang="en-US" b="1">
                <a:solidFill>
                  <a:schemeClr val="bg1"/>
                </a:solidFill>
                <a:latin typeface="Arial"/>
                <a:cs typeface="Arial"/>
              </a:rPr>
              <a:t>Health Visiting Service / HCP0-19 Service  </a:t>
            </a:r>
          </a:p>
        </p:txBody>
      </p:sp>
      <p:sp>
        <p:nvSpPr>
          <p:cNvPr id="3" name="TextBox 2">
            <a:extLst>
              <a:ext uri="{FF2B5EF4-FFF2-40B4-BE49-F238E27FC236}">
                <a16:creationId xmlns:a16="http://schemas.microsoft.com/office/drawing/2014/main" id="{5EECCE74-C243-D8D8-A07B-B26D84BD70F1}"/>
              </a:ext>
            </a:extLst>
          </p:cNvPr>
          <p:cNvSpPr txBox="1"/>
          <p:nvPr/>
        </p:nvSpPr>
        <p:spPr>
          <a:xfrm>
            <a:off x="229620" y="13695535"/>
            <a:ext cx="6017455" cy="1323439"/>
          </a:xfrm>
          <a:prstGeom prst="rect">
            <a:avLst/>
          </a:prstGeom>
          <a:noFill/>
        </p:spPr>
        <p:txBody>
          <a:bodyPr wrap="square" lIns="91440" tIns="45720" rIns="91440" bIns="45720" rtlCol="0" anchor="t">
            <a:spAutoFit/>
          </a:bodyPr>
          <a:lstStyle/>
          <a:p>
            <a:pPr marL="285750" indent="-285750">
              <a:buFont typeface="Arial,Sans-Serif"/>
              <a:buChar char="•"/>
            </a:pPr>
            <a:r>
              <a:rPr lang="en-US" sz="1600">
                <a:solidFill>
                  <a:schemeClr val="bg1"/>
                </a:solidFill>
                <a:latin typeface="Arial"/>
                <a:cs typeface="Arial"/>
              </a:rPr>
              <a:t>The Health visiting service is part of the HCP 0-19 service, delivering the Healthy Child </a:t>
            </a:r>
            <a:r>
              <a:rPr lang="en-US" sz="1600" err="1">
                <a:solidFill>
                  <a:schemeClr val="bg1"/>
                </a:solidFill>
                <a:latin typeface="Arial"/>
                <a:cs typeface="Arial"/>
              </a:rPr>
              <a:t>Programme</a:t>
            </a:r>
            <a:r>
              <a:rPr lang="en-US" sz="1600">
                <a:solidFill>
                  <a:schemeClr val="bg1"/>
                </a:solidFill>
                <a:latin typeface="Arial"/>
                <a:cs typeface="Arial"/>
              </a:rPr>
              <a:t> to children and their families across Walsall. The Healthy Child </a:t>
            </a:r>
            <a:r>
              <a:rPr lang="en-US" sz="1600" err="1">
                <a:solidFill>
                  <a:schemeClr val="bg1"/>
                </a:solidFill>
                <a:latin typeface="Arial"/>
                <a:cs typeface="Arial"/>
              </a:rPr>
              <a:t>Programme</a:t>
            </a:r>
            <a:r>
              <a:rPr lang="en-US" sz="1600">
                <a:solidFill>
                  <a:schemeClr val="bg1"/>
                </a:solidFill>
                <a:latin typeface="Arial"/>
                <a:cs typeface="Arial"/>
              </a:rPr>
              <a:t> aims to ensure all children receive the best start in life by having universal, targeted or specialist care and support. </a:t>
            </a:r>
          </a:p>
        </p:txBody>
      </p:sp>
      <p:pic>
        <p:nvPicPr>
          <p:cNvPr id="5" name="Picture 4" descr="A group of people holding a baby&#10;&#10;Description automatically generated">
            <a:extLst>
              <a:ext uri="{FF2B5EF4-FFF2-40B4-BE49-F238E27FC236}">
                <a16:creationId xmlns:a16="http://schemas.microsoft.com/office/drawing/2014/main" id="{9A87D448-AE8D-1764-0773-F72390027311}"/>
              </a:ext>
            </a:extLst>
          </p:cNvPr>
          <p:cNvPicPr>
            <a:picLocks noChangeAspect="1"/>
          </p:cNvPicPr>
          <p:nvPr/>
        </p:nvPicPr>
        <p:blipFill>
          <a:blip r:embed="rId2"/>
          <a:stretch>
            <a:fillRect/>
          </a:stretch>
        </p:blipFill>
        <p:spPr>
          <a:xfrm>
            <a:off x="0" y="2287362"/>
            <a:ext cx="4796209" cy="2489175"/>
          </a:xfrm>
          <a:prstGeom prst="rect">
            <a:avLst/>
          </a:prstGeom>
        </p:spPr>
      </p:pic>
      <p:pic>
        <p:nvPicPr>
          <p:cNvPr id="6" name="Picture 5" descr="A qr code on a white background&#10;&#10;Description automatically generated">
            <a:extLst>
              <a:ext uri="{FF2B5EF4-FFF2-40B4-BE49-F238E27FC236}">
                <a16:creationId xmlns:a16="http://schemas.microsoft.com/office/drawing/2014/main" id="{4DD8CFD4-6597-CBB6-748D-4C9355597C18}"/>
              </a:ext>
            </a:extLst>
          </p:cNvPr>
          <p:cNvPicPr>
            <a:picLocks noChangeAspect="1"/>
          </p:cNvPicPr>
          <p:nvPr/>
        </p:nvPicPr>
        <p:blipFill>
          <a:blip r:embed="rId3"/>
          <a:stretch>
            <a:fillRect/>
          </a:stretch>
        </p:blipFill>
        <p:spPr>
          <a:xfrm>
            <a:off x="4991908" y="2309528"/>
            <a:ext cx="5339860" cy="2587325"/>
          </a:xfrm>
          <a:prstGeom prst="rect">
            <a:avLst/>
          </a:prstGeom>
        </p:spPr>
      </p:pic>
      <p:pic>
        <p:nvPicPr>
          <p:cNvPr id="8" name="Picture 7">
            <a:extLst>
              <a:ext uri="{FF2B5EF4-FFF2-40B4-BE49-F238E27FC236}">
                <a16:creationId xmlns:a16="http://schemas.microsoft.com/office/drawing/2014/main" id="{06A34C84-BB31-E417-51F4-0F7AED8C521D}"/>
              </a:ext>
            </a:extLst>
          </p:cNvPr>
          <p:cNvPicPr>
            <a:picLocks noChangeAspect="1"/>
          </p:cNvPicPr>
          <p:nvPr/>
        </p:nvPicPr>
        <p:blipFill>
          <a:blip r:embed="rId4"/>
          <a:stretch>
            <a:fillRect/>
          </a:stretch>
        </p:blipFill>
        <p:spPr>
          <a:xfrm>
            <a:off x="2739164" y="11627245"/>
            <a:ext cx="2555907" cy="1475781"/>
          </a:xfrm>
          <a:prstGeom prst="rect">
            <a:avLst/>
          </a:prstGeom>
        </p:spPr>
      </p:pic>
      <p:pic>
        <p:nvPicPr>
          <p:cNvPr id="14" name="Picture 13" descr="A graph of a number of dna data&#10;&#10;Description automatically generated">
            <a:extLst>
              <a:ext uri="{FF2B5EF4-FFF2-40B4-BE49-F238E27FC236}">
                <a16:creationId xmlns:a16="http://schemas.microsoft.com/office/drawing/2014/main" id="{7D4899B2-CE6D-7402-A8FB-03D870E69D71}"/>
              </a:ext>
            </a:extLst>
          </p:cNvPr>
          <p:cNvPicPr>
            <a:picLocks noChangeAspect="1"/>
          </p:cNvPicPr>
          <p:nvPr/>
        </p:nvPicPr>
        <p:blipFill>
          <a:blip r:embed="rId5"/>
          <a:stretch>
            <a:fillRect/>
          </a:stretch>
        </p:blipFill>
        <p:spPr>
          <a:xfrm>
            <a:off x="57977" y="10321394"/>
            <a:ext cx="2685224" cy="1402542"/>
          </a:xfrm>
          <a:prstGeom prst="rect">
            <a:avLst/>
          </a:prstGeom>
        </p:spPr>
      </p:pic>
      <p:sp>
        <p:nvSpPr>
          <p:cNvPr id="15" name="TextBox 14">
            <a:extLst>
              <a:ext uri="{FF2B5EF4-FFF2-40B4-BE49-F238E27FC236}">
                <a16:creationId xmlns:a16="http://schemas.microsoft.com/office/drawing/2014/main" id="{5C1E32C4-0C4A-CACA-A131-BC96836E9D2F}"/>
              </a:ext>
            </a:extLst>
          </p:cNvPr>
          <p:cNvSpPr txBox="1"/>
          <p:nvPr/>
        </p:nvSpPr>
        <p:spPr>
          <a:xfrm>
            <a:off x="0" y="8588488"/>
            <a:ext cx="4092919"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ea typeface="Calibri"/>
                <a:cs typeface="Calibri"/>
              </a:rPr>
              <a:t>Changes already implemented:</a:t>
            </a:r>
          </a:p>
          <a:p>
            <a:pPr marL="171450" indent="-171450">
              <a:buFont typeface="Arial"/>
              <a:buChar char="•"/>
            </a:pPr>
            <a:r>
              <a:rPr lang="en-US" sz="1100" dirty="0">
                <a:ea typeface="Calibri"/>
                <a:cs typeface="Calibri"/>
              </a:rPr>
              <a:t>ChatHealth text number was added to some appointment letters in September 2023 as a convenient way to rearrange appointments for Walsall families and all letters by November 2023. Which led the way for this project.</a:t>
            </a:r>
          </a:p>
          <a:p>
            <a:pPr marL="171450" indent="-171450">
              <a:buFont typeface="Arial"/>
              <a:buChar char="•"/>
            </a:pPr>
            <a:r>
              <a:rPr lang="en-US" sz="1100" dirty="0">
                <a:ea typeface="Calibri"/>
                <a:cs typeface="Calibri"/>
              </a:rPr>
              <a:t>By completing this action our DNA figures for our Mandated contacts reduced (apart from 6-8 week due to a process change which has now been resolved).</a:t>
            </a:r>
          </a:p>
          <a:p>
            <a:pPr marL="171450" indent="-171450">
              <a:buFont typeface="Arial"/>
              <a:buChar char="•"/>
            </a:pPr>
            <a:r>
              <a:rPr lang="en-US" sz="1100" dirty="0">
                <a:ea typeface="Calibri"/>
                <a:cs typeface="Calibri"/>
              </a:rPr>
              <a:t>Our </a:t>
            </a:r>
            <a:r>
              <a:rPr lang="en-US" sz="1100" dirty="0" err="1">
                <a:ea typeface="Calibri"/>
                <a:cs typeface="Calibri"/>
              </a:rPr>
              <a:t>Chathealth</a:t>
            </a:r>
            <a:r>
              <a:rPr lang="en-US" sz="1100" dirty="0">
                <a:ea typeface="Calibri"/>
                <a:cs typeface="Calibri"/>
              </a:rPr>
              <a:t> usage has increased</a:t>
            </a:r>
          </a:p>
        </p:txBody>
      </p:sp>
      <p:pic>
        <p:nvPicPr>
          <p:cNvPr id="2748" name="Picture 2747" descr="A graph of a number of dna data&#10;&#10;Description automatically generated">
            <a:extLst>
              <a:ext uri="{FF2B5EF4-FFF2-40B4-BE49-F238E27FC236}">
                <a16:creationId xmlns:a16="http://schemas.microsoft.com/office/drawing/2014/main" id="{32A0A695-A287-045A-E1D5-E4AB2879F78E}"/>
              </a:ext>
            </a:extLst>
          </p:cNvPr>
          <p:cNvPicPr>
            <a:picLocks noChangeAspect="1"/>
          </p:cNvPicPr>
          <p:nvPr/>
        </p:nvPicPr>
        <p:blipFill>
          <a:blip r:embed="rId6"/>
          <a:stretch>
            <a:fillRect/>
          </a:stretch>
        </p:blipFill>
        <p:spPr>
          <a:xfrm>
            <a:off x="68593" y="11697703"/>
            <a:ext cx="2685225" cy="1402541"/>
          </a:xfrm>
          <a:prstGeom prst="rect">
            <a:avLst/>
          </a:prstGeom>
        </p:spPr>
      </p:pic>
      <p:pic>
        <p:nvPicPr>
          <p:cNvPr id="2749" name="Picture 2748" descr="A graph of a number of data&#10;&#10;Description automatically generated">
            <a:extLst>
              <a:ext uri="{FF2B5EF4-FFF2-40B4-BE49-F238E27FC236}">
                <a16:creationId xmlns:a16="http://schemas.microsoft.com/office/drawing/2014/main" id="{E8941F83-A442-CC5B-B9B3-3D7C01F61BDE}"/>
              </a:ext>
            </a:extLst>
          </p:cNvPr>
          <p:cNvPicPr>
            <a:picLocks noChangeAspect="1"/>
          </p:cNvPicPr>
          <p:nvPr/>
        </p:nvPicPr>
        <p:blipFill>
          <a:blip r:embed="rId7"/>
          <a:stretch>
            <a:fillRect/>
          </a:stretch>
        </p:blipFill>
        <p:spPr>
          <a:xfrm>
            <a:off x="2737694" y="10319750"/>
            <a:ext cx="2540855" cy="1392249"/>
          </a:xfrm>
          <a:prstGeom prst="rect">
            <a:avLst/>
          </a:prstGeom>
        </p:spPr>
      </p:pic>
      <p:pic>
        <p:nvPicPr>
          <p:cNvPr id="11" name="Picture 10" descr="A diagram of a customer service&#10;&#10;Description automatically generated">
            <a:extLst>
              <a:ext uri="{FF2B5EF4-FFF2-40B4-BE49-F238E27FC236}">
                <a16:creationId xmlns:a16="http://schemas.microsoft.com/office/drawing/2014/main" id="{1AF66028-003C-51FD-E211-939E488897B0}"/>
              </a:ext>
            </a:extLst>
          </p:cNvPr>
          <p:cNvPicPr>
            <a:picLocks noChangeAspect="1"/>
          </p:cNvPicPr>
          <p:nvPr/>
        </p:nvPicPr>
        <p:blipFill>
          <a:blip r:embed="rId8"/>
          <a:stretch>
            <a:fillRect/>
          </a:stretch>
        </p:blipFill>
        <p:spPr>
          <a:xfrm>
            <a:off x="5284056" y="8188210"/>
            <a:ext cx="5241805" cy="2884530"/>
          </a:xfrm>
          <a:prstGeom prst="rect">
            <a:avLst/>
          </a:prstGeom>
        </p:spPr>
      </p:pic>
      <p:sp>
        <p:nvSpPr>
          <p:cNvPr id="13" name="TextBox 12">
            <a:extLst>
              <a:ext uri="{FF2B5EF4-FFF2-40B4-BE49-F238E27FC236}">
                <a16:creationId xmlns:a16="http://schemas.microsoft.com/office/drawing/2014/main" id="{018F5138-B751-C70E-0346-8F66253FB19B}"/>
              </a:ext>
            </a:extLst>
          </p:cNvPr>
          <p:cNvSpPr txBox="1"/>
          <p:nvPr/>
        </p:nvSpPr>
        <p:spPr>
          <a:xfrm>
            <a:off x="4796209" y="4887809"/>
            <a:ext cx="5837628" cy="3354765"/>
          </a:xfrm>
          <a:prstGeom prst="rect">
            <a:avLst/>
          </a:prstGeom>
          <a:noFill/>
        </p:spPr>
        <p:txBody>
          <a:bodyPr wrap="square">
            <a:spAutoFit/>
          </a:bodyPr>
          <a:lstStyle/>
          <a:p>
            <a:r>
              <a:rPr lang="en-US" sz="1400" b="1" dirty="0"/>
              <a:t>Issues/Actions Identified: </a:t>
            </a:r>
            <a:endParaRPr lang="en-US" sz="1400" dirty="0">
              <a:cs typeface="Calibri"/>
            </a:endParaRPr>
          </a:p>
          <a:p>
            <a:r>
              <a:rPr lang="en-US" sz="1100" dirty="0">
                <a:ea typeface="Calibri"/>
                <a:cs typeface="Calibri"/>
              </a:rPr>
              <a:t>As  there is a lot of information and advice provided and advice given at a time when parents are very tired, it is important to ensure parents are provided with information that they can refer to post visit.  For most staff, this information was multiple leaflets or links shown to websites or digital online content.  This was not consistent and depended upon information available or practitioner completing the visit. Therefore, as a service we looked at how we could do this better.</a:t>
            </a:r>
            <a:endParaRPr lang="en-US" sz="1100" b="1" dirty="0">
              <a:ea typeface="Calibri"/>
              <a:cs typeface="Calibri"/>
            </a:endParaRPr>
          </a:p>
          <a:p>
            <a:r>
              <a:rPr lang="en-US" sz="1100" dirty="0">
                <a:ea typeface="Calibri"/>
                <a:cs typeface="Calibri"/>
              </a:rPr>
              <a:t>We designed a Personal Child Health Record (PCHR) insert with information for parents/carers to refer to in their baby’s book(see images above). We added QR codes for ease of access and our contact details including ChatHealth </a:t>
            </a:r>
            <a:r>
              <a:rPr lang="en-US" sz="1100" dirty="0">
                <a:ea typeface="+mn-lt"/>
                <a:cs typeface="Calibri"/>
              </a:rPr>
              <a:t>information</a:t>
            </a:r>
            <a:r>
              <a:rPr lang="en-US" sz="1100" dirty="0">
                <a:ea typeface="Calibri"/>
                <a:cs typeface="Calibri"/>
              </a:rPr>
              <a:t> for parents/carers to text any concerns at any time.  </a:t>
            </a:r>
          </a:p>
          <a:p>
            <a:r>
              <a:rPr lang="en-US" sz="1100" dirty="0">
                <a:ea typeface="Calibri"/>
                <a:cs typeface="Calibri"/>
              </a:rPr>
              <a:t>Due to the diverse population in Walsall and to ensure health literacy, the use of inclusive imagery was added in our Social Media handles.</a:t>
            </a:r>
            <a:endParaRPr lang="en-US" sz="1100" dirty="0"/>
          </a:p>
          <a:p>
            <a:r>
              <a:rPr lang="en-US" sz="1100" dirty="0">
                <a:ea typeface="Calibri"/>
                <a:cs typeface="Calibri"/>
              </a:rPr>
              <a:t>Our Health for under 5's website (healthforunder5s.co.uk) is translatable and has voice over options for over 30 languages. Many articles use words as well as links to ensure the same information is available for all families. There is also an option to use images instead of text, enlarge text and simplify the information provided. The information we provide is evidence based and up to date. In addition to the primary objectives of the project, the proposed benefits also include increased service user engagement, including feedback and a reduction in children not being brought to other mandated contacts. </a:t>
            </a:r>
          </a:p>
        </p:txBody>
      </p:sp>
      <p:sp>
        <p:nvSpPr>
          <p:cNvPr id="16" name="TextBox 2746">
            <a:extLst>
              <a:ext uri="{FF2B5EF4-FFF2-40B4-BE49-F238E27FC236}">
                <a16:creationId xmlns:a16="http://schemas.microsoft.com/office/drawing/2014/main" id="{E7E5679B-E1F3-9206-B5C4-803B23BE21D9}"/>
              </a:ext>
            </a:extLst>
          </p:cNvPr>
          <p:cNvSpPr txBox="1"/>
          <p:nvPr/>
        </p:nvSpPr>
        <p:spPr>
          <a:xfrm>
            <a:off x="5295071" y="10894283"/>
            <a:ext cx="5059680" cy="211820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p>
            <a:pPr>
              <a:lnSpc>
                <a:spcPct val="107000"/>
              </a:lnSpc>
              <a:spcAft>
                <a:spcPts val="800"/>
              </a:spcAft>
            </a:pPr>
            <a:r>
              <a:rPr lang="en-US" sz="1400" b="1" kern="1200" dirty="0">
                <a:solidFill>
                  <a:srgbClr val="000000"/>
                </a:solidFill>
                <a:effectLst/>
                <a:latin typeface="Aptos" panose="020B0004020202020204" pitchFamily="34" charset="0"/>
                <a:ea typeface="Aptos" panose="020B0004020202020204" pitchFamily="34" charset="0"/>
                <a:cs typeface="Calibri" panose="020F0502020204030204" pitchFamily="34" charset="0"/>
              </a:rPr>
              <a:t>PDSA Summary: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r>
              <a:rPr lang="en-US" sz="1100" b="1" kern="1200" dirty="0">
                <a:solidFill>
                  <a:srgbClr val="000000"/>
                </a:solidFill>
                <a:effectLst/>
                <a:latin typeface="Aptos" panose="020B0004020202020204" pitchFamily="34" charset="0"/>
                <a:ea typeface="Aptos" panose="020B0004020202020204" pitchFamily="34" charset="0"/>
                <a:cs typeface="Calibri" panose="020F0502020204030204" pitchFamily="34" charset="0"/>
              </a:rPr>
              <a:t>PLAN- </a:t>
            </a:r>
            <a:r>
              <a:rPr lang="en-US" sz="1100" kern="1200" dirty="0">
                <a:solidFill>
                  <a:srgbClr val="000000"/>
                </a:solidFill>
                <a:effectLst/>
                <a:latin typeface="Aptos" panose="020B0004020202020204" pitchFamily="34" charset="0"/>
                <a:ea typeface="Aptos" panose="020B0004020202020204" pitchFamily="34" charset="0"/>
                <a:cs typeface="Calibri" panose="020F0502020204030204" pitchFamily="34" charset="0"/>
              </a:rPr>
              <a:t>we have reviewed what is available to parents, reviewed partner agency resources, spoke to partners and created a resource which will be useful to parents.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r>
              <a:rPr lang="en-US" sz="1100" kern="1200" dirty="0">
                <a:solidFill>
                  <a:srgbClr val="000000"/>
                </a:solidFill>
                <a:effectLst/>
                <a:latin typeface="Aptos" panose="020B0004020202020204" pitchFamily="34" charset="0"/>
                <a:ea typeface="Aptos" panose="020B0004020202020204" pitchFamily="34" charset="0"/>
                <a:cs typeface="Calibri" panose="020F0502020204030204" pitchFamily="34" charset="0"/>
              </a:rPr>
              <a:t>The aim will reduce DNA's further, reduce emergency situations, increase ChatHealth messaging usage, increase contact with our Single Point of Access, by ensuring Parents/Carers know how and who to contact first.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r>
              <a:rPr lang="en-US" sz="1100" b="1" kern="1200" dirty="0">
                <a:solidFill>
                  <a:srgbClr val="000000"/>
                </a:solidFill>
                <a:effectLst/>
                <a:latin typeface="Aptos" panose="020B0004020202020204" pitchFamily="34" charset="0"/>
                <a:ea typeface="Aptos" panose="020B0004020202020204" pitchFamily="34" charset="0"/>
                <a:cs typeface="Calibri" panose="020F0502020204030204" pitchFamily="34" charset="0"/>
              </a:rPr>
              <a:t>DO</a:t>
            </a:r>
            <a:r>
              <a:rPr lang="en-US" sz="1100" kern="1200" dirty="0">
                <a:solidFill>
                  <a:srgbClr val="000000"/>
                </a:solidFill>
                <a:effectLst/>
                <a:latin typeface="Aptos" panose="020B0004020202020204" pitchFamily="34" charset="0"/>
                <a:ea typeface="Aptos" panose="020B0004020202020204" pitchFamily="34" charset="0"/>
                <a:cs typeface="Calibri" panose="020F0502020204030204" pitchFamily="34" charset="0"/>
              </a:rPr>
              <a:t>- We are introducing this from June 2024 at the 0-19 service meeting.</a:t>
            </a:r>
            <a:r>
              <a:rPr lang="en-US" sz="1100" b="1" kern="1200" dirty="0">
                <a:solidFill>
                  <a:srgbClr val="000000"/>
                </a:solidFill>
                <a:effectLst/>
                <a:latin typeface="Aptos" panose="020B0004020202020204" pitchFamily="34" charset="0"/>
                <a:ea typeface="Aptos" panose="020B0004020202020204" pitchFamily="34" charset="0"/>
                <a:cs typeface="Calibri" panose="020F0502020204030204" pitchFamily="34"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r>
              <a:rPr lang="en-US" sz="1100" b="1" kern="1200" dirty="0">
                <a:solidFill>
                  <a:srgbClr val="000000"/>
                </a:solidFill>
                <a:effectLst/>
                <a:latin typeface="Aptos" panose="020B0004020202020204" pitchFamily="34" charset="0"/>
                <a:ea typeface="Aptos" panose="020B0004020202020204" pitchFamily="34" charset="0"/>
                <a:cs typeface="Calibri" panose="020F0502020204030204" pitchFamily="34" charset="0"/>
              </a:rPr>
              <a:t>STUDY</a:t>
            </a:r>
            <a:r>
              <a:rPr lang="en-US" sz="1100" kern="1200" dirty="0">
                <a:solidFill>
                  <a:srgbClr val="000000"/>
                </a:solidFill>
                <a:effectLst/>
                <a:latin typeface="Aptos" panose="020B0004020202020204" pitchFamily="34" charset="0"/>
                <a:ea typeface="Aptos" panose="020B0004020202020204" pitchFamily="34" charset="0"/>
                <a:cs typeface="Calibri" panose="020F0502020204030204" pitchFamily="34" charset="0"/>
              </a:rPr>
              <a:t>- This will be reviewed in January 2024, having collated 6 months of data on a SPC Chart.</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r>
              <a:rPr lang="en-US" sz="1100" b="1" kern="1200" dirty="0">
                <a:solidFill>
                  <a:srgbClr val="000000"/>
                </a:solidFill>
                <a:effectLst/>
                <a:latin typeface="Aptos" panose="020B0004020202020204" pitchFamily="34" charset="0"/>
                <a:ea typeface="Aptos" panose="020B0004020202020204" pitchFamily="34" charset="0"/>
                <a:cs typeface="Calibri" panose="020F0502020204030204" pitchFamily="34" charset="0"/>
              </a:rPr>
              <a:t>ACT</a:t>
            </a:r>
            <a:r>
              <a:rPr lang="en-US" sz="1100" kern="1200" dirty="0">
                <a:solidFill>
                  <a:srgbClr val="000000"/>
                </a:solidFill>
                <a:effectLst/>
                <a:latin typeface="Aptos" panose="020B0004020202020204" pitchFamily="34" charset="0"/>
                <a:ea typeface="Aptos" panose="020B0004020202020204" pitchFamily="34" charset="0"/>
                <a:cs typeface="Calibri" panose="020F0502020204030204" pitchFamily="34" charset="0"/>
              </a:rPr>
              <a:t>- changes from study will be implemented.</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38B5DB85-2736-F0BE-1AAE-9FD5B125D437}"/>
              </a:ext>
            </a:extLst>
          </p:cNvPr>
          <p:cNvSpPr txBox="1"/>
          <p:nvPr/>
        </p:nvSpPr>
        <p:spPr>
          <a:xfrm>
            <a:off x="382020" y="117852"/>
            <a:ext cx="1564935" cy="461665"/>
          </a:xfrm>
          <a:prstGeom prst="rect">
            <a:avLst/>
          </a:prstGeom>
          <a:noFill/>
        </p:spPr>
        <p:txBody>
          <a:bodyPr wrap="square" rtlCol="0">
            <a:spAutoFit/>
          </a:bodyPr>
          <a:lstStyle/>
          <a:p>
            <a:r>
              <a:rPr lang="en-GB" sz="2400" b="1" dirty="0">
                <a:solidFill>
                  <a:schemeClr val="bg1"/>
                </a:solidFill>
              </a:rPr>
              <a:t>A24-051</a:t>
            </a: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AF1214F-4428-473E-9A33-B9D14D9D64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B70272C-0520-4B96-993D-8F893ABD742F}">
  <ds:schemaRefs>
    <ds:schemaRef ds:uri="http://schemas.microsoft.com/sharepoint/v3/contenttype/forms"/>
  </ds:schemaRefs>
</ds:datastoreItem>
</file>

<file path=customXml/itemProps3.xml><?xml version="1.0" encoding="utf-8"?>
<ds:datastoreItem xmlns:ds="http://schemas.openxmlformats.org/officeDocument/2006/customXml" ds:itemID="{130ADDAD-6A19-4E1A-85AA-BE52EF3A34DF}">
  <ds:schemaRefs>
    <ds:schemaRef ds:uri="http://schemas.microsoft.com/office/infopath/2007/PartnerControls"/>
    <ds:schemaRef ds:uri="cdef7ab9-3519-4273-a22c-7105e88b5b86"/>
    <ds:schemaRef ds:uri="http://purl.org/dc/elements/1.1/"/>
    <ds:schemaRef ds:uri="http://schemas.microsoft.com/office/2006/metadata/properties"/>
    <ds:schemaRef ds:uri="http://schemas.microsoft.com/sharepoint/v3"/>
    <ds:schemaRef ds:uri="http://purl.org/dc/terms/"/>
    <ds:schemaRef ds:uri="b1d9df04-9b8d-4886-96c6-6484f0dc8e88"/>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Office Theme</Template>
  <TotalTime>222</TotalTime>
  <Words>763</Words>
  <Application>Microsoft Office PowerPoint</Application>
  <PresentationFormat>Custom</PresentationFormat>
  <Paragraphs>31</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Arial</vt:lpstr>
      <vt:lpstr>Arial,Sans-Serif</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BRADLEY, Joyce (WALSALL HEALTHCARE NHS TRUST)</cp:lastModifiedBy>
  <cp:revision>5</cp:revision>
  <cp:lastPrinted>2024-06-04T12:28:14Z</cp:lastPrinted>
  <dcterms:created xsi:type="dcterms:W3CDTF">2020-12-07T15:24:36Z</dcterms:created>
  <dcterms:modified xsi:type="dcterms:W3CDTF">2024-06-19T14:41:35Z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