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1pPr>
    <a:lvl2pPr marL="1658996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2pPr>
    <a:lvl3pPr marL="3317992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3pPr>
    <a:lvl4pPr marL="4976988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4pPr>
    <a:lvl5pPr marL="6635984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5pPr>
    <a:lvl6pPr marL="8294980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6pPr>
    <a:lvl7pPr marL="9953976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7pPr>
    <a:lvl8pPr marL="11612971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8pPr>
    <a:lvl9pPr marL="13271967" algn="l" defTabSz="3317992" rtl="0" eaLnBrk="1" latinLnBrk="0" hangingPunct="1">
      <a:defRPr sz="6531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71"/>
    <p:restoredTop sz="94715"/>
  </p:normalViewPr>
  <p:slideViewPr>
    <p:cSldViewPr snapToGrid="0" snapToObjects="1">
      <p:cViewPr>
        <p:scale>
          <a:sx n="20" d="100"/>
          <a:sy n="20" d="100"/>
        </p:scale>
        <p:origin x="224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Reason for Drug Missed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Patient Refusal</c:v>
                </c:pt>
                <c:pt idx="1">
                  <c:v>Drug overdue</c:v>
                </c:pt>
                <c:pt idx="2">
                  <c:v>Clinical reason</c:v>
                </c:pt>
                <c:pt idx="3">
                  <c:v>Drug unavaliable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71.42</c:v>
                </c:pt>
                <c:pt idx="1">
                  <c:v>11.42</c:v>
                </c:pt>
                <c:pt idx="2">
                  <c:v>8.75</c:v>
                </c:pt>
                <c:pt idx="3">
                  <c:v>54.29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73-CF43-B2F9-53F9A94759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Patient Refusal</c:v>
                </c:pt>
                <c:pt idx="1">
                  <c:v>Drug overdue</c:v>
                </c:pt>
                <c:pt idx="2">
                  <c:v>Clinical reason</c:v>
                </c:pt>
                <c:pt idx="3">
                  <c:v>Drug unavaliable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9973-CF43-B2F9-53F9A94759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Patient Refusal</c:v>
                </c:pt>
                <c:pt idx="1">
                  <c:v>Drug overdue</c:v>
                </c:pt>
                <c:pt idx="2">
                  <c:v>Clinical reason</c:v>
                </c:pt>
                <c:pt idx="3">
                  <c:v>Drug unavaliable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9973-CF43-B2F9-53F9A9475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1635279"/>
        <c:axId val="210591392"/>
      </c:barChart>
      <c:catAx>
        <c:axId val="2061635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91392"/>
        <c:crosses val="autoZero"/>
        <c:auto val="1"/>
        <c:lblAlgn val="ctr"/>
        <c:lblOffset val="100"/>
        <c:noMultiLvlLbl val="0"/>
      </c:catAx>
      <c:valAx>
        <c:axId val="21059139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635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97491-4C68-F645-B833-3A7B004FC58E}" type="datetimeFigureOut">
              <a:rPr lang="en-US" smtClean="0"/>
              <a:t>10/9/23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302E0-B54E-8046-8B38-FF6C4CE96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8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1pPr>
    <a:lvl2pPr marL="1658996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2pPr>
    <a:lvl3pPr marL="3317992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3pPr>
    <a:lvl4pPr marL="4976988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4pPr>
    <a:lvl5pPr marL="6635984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5pPr>
    <a:lvl6pPr marL="8294980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6pPr>
    <a:lvl7pPr marL="9953976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7pPr>
    <a:lvl8pPr marL="11612971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8pPr>
    <a:lvl9pPr marL="13271967" algn="l" defTabSz="3317992" rtl="0" eaLnBrk="1" latinLnBrk="0" hangingPunct="1">
      <a:defRPr sz="43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302E0-B54E-8046-8B38-FF6C4CE964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2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FB229-069D-0D4B-B03F-3744DF674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4402" y="7005156"/>
            <a:ext cx="22706410" cy="14902051"/>
          </a:xfrm>
        </p:spPr>
        <p:txBody>
          <a:bodyPr anchor="b"/>
          <a:lstStyle>
            <a:lvl1pPr algn="ctr">
              <a:defRPr sz="148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4A1065-C231-BC42-B3C8-F1D3C1610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5960"/>
            </a:lvl1pPr>
            <a:lvl2pPr marL="1135319" indent="0" algn="ctr">
              <a:buNone/>
              <a:defRPr sz="4966"/>
            </a:lvl2pPr>
            <a:lvl3pPr marL="2270638" indent="0" algn="ctr">
              <a:buNone/>
              <a:defRPr sz="4470"/>
            </a:lvl3pPr>
            <a:lvl4pPr marL="3405957" indent="0" algn="ctr">
              <a:buNone/>
              <a:defRPr sz="3973"/>
            </a:lvl4pPr>
            <a:lvl5pPr marL="4541276" indent="0" algn="ctr">
              <a:buNone/>
              <a:defRPr sz="3973"/>
            </a:lvl5pPr>
            <a:lvl6pPr marL="5676595" indent="0" algn="ctr">
              <a:buNone/>
              <a:defRPr sz="3973"/>
            </a:lvl6pPr>
            <a:lvl7pPr marL="6811914" indent="0" algn="ctr">
              <a:buNone/>
              <a:defRPr sz="3973"/>
            </a:lvl7pPr>
            <a:lvl8pPr marL="7947233" indent="0" algn="ctr">
              <a:buNone/>
              <a:defRPr sz="3973"/>
            </a:lvl8pPr>
            <a:lvl9pPr marL="9082552" indent="0" algn="ctr">
              <a:buNone/>
              <a:defRPr sz="397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196D3-65D1-5248-A459-DCBA1EE88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71307-9347-464F-8F5D-8E7DBA53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C7E1D-3DD6-884D-B245-B91DCC80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E518-2A7C-8042-B902-9808DAE59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C7F2E-E3EE-5443-B85D-91224603B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097D1-7C76-DB41-9423-F0821E8C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F08F3-7CDB-5243-BCE8-F4FF832E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7114D-8B03-224F-AE8C-13273256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72040-0562-5645-9251-1EBEC2FB4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653" y="10671222"/>
            <a:ext cx="26112371" cy="17805173"/>
          </a:xfrm>
        </p:spPr>
        <p:txBody>
          <a:bodyPr anchor="b"/>
          <a:lstStyle>
            <a:lvl1pPr>
              <a:defRPr sz="148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2330C-72A5-EE43-AA74-8A7F03020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65653" y="28644839"/>
            <a:ext cx="26112371" cy="9363320"/>
          </a:xfrm>
        </p:spPr>
        <p:txBody>
          <a:bodyPr/>
          <a:lstStyle>
            <a:lvl1pPr marL="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1pPr>
            <a:lvl2pPr marL="1135319" indent="0">
              <a:buNone/>
              <a:defRPr sz="4966">
                <a:solidFill>
                  <a:schemeClr val="tx1">
                    <a:tint val="75000"/>
                  </a:schemeClr>
                </a:solidFill>
              </a:defRPr>
            </a:lvl2pPr>
            <a:lvl3pPr marL="2270638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3pPr>
            <a:lvl4pPr marL="3405957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4pPr>
            <a:lvl5pPr marL="4541276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5pPr>
            <a:lvl6pPr marL="5676595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6pPr>
            <a:lvl7pPr marL="6811914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7pPr>
            <a:lvl8pPr marL="794723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8pPr>
            <a:lvl9pPr marL="9082552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190A9-65D1-8746-A546-50F58316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7F1A4-465E-0D44-8164-75A6CA3D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F294F-DF00-EA41-AE23-C0159771D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0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5883C-25D2-8742-A7C7-066239F9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EDD52-6698-F84A-9890-7E65A89B4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AA79A-96F5-2B40-A2E5-81B36F98D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61252-4E55-FF42-BF7E-88D96F8C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4713C-D371-FC4F-BBF3-C89377E7A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CD5F1-A181-D34E-875F-89B22670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67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74A2D-F81E-B14C-923E-59E448206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364" y="2278907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F3CC4-E94C-6D48-8D7C-617B1EE8B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5365" y="10492870"/>
            <a:ext cx="12807833" cy="5142393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A26B9-63B7-7E49-B4D9-6C308EE03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85365" y="15635264"/>
            <a:ext cx="12807833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8FB4B-FC6C-1D40-B18A-45046E659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326827" y="10492870"/>
            <a:ext cx="12870909" cy="5142393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F1D19-B799-274F-AD62-3E35EAE47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5326827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0A0170-1531-8A40-974D-EA148413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E95933-A1B1-0644-BC69-8A67D581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DB95BC-09F2-CD41-B9E2-61B7FC0A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1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0416-BEFD-7E48-8B46-5C85AB7F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EF1B34-5B94-6B49-9883-F6D13EFD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90A44-5D8A-204A-AB73-27480C6DA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93F426-A216-3F48-90CE-B25E8A090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5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ECE36-F902-794C-B9D2-7DF8E79A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68CB9F-5B14-5247-8EC9-38B1E776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3F176-687A-2842-ABD5-9E66D2B1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8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969BA-CC8F-F043-985A-F81128E4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366" y="2853584"/>
            <a:ext cx="9764543" cy="9987545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ED351-BCA4-BB48-866B-4784FDC82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0909" y="6162952"/>
            <a:ext cx="15326827" cy="30418415"/>
          </a:xfrm>
        </p:spPr>
        <p:txBody>
          <a:bodyPr/>
          <a:lstStyle>
            <a:lvl1pPr>
              <a:defRPr sz="7946"/>
            </a:lvl1pPr>
            <a:lvl2pPr>
              <a:defRPr sz="6953"/>
            </a:lvl2pPr>
            <a:lvl3pPr>
              <a:defRPr sz="5960"/>
            </a:lvl3pPr>
            <a:lvl4pPr>
              <a:defRPr sz="4966"/>
            </a:lvl4pPr>
            <a:lvl5pPr>
              <a:defRPr sz="4966"/>
            </a:lvl5pPr>
            <a:lvl6pPr>
              <a:defRPr sz="4966"/>
            </a:lvl6pPr>
            <a:lvl7pPr>
              <a:defRPr sz="4966"/>
            </a:lvl7pPr>
            <a:lvl8pPr>
              <a:defRPr sz="4966"/>
            </a:lvl8pPr>
            <a:lvl9pPr>
              <a:defRPr sz="496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D0321-C9E9-C04C-BC88-90AAC7C09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366" y="12841129"/>
            <a:ext cx="9764543" cy="23789780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3815C-55EA-0E41-B48E-6C246AAD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09CD1-3863-B543-967C-E8113B49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B8F14-001A-B04A-93C2-B222351DC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2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4105B-2A75-454E-A10A-FD75B8289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366" y="2853584"/>
            <a:ext cx="9764543" cy="9987545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913AF7-2D38-5644-8384-31F6C2E4C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870909" y="6162952"/>
            <a:ext cx="15326827" cy="30418415"/>
          </a:xfrm>
        </p:spPr>
        <p:txBody>
          <a:bodyPr/>
          <a:lstStyle>
            <a:lvl1pPr marL="0" indent="0">
              <a:buNone/>
              <a:defRPr sz="7946"/>
            </a:lvl1pPr>
            <a:lvl2pPr marL="1135319" indent="0">
              <a:buNone/>
              <a:defRPr sz="6953"/>
            </a:lvl2pPr>
            <a:lvl3pPr marL="2270638" indent="0">
              <a:buNone/>
              <a:defRPr sz="5960"/>
            </a:lvl3pPr>
            <a:lvl4pPr marL="3405957" indent="0">
              <a:buNone/>
              <a:defRPr sz="4966"/>
            </a:lvl4pPr>
            <a:lvl5pPr marL="4541276" indent="0">
              <a:buNone/>
              <a:defRPr sz="4966"/>
            </a:lvl5pPr>
            <a:lvl6pPr marL="5676595" indent="0">
              <a:buNone/>
              <a:defRPr sz="4966"/>
            </a:lvl6pPr>
            <a:lvl7pPr marL="6811914" indent="0">
              <a:buNone/>
              <a:defRPr sz="4966"/>
            </a:lvl7pPr>
            <a:lvl8pPr marL="7947233" indent="0">
              <a:buNone/>
              <a:defRPr sz="4966"/>
            </a:lvl8pPr>
            <a:lvl9pPr marL="9082552" indent="0">
              <a:buNone/>
              <a:defRPr sz="4966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64D93-41D8-8042-A399-308882AD6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366" y="12841129"/>
            <a:ext cx="9764543" cy="23789780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51448-BBCF-CB42-A79B-86520AA6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DBE83-E4FC-AF49-BEA7-26D59A9D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EBC11-8C79-7D45-84D6-E3A13E14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7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2BB4-B30F-6248-8AF5-1D8AC0E6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3B9EE2-C6F4-7045-8B46-4C47D15BB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B2F1B-8C3F-6E49-926C-8FE4D0372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5DD3A-176C-7048-BA7A-02D86D09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0BC62-7338-4F42-9632-A1549A77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46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F13A33-AE0B-134D-8CA9-C5D0AE3C26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1665699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A5DD6-6960-0245-B23A-393C6F170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81421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EB0FB-DC53-E846-A168-FD2CE6BB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65030-90E2-D747-ACE3-68DA1FEFA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B0114-4967-B540-831F-0F512415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5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2F3C26-CBE2-2E45-95C0-69DACFE4A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421" y="2278907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1663B-EEB9-B749-B077-BE69244DC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C0E48-1722-5C45-A0F2-7D01333D5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81421" y="39672750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93A8B-0EA7-A545-A96A-894384557123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1DBFB-EE8A-3C44-A017-365FA2F6F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28665" y="39672750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62270-EA4D-384B-B052-46E438D9A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81869" y="39672750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4BC46-2E9E-9045-9F33-A4104E75C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10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60" indent="-567660" algn="l" defTabSz="2270638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6953" kern="1200">
          <a:solidFill>
            <a:schemeClr val="tx1"/>
          </a:solidFill>
          <a:latin typeface="+mn-lt"/>
          <a:ea typeface="+mn-ea"/>
          <a:cs typeface="+mn-cs"/>
        </a:defRPr>
      </a:lvl1pPr>
      <a:lvl2pPr marL="1702979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838298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3pPr>
      <a:lvl4pPr marL="3973617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5108936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E599918-E46D-6B4C-9EB4-060C644E8405}"/>
              </a:ext>
            </a:extLst>
          </p:cNvPr>
          <p:cNvSpPr txBox="1"/>
          <p:nvPr/>
        </p:nvSpPr>
        <p:spPr>
          <a:xfrm>
            <a:off x="640063" y="9122160"/>
            <a:ext cx="12020027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In the EPMA ,it was often seen that there are some drugs prescribed but not administered.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It risked patient safety, increased likelihood of poor outcome, risk of thrombus and embolic episode, loss of seizure control and potentially poor symptom relief.</a:t>
            </a:r>
          </a:p>
          <a:p>
            <a:endParaRPr lang="en-US" sz="1800" dirty="0"/>
          </a:p>
          <a:p>
            <a:r>
              <a:rPr lang="en-GB" sz="7200" dirty="0"/>
              <a:t> 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E42A4DE-1F6F-B845-8CF3-6E61ECFECF59}"/>
              </a:ext>
            </a:extLst>
          </p:cNvPr>
          <p:cNvSpPr/>
          <p:nvPr/>
        </p:nvSpPr>
        <p:spPr>
          <a:xfrm>
            <a:off x="468745" y="7711209"/>
            <a:ext cx="10606885" cy="119575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Introduction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FE3C754-39F4-9E40-B079-6C29FBC47DEF}"/>
              </a:ext>
            </a:extLst>
          </p:cNvPr>
          <p:cNvGrpSpPr/>
          <p:nvPr/>
        </p:nvGrpSpPr>
        <p:grpSpPr>
          <a:xfrm>
            <a:off x="468745" y="10440837"/>
            <a:ext cx="13079886" cy="4661698"/>
            <a:chOff x="199707" y="19836602"/>
            <a:chExt cx="13079886" cy="466169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DF7C3E9-B30D-094F-AB62-0F9132B42CEF}"/>
                </a:ext>
              </a:extLst>
            </p:cNvPr>
            <p:cNvSpPr/>
            <p:nvPr/>
          </p:nvSpPr>
          <p:spPr>
            <a:xfrm>
              <a:off x="199707" y="21668095"/>
              <a:ext cx="3584893" cy="1092110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To reduce the missed drug doses in order to improve patient safety.</a:t>
              </a:r>
              <a:endParaRPr lang="en-US" sz="1800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9D5DAD96-EA6B-314A-980D-8EF6802381D6}"/>
                </a:ext>
              </a:extLst>
            </p:cNvPr>
            <p:cNvSpPr/>
            <p:nvPr/>
          </p:nvSpPr>
          <p:spPr>
            <a:xfrm>
              <a:off x="9855684" y="19836602"/>
              <a:ext cx="2904801" cy="1143798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MP012 : Local trust guideline to minimise the risk of missed drug doses</a:t>
              </a:r>
              <a:endParaRPr lang="en-US" sz="1800" dirty="0"/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362D2E8B-ACF7-D141-A9BF-3F223C2B8EDC}"/>
                </a:ext>
              </a:extLst>
            </p:cNvPr>
            <p:cNvSpPr/>
            <p:nvPr/>
          </p:nvSpPr>
          <p:spPr>
            <a:xfrm>
              <a:off x="4784185" y="23230847"/>
              <a:ext cx="4143915" cy="1267453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NHS England &amp; MHRA guideline for Patient Safety(2014) -Stage Three : Directive-Improving Medication error incident 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11C40A72-0949-8447-A39B-BAF58BB27427}"/>
                </a:ext>
              </a:extLst>
            </p:cNvPr>
            <p:cNvSpPr/>
            <p:nvPr/>
          </p:nvSpPr>
          <p:spPr>
            <a:xfrm>
              <a:off x="4784185" y="21592500"/>
              <a:ext cx="3937317" cy="1205250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NICE Guidelines (2015) NG5: The safe and effective use of medicines to enable the best possible outcomes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AA830B69-BE99-8C4E-B06D-94696BDBD3EB}"/>
                </a:ext>
              </a:extLst>
            </p:cNvPr>
            <p:cNvSpPr/>
            <p:nvPr/>
          </p:nvSpPr>
          <p:spPr>
            <a:xfrm>
              <a:off x="4784185" y="19836602"/>
              <a:ext cx="4029615" cy="1143798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TNHS Specialist Pharmacy service (SPS) advise to minimise the risk of missed drugs(2021)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1353EB82-416F-7249-BAE6-748610D5C13D}"/>
                </a:ext>
              </a:extLst>
            </p:cNvPr>
            <p:cNvSpPr/>
            <p:nvPr/>
          </p:nvSpPr>
          <p:spPr>
            <a:xfrm>
              <a:off x="9855684" y="21574632"/>
              <a:ext cx="3377716" cy="1223118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MP004</a:t>
              </a:r>
              <a:r>
                <a:rPr lang="en-GB" sz="1800" baseline="0" dirty="0"/>
                <a:t> : Local trust guidelines on procedure for prescribing, storage and administration of Medicines.</a:t>
              </a:r>
              <a:endParaRPr lang="en-GB" sz="1800" dirty="0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C326086B-3F62-3D40-87C4-19993BB49D18}"/>
                </a:ext>
              </a:extLst>
            </p:cNvPr>
            <p:cNvSpPr/>
            <p:nvPr/>
          </p:nvSpPr>
          <p:spPr>
            <a:xfrm>
              <a:off x="9855684" y="23230847"/>
              <a:ext cx="3423909" cy="1267453"/>
            </a:xfrm>
            <a:prstGeom prst="roundRect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en-GB" sz="1800" dirty="0"/>
                <a:t>CP06-attachment 3- Local trust guidance for health profession on MCA 2005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2E34F9-E033-1D48-AB6D-DB49A81C27A0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3784600" y="20169006"/>
              <a:ext cx="999585" cy="204514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1C1E383-1E8A-844F-84F1-5CD611F47E25}"/>
                </a:ext>
              </a:extLst>
            </p:cNvPr>
            <p:cNvCxnSpPr>
              <a:cxnSpLocks/>
              <a:stCxn id="23" idx="3"/>
              <a:endCxn id="26" idx="1"/>
            </p:cNvCxnSpPr>
            <p:nvPr/>
          </p:nvCxnSpPr>
          <p:spPr>
            <a:xfrm flipV="1">
              <a:off x="3784600" y="22195125"/>
              <a:ext cx="999585" cy="1902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A5F9715-471D-2141-9190-E5F9D09E048A}"/>
                </a:ext>
              </a:extLst>
            </p:cNvPr>
            <p:cNvCxnSpPr>
              <a:cxnSpLocks/>
              <a:stCxn id="23" idx="3"/>
              <a:endCxn id="25" idx="1"/>
            </p:cNvCxnSpPr>
            <p:nvPr/>
          </p:nvCxnSpPr>
          <p:spPr>
            <a:xfrm>
              <a:off x="3784600" y="22214150"/>
              <a:ext cx="999585" cy="165042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2E5E56C-2838-7944-9F84-E85911A34023}"/>
                </a:ext>
              </a:extLst>
            </p:cNvPr>
            <p:cNvCxnSpPr>
              <a:stCxn id="27" idx="3"/>
              <a:endCxn id="24" idx="1"/>
            </p:cNvCxnSpPr>
            <p:nvPr/>
          </p:nvCxnSpPr>
          <p:spPr>
            <a:xfrm>
              <a:off x="8813800" y="20408501"/>
              <a:ext cx="104188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3580F84-2796-CD4A-8BAA-F92577849803}"/>
                </a:ext>
              </a:extLst>
            </p:cNvPr>
            <p:cNvCxnSpPr>
              <a:stCxn id="26" idx="3"/>
              <a:endCxn id="28" idx="1"/>
            </p:cNvCxnSpPr>
            <p:nvPr/>
          </p:nvCxnSpPr>
          <p:spPr>
            <a:xfrm flipV="1">
              <a:off x="8721502" y="22186191"/>
              <a:ext cx="1134182" cy="89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E06F723-89FF-D346-83A1-B171DD67FDB6}"/>
                </a:ext>
              </a:extLst>
            </p:cNvPr>
            <p:cNvCxnSpPr>
              <a:stCxn id="25" idx="3"/>
              <a:endCxn id="29" idx="1"/>
            </p:cNvCxnSpPr>
            <p:nvPr/>
          </p:nvCxnSpPr>
          <p:spPr>
            <a:xfrm>
              <a:off x="8928100" y="23864574"/>
              <a:ext cx="92758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69215A-A953-C04A-9F80-EC28C6761931}"/>
              </a:ext>
            </a:extLst>
          </p:cNvPr>
          <p:cNvGrpSpPr/>
          <p:nvPr/>
        </p:nvGrpSpPr>
        <p:grpSpPr>
          <a:xfrm>
            <a:off x="468745" y="15979307"/>
            <a:ext cx="10606885" cy="1953391"/>
            <a:chOff x="979237" y="14608528"/>
            <a:chExt cx="10606885" cy="3735852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672ACA80-295B-9842-837E-9A85A300B381}"/>
                </a:ext>
              </a:extLst>
            </p:cNvPr>
            <p:cNvSpPr/>
            <p:nvPr/>
          </p:nvSpPr>
          <p:spPr>
            <a:xfrm>
              <a:off x="979237" y="14608528"/>
              <a:ext cx="10606885" cy="2272045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Aim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6A7794-DBFB-F649-9557-3D73224611FA}"/>
                </a:ext>
              </a:extLst>
            </p:cNvPr>
            <p:cNvSpPr txBox="1"/>
            <p:nvPr/>
          </p:nvSpPr>
          <p:spPr>
            <a:xfrm>
              <a:off x="979237" y="17698048"/>
              <a:ext cx="8043076" cy="646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800" dirty="0"/>
                <a:t>To reduce the missed drug doses in order to improve patient safety.</a:t>
              </a:r>
              <a:endParaRPr lang="en-US" sz="1800" dirty="0"/>
            </a:p>
            <a:p>
              <a:endParaRPr lang="en-US" sz="180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7163F3B-56DB-8548-BCC0-DD7152DC9774}"/>
              </a:ext>
            </a:extLst>
          </p:cNvPr>
          <p:cNvGrpSpPr/>
          <p:nvPr/>
        </p:nvGrpSpPr>
        <p:grpSpPr>
          <a:xfrm>
            <a:off x="468745" y="18767624"/>
            <a:ext cx="12343372" cy="3823569"/>
            <a:chOff x="468745" y="18767624"/>
            <a:chExt cx="12343372" cy="3823569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1CC8A8D6-6242-2342-82B6-403962E18B86}"/>
                </a:ext>
              </a:extLst>
            </p:cNvPr>
            <p:cNvSpPr/>
            <p:nvPr/>
          </p:nvSpPr>
          <p:spPr>
            <a:xfrm>
              <a:off x="468745" y="18767624"/>
              <a:ext cx="10606885" cy="1188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Method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5B61142-0C19-7147-A576-8F2D1FEC061D}"/>
                </a:ext>
              </a:extLst>
            </p:cNvPr>
            <p:cNvSpPr/>
            <p:nvPr/>
          </p:nvSpPr>
          <p:spPr>
            <a:xfrm>
              <a:off x="977749" y="20144369"/>
              <a:ext cx="11834368" cy="2446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Place of audit – </a:t>
              </a:r>
              <a:r>
                <a:rPr lang="en-US" sz="1800" dirty="0" err="1"/>
                <a:t>Fairoak</a:t>
              </a:r>
              <a:r>
                <a:rPr lang="en-US" sz="1800" dirty="0"/>
                <a:t> Ward </a:t>
              </a:r>
              <a:r>
                <a:rPr lang="en-US" sz="1800" dirty="0" err="1"/>
                <a:t>Cannock</a:t>
              </a:r>
              <a:r>
                <a:rPr lang="en-US" sz="1800" dirty="0"/>
                <a:t> Chase Hospital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Type- Retrospective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Number of Patient’s audited- 35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Data collected from – Electronic prescribing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Data input and processing- Microsoft Excel 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en-US" sz="1800" dirty="0"/>
                <a:t>Period of data collection- 15/09/23-30/-9/23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445AD07-7D3D-8B40-B40E-0BECEB360286}"/>
              </a:ext>
            </a:extLst>
          </p:cNvPr>
          <p:cNvGrpSpPr/>
          <p:nvPr/>
        </p:nvGrpSpPr>
        <p:grpSpPr>
          <a:xfrm>
            <a:off x="465753" y="23138462"/>
            <a:ext cx="11297722" cy="3662860"/>
            <a:chOff x="465753" y="23138462"/>
            <a:chExt cx="11297722" cy="3662860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6D7FC7ED-63A4-E742-B55B-EA18E5829662}"/>
                </a:ext>
              </a:extLst>
            </p:cNvPr>
            <p:cNvSpPr/>
            <p:nvPr/>
          </p:nvSpPr>
          <p:spPr>
            <a:xfrm>
              <a:off x="465753" y="23138462"/>
              <a:ext cx="10609877" cy="1188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Audit Criteria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84A16E-7867-1049-A97C-9C1539C167E3}"/>
                </a:ext>
              </a:extLst>
            </p:cNvPr>
            <p:cNvSpPr txBox="1"/>
            <p:nvPr/>
          </p:nvSpPr>
          <p:spPr>
            <a:xfrm>
              <a:off x="883886" y="24595975"/>
              <a:ext cx="10879589" cy="2205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No less than 100% of the patients will receive all the critical drugs prescribed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1800" dirty="0"/>
                <a:t>No less than 80% of the patients will receive all the non-critical drugs prescribed 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en-US" sz="1800" dirty="0"/>
                <a:t>At least 80 % of the patients will receive all the medications prescribed </a:t>
              </a:r>
            </a:p>
            <a:p>
              <a:endParaRPr lang="en-US" dirty="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ED640140-FAA3-6845-AB96-7553EE8ABFD8}"/>
              </a:ext>
            </a:extLst>
          </p:cNvPr>
          <p:cNvSpPr txBox="1"/>
          <p:nvPr/>
        </p:nvSpPr>
        <p:spPr>
          <a:xfrm>
            <a:off x="465753" y="27889436"/>
            <a:ext cx="12858361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35 out of 35 patients admitted to </a:t>
            </a:r>
            <a:r>
              <a:rPr lang="en-US" sz="1800" dirty="0" err="1"/>
              <a:t>Fairoak</a:t>
            </a:r>
            <a:r>
              <a:rPr lang="en-US" sz="1800" dirty="0"/>
              <a:t> ward had missed drug doses at some point during their stay.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25 out of 35 patients admitted to </a:t>
            </a:r>
            <a:r>
              <a:rPr lang="en-US" sz="1800" dirty="0" err="1"/>
              <a:t>Fairoak</a:t>
            </a:r>
            <a:r>
              <a:rPr lang="en-US" sz="1800" dirty="0"/>
              <a:t> ward had missed critical drug doses at some point during their stay.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27 out of 35 patients admitted to </a:t>
            </a:r>
            <a:r>
              <a:rPr lang="en-US" sz="1800" dirty="0" err="1"/>
              <a:t>Fairoak</a:t>
            </a:r>
            <a:r>
              <a:rPr lang="en-US" sz="1800" dirty="0"/>
              <a:t> ward had missed non-critical drug doses at some point during their stay.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Among the reason behind missed drug doses,  patient refusal and drug unavailability  were the most common being 25 out of 35 and 19 out of 35 respectively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Other causes are ; drug overdue (4 out of 35) ,clinical reasons (low BP) (3 out of 35), administration not recorded (1 out of 35),patient not available (1 out of 35).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06180E-5E50-3D4F-A047-6DBAD1FDC40B}"/>
              </a:ext>
            </a:extLst>
          </p:cNvPr>
          <p:cNvSpPr txBox="1"/>
          <p:nvPr/>
        </p:nvSpPr>
        <p:spPr>
          <a:xfrm>
            <a:off x="17349354" y="9838020"/>
            <a:ext cx="11181659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100 % of the patients admitted to the ward had missed drug doses at some point during their stay 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71.42 % of the patients admitted to the ward had missed critical drug at some point during their stay.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77.14% of the patients admitted to the ward had missed non-critical drug at some point during their stay.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/>
              <a:t>Among the reasons mentioned behind missed drug doses , drug unavailability and patient refusal were most common being 54.28% and 71.42% respectively.</a:t>
            </a:r>
          </a:p>
        </p:txBody>
      </p: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3C619C83-6FDA-714D-8211-A136FB737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4337648"/>
              </p:ext>
            </p:extLst>
          </p:nvPr>
        </p:nvGraphicFramePr>
        <p:xfrm>
          <a:off x="5633297" y="31117108"/>
          <a:ext cx="16652385" cy="1033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" name="Rectangle 79">
            <a:extLst>
              <a:ext uri="{FF2B5EF4-FFF2-40B4-BE49-F238E27FC236}">
                <a16:creationId xmlns:a16="http://schemas.microsoft.com/office/drawing/2014/main" id="{310D6758-5C88-6B49-B123-46571F026CA2}"/>
              </a:ext>
            </a:extLst>
          </p:cNvPr>
          <p:cNvSpPr/>
          <p:nvPr/>
        </p:nvSpPr>
        <p:spPr>
          <a:xfrm>
            <a:off x="-1" y="52168"/>
            <a:ext cx="30275213" cy="718755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047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  <a:p>
            <a:pPr algn="ctr"/>
            <a:endParaRPr lang="en-US" sz="6600" dirty="0"/>
          </a:p>
          <a:p>
            <a:pPr algn="ctr"/>
            <a:r>
              <a:rPr lang="en-US" sz="6600" dirty="0"/>
              <a:t>Quality Improvement Project on Pertinent Administration of prescribed</a:t>
            </a:r>
          </a:p>
          <a:p>
            <a:pPr algn="ctr"/>
            <a:r>
              <a:rPr lang="en-US" sz="6600" dirty="0"/>
              <a:t>drugs in Care of Elderly Ward at </a:t>
            </a:r>
            <a:r>
              <a:rPr lang="en-US" sz="6600" dirty="0" err="1"/>
              <a:t>Cannock</a:t>
            </a:r>
            <a:r>
              <a:rPr lang="en-US" sz="6600" dirty="0"/>
              <a:t> Chase Hospital (Audit first cycle)</a:t>
            </a:r>
          </a:p>
          <a:p>
            <a:pPr algn="ctr"/>
            <a:r>
              <a:rPr lang="en-US" sz="6600" dirty="0"/>
              <a:t>                </a:t>
            </a:r>
            <a:r>
              <a:rPr lang="en-US" sz="6600" dirty="0" err="1"/>
              <a:t>A.Oke,V.Babu,P.Potdar,C.Okwuonu</a:t>
            </a:r>
            <a:endParaRPr lang="en-US" sz="6600" dirty="0"/>
          </a:p>
        </p:txBody>
      </p:sp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E1E78BA6-AB29-6744-846A-250F0B285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854738"/>
              </p:ext>
            </p:extLst>
          </p:nvPr>
        </p:nvGraphicFramePr>
        <p:xfrm>
          <a:off x="13277358" y="15858613"/>
          <a:ext cx="16691953" cy="63273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73017">
                  <a:extLst>
                    <a:ext uri="{9D8B030D-6E8A-4147-A177-3AD203B41FA5}">
                      <a16:colId xmlns:a16="http://schemas.microsoft.com/office/drawing/2014/main" val="2035692669"/>
                    </a:ext>
                  </a:extLst>
                </a:gridCol>
                <a:gridCol w="7197767">
                  <a:extLst>
                    <a:ext uri="{9D8B030D-6E8A-4147-A177-3AD203B41FA5}">
                      <a16:colId xmlns:a16="http://schemas.microsoft.com/office/drawing/2014/main" val="2224183927"/>
                    </a:ext>
                  </a:extLst>
                </a:gridCol>
                <a:gridCol w="3921169">
                  <a:extLst>
                    <a:ext uri="{9D8B030D-6E8A-4147-A177-3AD203B41FA5}">
                      <a16:colId xmlns:a16="http://schemas.microsoft.com/office/drawing/2014/main" val="724166613"/>
                    </a:ext>
                  </a:extLst>
                </a:gridCol>
              </a:tblGrid>
              <a:tr h="16835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Expected Project Outcome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Measure of Performance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Target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352909"/>
                  </a:ext>
                </a:extLst>
              </a:tr>
              <a:tr h="13267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100%  Reduction in missed drug doses for Pertinent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Adult in Electronic Prescribing (</a:t>
                      </a:r>
                      <a:r>
                        <a:rPr lang="en-US" sz="2400" dirty="0" err="1"/>
                        <a:t>ePMA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86134"/>
                  </a:ext>
                </a:extLst>
              </a:tr>
              <a:tr h="15637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80% Reduction in missed drug doses for non-pertinent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2706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Adult in Electronic Prescribing (</a:t>
                      </a:r>
                      <a:r>
                        <a:rPr lang="en-US" sz="2400" dirty="0" err="1"/>
                        <a:t>ePMA</a:t>
                      </a:r>
                      <a:r>
                        <a:rPr lang="en-US" sz="2400" dirty="0"/>
                        <a:t>)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80-100%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55849"/>
                  </a:ext>
                </a:extLst>
              </a:tr>
              <a:tr h="175325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80% Reduction in total missed drug doses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2706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Adult in Electronic Prescribing (</a:t>
                      </a:r>
                      <a:r>
                        <a:rPr lang="en-US" sz="2400" dirty="0" err="1"/>
                        <a:t>ePMA</a:t>
                      </a:r>
                      <a:r>
                        <a:rPr lang="en-US" sz="2400" dirty="0"/>
                        <a:t>)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8—100%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99426"/>
                  </a:ext>
                </a:extLst>
              </a:tr>
            </a:tbl>
          </a:graphicData>
        </a:graphic>
      </p:graphicFrame>
      <p:sp>
        <p:nvSpPr>
          <p:cNvPr id="110" name="TextBox 109">
            <a:extLst>
              <a:ext uri="{FF2B5EF4-FFF2-40B4-BE49-F238E27FC236}">
                <a16:creationId xmlns:a16="http://schemas.microsoft.com/office/drawing/2014/main" id="{62E913C0-2F15-9C4B-8B47-4EB325300B41}"/>
              </a:ext>
            </a:extLst>
          </p:cNvPr>
          <p:cNvSpPr txBox="1"/>
          <p:nvPr/>
        </p:nvSpPr>
        <p:spPr>
          <a:xfrm>
            <a:off x="215711" y="41462317"/>
            <a:ext cx="30275212" cy="2205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NHS Specialist pharmacy service advise to minimize the risk of Missed drugs (2012). QIP on appropriate administration of prescribed drugs at Royal Wolverhampton NHS Trust – Renal Medicine.</a:t>
            </a:r>
          </a:p>
          <a:p>
            <a:r>
              <a:rPr lang="en-US" sz="1800" dirty="0"/>
              <a:t>NICE Guidelines(2015) NG5:The safe and effective use of medicines to enable the best possible outcomes. NHS England &amp;MHRA guideline for Patient safety (2014) –stage three: Directive-Improving Medication Error incident. MP012:Local trust guideline to Minimize the risk of missed drug  doses. MP004 : Local trust guidelines on procedure for prescribing ,storage and administration of Medicines.</a:t>
            </a:r>
          </a:p>
          <a:p>
            <a:r>
              <a:rPr lang="en-US" sz="1800" dirty="0"/>
              <a:t>CP06-attachment 3– Local trust guidance for health profession on MCA 2005.</a:t>
            </a:r>
          </a:p>
          <a:p>
            <a:endParaRPr lang="en-US" dirty="0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6A8B76AE-C4D7-FE4B-877B-E7B90413C446}"/>
              </a:ext>
            </a:extLst>
          </p:cNvPr>
          <p:cNvSpPr/>
          <p:nvPr/>
        </p:nvSpPr>
        <p:spPr>
          <a:xfrm>
            <a:off x="17443772" y="7706996"/>
            <a:ext cx="10584000" cy="118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E009C90F-C1B1-2549-9E82-FB2547E127E7}"/>
              </a:ext>
            </a:extLst>
          </p:cNvPr>
          <p:cNvSpPr/>
          <p:nvPr/>
        </p:nvSpPr>
        <p:spPr>
          <a:xfrm>
            <a:off x="16750294" y="14114951"/>
            <a:ext cx="10584000" cy="119575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Expected Project Outcome</a:t>
            </a: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8A1E6731-2134-DF4E-B63F-368120A89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713" y="117988"/>
            <a:ext cx="10477500" cy="28448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D1CF7F5-A6A4-4F42-BB3B-408B6E872438}"/>
              </a:ext>
            </a:extLst>
          </p:cNvPr>
          <p:cNvGrpSpPr/>
          <p:nvPr/>
        </p:nvGrpSpPr>
        <p:grpSpPr>
          <a:xfrm>
            <a:off x="13507101" y="25437995"/>
            <a:ext cx="16768112" cy="4902882"/>
            <a:chOff x="13044678" y="20216907"/>
            <a:chExt cx="16768112" cy="4902882"/>
          </a:xfrm>
        </p:grpSpPr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58F9068E-6CCE-5C4C-B184-FCAA6E94A074}"/>
                </a:ext>
              </a:extLst>
            </p:cNvPr>
            <p:cNvSpPr/>
            <p:nvPr/>
          </p:nvSpPr>
          <p:spPr>
            <a:xfrm>
              <a:off x="13207623" y="20221145"/>
              <a:ext cx="2970062" cy="74697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Patient refusal</a:t>
              </a: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7DE16FAF-E063-0F46-A313-D39A9FDEF382}"/>
                </a:ext>
              </a:extLst>
            </p:cNvPr>
            <p:cNvSpPr/>
            <p:nvPr/>
          </p:nvSpPr>
          <p:spPr>
            <a:xfrm>
              <a:off x="13044678" y="22668671"/>
              <a:ext cx="3692432" cy="183528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Assess reason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Symptomatic Tx?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Cognitive Issues?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No longer required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Adverse effect?</a:t>
              </a: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99C51601-BF11-E44F-B930-38E32B6A3F28}"/>
                </a:ext>
              </a:extLst>
            </p:cNvPr>
            <p:cNvSpPr/>
            <p:nvPr/>
          </p:nvSpPr>
          <p:spPr>
            <a:xfrm>
              <a:off x="17489483" y="20216908"/>
              <a:ext cx="2944819" cy="75121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Drug Unavailability</a:t>
              </a: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BEB402D0-5605-5A45-AB18-7588F2B76B93}"/>
                </a:ext>
              </a:extLst>
            </p:cNvPr>
            <p:cNvSpPr/>
            <p:nvPr/>
          </p:nvSpPr>
          <p:spPr>
            <a:xfrm>
              <a:off x="17084508" y="22668671"/>
              <a:ext cx="3754770" cy="245111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Notify medical medical staff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Check with pharmacy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Emergency drug cupboard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Out of hours contact On-call team 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90D6F29A-7D1E-4744-B6D7-06C5CEDD5E49}"/>
                </a:ext>
              </a:extLst>
            </p:cNvPr>
            <p:cNvSpPr/>
            <p:nvPr/>
          </p:nvSpPr>
          <p:spPr>
            <a:xfrm>
              <a:off x="22041620" y="20216907"/>
              <a:ext cx="2814057" cy="75121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Patient not available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C2E14E74-7A16-B044-91DF-F1AEE949C246}"/>
                </a:ext>
              </a:extLst>
            </p:cNvPr>
            <p:cNvSpPr/>
            <p:nvPr/>
          </p:nvSpPr>
          <p:spPr>
            <a:xfrm>
              <a:off x="21571264" y="22668671"/>
              <a:ext cx="3754770" cy="245111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Assess urgency and ensure process to follow up once patient is available</a:t>
              </a:r>
            </a:p>
          </p:txBody>
        </p: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D6E3F967-DA46-A249-AB30-EB48F1C8362C}"/>
                </a:ext>
              </a:extLst>
            </p:cNvPr>
            <p:cNvSpPr/>
            <p:nvPr/>
          </p:nvSpPr>
          <p:spPr>
            <a:xfrm>
              <a:off x="26058020" y="22668671"/>
              <a:ext cx="3754770" cy="245111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Resolve ambiguities promptly with medical team</a:t>
              </a:r>
            </a:p>
            <a:p>
              <a:pPr marL="571500" indent="-571500">
                <a:buFont typeface="Wingdings" pitchFamily="2" charset="2"/>
                <a:buChar char="ü"/>
              </a:pPr>
              <a:r>
                <a:rPr lang="en-US" sz="2000" dirty="0"/>
                <a:t>Consider alternative routes/formulations</a:t>
              </a:r>
            </a:p>
          </p:txBody>
        </p: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F54FA66B-4623-244D-AA8B-3FBF4728E241}"/>
                </a:ext>
              </a:extLst>
            </p:cNvPr>
            <p:cNvSpPr/>
            <p:nvPr/>
          </p:nvSpPr>
          <p:spPr>
            <a:xfrm>
              <a:off x="26698889" y="20216907"/>
              <a:ext cx="2808000" cy="72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Clinical Reasons</a:t>
              </a:r>
            </a:p>
          </p:txBody>
        </p: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957BDD27-C035-4444-85FB-9FAE63BEA42E}"/>
                </a:ext>
              </a:extLst>
            </p:cNvPr>
            <p:cNvCxnSpPr>
              <a:stCxn id="90" idx="2"/>
            </p:cNvCxnSpPr>
            <p:nvPr/>
          </p:nvCxnSpPr>
          <p:spPr>
            <a:xfrm>
              <a:off x="14692654" y="20968121"/>
              <a:ext cx="0" cy="170055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B7CA1697-B025-274E-B750-3D43690ECCD9}"/>
                </a:ext>
              </a:extLst>
            </p:cNvPr>
            <p:cNvCxnSpPr/>
            <p:nvPr/>
          </p:nvCxnSpPr>
          <p:spPr>
            <a:xfrm>
              <a:off x="28104183" y="20936907"/>
              <a:ext cx="0" cy="170055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9EE07D55-7884-254D-A1AC-365B9406B64C}"/>
                </a:ext>
              </a:extLst>
            </p:cNvPr>
            <p:cNvCxnSpPr/>
            <p:nvPr/>
          </p:nvCxnSpPr>
          <p:spPr>
            <a:xfrm>
              <a:off x="23448648" y="20968121"/>
              <a:ext cx="0" cy="170055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22314708-B001-8045-AE7A-8971383DF2DE}"/>
                </a:ext>
              </a:extLst>
            </p:cNvPr>
            <p:cNvCxnSpPr/>
            <p:nvPr/>
          </p:nvCxnSpPr>
          <p:spPr>
            <a:xfrm>
              <a:off x="18932706" y="20968121"/>
              <a:ext cx="0" cy="170055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B37220DE-8359-184C-A468-10102508358E}"/>
              </a:ext>
            </a:extLst>
          </p:cNvPr>
          <p:cNvSpPr/>
          <p:nvPr/>
        </p:nvSpPr>
        <p:spPr>
          <a:xfrm>
            <a:off x="16838013" y="22779938"/>
            <a:ext cx="10606885" cy="118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 Plan</a:t>
            </a: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D314230C-998F-6544-8C1A-8529F8B66CC7}"/>
              </a:ext>
            </a:extLst>
          </p:cNvPr>
          <p:cNvSpPr/>
          <p:nvPr/>
        </p:nvSpPr>
        <p:spPr>
          <a:xfrm>
            <a:off x="465753" y="26254792"/>
            <a:ext cx="10609877" cy="118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2438672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40FEFEA-4A3C-49D4-B1CE-111FF902EE9F}"/>
</file>

<file path=customXml/itemProps2.xml><?xml version="1.0" encoding="utf-8"?>
<ds:datastoreItem xmlns:ds="http://schemas.openxmlformats.org/officeDocument/2006/customXml" ds:itemID="{55DFC56A-FE5D-42A0-BD18-B55F89D0A316}"/>
</file>

<file path=customXml/itemProps3.xml><?xml version="1.0" encoding="utf-8"?>
<ds:datastoreItem xmlns:ds="http://schemas.openxmlformats.org/officeDocument/2006/customXml" ds:itemID="{E95D1B93-EA58-481B-A56C-0112DE04C90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</TotalTime>
  <Words>760</Words>
  <Application>Microsoft Macintosh PowerPoint</Application>
  <PresentationFormat>Custom</PresentationFormat>
  <Paragraphs>76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Jemima Francis</dc:creator>
  <cp:lastModifiedBy>Jemima Francis</cp:lastModifiedBy>
  <cp:revision>44</cp:revision>
  <dcterms:created xsi:type="dcterms:W3CDTF">2023-10-07T13:05:27Z</dcterms:created>
  <dcterms:modified xsi:type="dcterms:W3CDTF">2023-10-10T06:42:47Z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</Properties>
</file>