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4D6761-2BA6-5CFB-EED2-ED510045494E}" v="15" dt="2024-06-20T08:55:14.046"/>
    <p1510:client id="{BBA68111-6913-2292-84F9-90CE30727942}" v="16" dt="2024-06-20T08:56:05.7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763"/>
    <p:restoredTop sz="96405"/>
  </p:normalViewPr>
  <p:slideViewPr>
    <p:cSldViewPr snapToGrid="0" snapToObjects="1">
      <p:cViewPr varScale="1">
        <p:scale>
          <a:sx n="50" d="100"/>
          <a:sy n="50" d="100"/>
        </p:scale>
        <p:origin x="52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I, Mandeep (THE ROYAL WOLVERHAMPTON NHS TRUST)" userId="S::mandeep.sarai@nhs.net::ec52dbc3-1e6f-40f0-aa0e-6e47e801b378" providerId="AD" clId="Web-{134D6761-2BA6-5CFB-EED2-ED510045494E}"/>
    <pc:docChg chg="modSld">
      <pc:chgData name="SARAI, Mandeep (THE ROYAL WOLVERHAMPTON NHS TRUST)" userId="S::mandeep.sarai@nhs.net::ec52dbc3-1e6f-40f0-aa0e-6e47e801b378" providerId="AD" clId="Web-{134D6761-2BA6-5CFB-EED2-ED510045494E}" dt="2024-06-20T08:55:14.046" v="10" actId="20577"/>
      <pc:docMkLst>
        <pc:docMk/>
      </pc:docMkLst>
      <pc:sldChg chg="addSp modSp">
        <pc:chgData name="SARAI, Mandeep (THE ROYAL WOLVERHAMPTON NHS TRUST)" userId="S::mandeep.sarai@nhs.net::ec52dbc3-1e6f-40f0-aa0e-6e47e801b378" providerId="AD" clId="Web-{134D6761-2BA6-5CFB-EED2-ED510045494E}" dt="2024-06-20T08:55:14.046" v="10" actId="20577"/>
        <pc:sldMkLst>
          <pc:docMk/>
          <pc:sldMk cId="1439128987" sldId="256"/>
        </pc:sldMkLst>
        <pc:spChg chg="add mod">
          <ac:chgData name="SARAI, Mandeep (THE ROYAL WOLVERHAMPTON NHS TRUST)" userId="S::mandeep.sarai@nhs.net::ec52dbc3-1e6f-40f0-aa0e-6e47e801b378" providerId="AD" clId="Web-{134D6761-2BA6-5CFB-EED2-ED510045494E}" dt="2024-06-20T08:55:14.046" v="10" actId="20577"/>
          <ac:spMkLst>
            <pc:docMk/>
            <pc:sldMk cId="1439128987" sldId="256"/>
            <ac:spMk id="2" creationId="{86F20ACF-EABA-270E-53C8-D92284EBB12B}"/>
          </ac:spMkLst>
        </pc:spChg>
      </pc:sldChg>
    </pc:docChg>
  </pc:docChgLst>
  <pc:docChgLst>
    <pc:chgData name="SARAI, Mandeep (THE ROYAL WOLVERHAMPTON NHS TRUST)" userId="S::mandeep.sarai@nhs.net::ec52dbc3-1e6f-40f0-aa0e-6e47e801b378" providerId="AD" clId="Web-{BBA68111-6913-2292-84F9-90CE30727942}"/>
    <pc:docChg chg="modSld">
      <pc:chgData name="SARAI, Mandeep (THE ROYAL WOLVERHAMPTON NHS TRUST)" userId="S::mandeep.sarai@nhs.net::ec52dbc3-1e6f-40f0-aa0e-6e47e801b378" providerId="AD" clId="Web-{BBA68111-6913-2292-84F9-90CE30727942}" dt="2024-06-20T08:56:03.890" v="3" actId="20577"/>
      <pc:docMkLst>
        <pc:docMk/>
      </pc:docMkLst>
      <pc:sldChg chg="modSp">
        <pc:chgData name="SARAI, Mandeep (THE ROYAL WOLVERHAMPTON NHS TRUST)" userId="S::mandeep.sarai@nhs.net::ec52dbc3-1e6f-40f0-aa0e-6e47e801b378" providerId="AD" clId="Web-{BBA68111-6913-2292-84F9-90CE30727942}" dt="2024-06-20T08:56:03.890" v="3" actId="20577"/>
        <pc:sldMkLst>
          <pc:docMk/>
          <pc:sldMk cId="1439128987" sldId="256"/>
        </pc:sldMkLst>
        <pc:spChg chg="mod">
          <ac:chgData name="SARAI, Mandeep (THE ROYAL WOLVERHAMPTON NHS TRUST)" userId="S::mandeep.sarai@nhs.net::ec52dbc3-1e6f-40f0-aa0e-6e47e801b378" providerId="AD" clId="Web-{BBA68111-6913-2292-84F9-90CE30727942}" dt="2024-06-20T08:56:03.890" v="3" actId="20577"/>
          <ac:spMkLst>
            <pc:docMk/>
            <pc:sldMk cId="1439128987" sldId="256"/>
            <ac:spMk id="2" creationId="{86F20ACF-EABA-270E-53C8-D92284EBB12B}"/>
          </ac:spMkLst>
        </pc:spChg>
      </pc:sldChg>
    </pc:docChg>
  </pc:docChgLst>
  <pc:docChgLst>
    <pc:chgData clId="Web-{BBA68111-6913-2292-84F9-90CE30727942}"/>
    <pc:docChg chg="modSld">
      <pc:chgData name="" userId="" providerId="" clId="Web-{BBA68111-6913-2292-84F9-90CE30727942}" dt="2024-06-20T08:55:49.998" v="3" actId="20577"/>
      <pc:docMkLst>
        <pc:docMk/>
      </pc:docMkLst>
      <pc:sldChg chg="modSp">
        <pc:chgData name="" userId="" providerId="" clId="Web-{BBA68111-6913-2292-84F9-90CE30727942}" dt="2024-06-20T08:55:49.998" v="3" actId="20577"/>
        <pc:sldMkLst>
          <pc:docMk/>
          <pc:sldMk cId="1439128987" sldId="256"/>
        </pc:sldMkLst>
        <pc:spChg chg="mod">
          <ac:chgData name="" userId="" providerId="" clId="Web-{BBA68111-6913-2292-84F9-90CE30727942}" dt="2024-06-20T08:55:49.998" v="3" actId="20577"/>
          <ac:spMkLst>
            <pc:docMk/>
            <pc:sldMk cId="1439128987" sldId="256"/>
            <ac:spMk id="2" creationId="{86F20ACF-EABA-270E-53C8-D92284EBB12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6/20/2024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D38D15B-C69A-C945-99D0-425943BFE0DD}" type="datetime1">
              <a:rPr lang="en-GB" smtClean="0"/>
              <a:t>20/06/2024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81AA62A-9405-8C4B-91C9-9669FEEBBF1C}" type="datetime1">
              <a:rPr lang="en-GB" smtClean="0"/>
              <a:t>20/06/2024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20/06/2024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56CFAE0-DFCF-664C-9113-8E274CE0AFD6}" type="datetime1">
              <a:rPr lang="en-GB" smtClean="0"/>
              <a:t>20/06/2024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9DC2CE-6F26-054F-B7D3-1A35B360EAB1}" type="datetime1">
              <a:rPr lang="en-GB" smtClean="0"/>
              <a:t>20/06/2024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8FB82F0-3905-A940-8E74-D4361D13ECB1}" type="datetime1">
              <a:rPr lang="en-GB" smtClean="0"/>
              <a:t>20/06/2024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20/06/2024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20/06/2024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20/06/2024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7A2AD87-DD57-764F-9F68-85A207130292}" type="datetime1">
              <a:rPr lang="en-GB" smtClean="0"/>
              <a:t>20/06/2024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22BCA60-DA8F-F348-8431-4D2A57F19BB4}" type="datetime1">
              <a:rPr lang="en-GB" smtClean="0"/>
              <a:t>20/06/2024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20/06/2024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382021" y="762001"/>
            <a:ext cx="6563066" cy="430887"/>
          </a:xfrm>
          <a:prstGeom prst="rect">
            <a:avLst/>
          </a:prstGeom>
          <a:noFill/>
        </p:spPr>
        <p:txBody>
          <a:bodyPr wrap="square" rtlCol="0">
            <a:spAutoFit/>
          </a:bodyPr>
          <a:lstStyle/>
          <a:p>
            <a:r>
              <a:rPr lang="en-US" sz="2200" b="1" dirty="0">
                <a:solidFill>
                  <a:schemeClr val="bg1"/>
                </a:solidFill>
                <a:latin typeface="Arial" panose="020B0604020202020204" pitchFamily="34" charset="0"/>
                <a:cs typeface="Arial" panose="020B0604020202020204" pitchFamily="34" charset="0"/>
              </a:rPr>
              <a:t>Antibiotic stewardship on </a:t>
            </a:r>
            <a:r>
              <a:rPr lang="en-US" sz="2200" b="1" dirty="0" err="1">
                <a:solidFill>
                  <a:schemeClr val="bg1"/>
                </a:solidFill>
                <a:latin typeface="Arial" panose="020B0604020202020204" pitchFamily="34" charset="0"/>
                <a:cs typeface="Arial" panose="020B0604020202020204" pitchFamily="34" charset="0"/>
              </a:rPr>
              <a:t>Deanesly</a:t>
            </a:r>
            <a:r>
              <a:rPr lang="en-US" sz="2200" b="1" dirty="0">
                <a:solidFill>
                  <a:schemeClr val="bg1"/>
                </a:solidFill>
                <a:latin typeface="Arial" panose="020B0604020202020204" pitchFamily="34" charset="0"/>
                <a:cs typeface="Arial" panose="020B0604020202020204" pitchFamily="34" charset="0"/>
              </a:rPr>
              <a:t> Ward 2023​</a:t>
            </a:r>
          </a:p>
        </p:txBody>
      </p:sp>
      <p:sp>
        <p:nvSpPr>
          <p:cNvPr id="10" name="TextBox 9">
            <a:extLst>
              <a:ext uri="{FF2B5EF4-FFF2-40B4-BE49-F238E27FC236}">
                <a16:creationId xmlns:a16="http://schemas.microsoft.com/office/drawing/2014/main" id="{B58AD6FE-F3F4-8946-838E-E4A51B087E8E}"/>
              </a:ext>
            </a:extLst>
          </p:cNvPr>
          <p:cNvSpPr txBox="1"/>
          <p:nvPr/>
        </p:nvSpPr>
        <p:spPr>
          <a:xfrm>
            <a:off x="382020" y="1285222"/>
            <a:ext cx="5605123" cy="923330"/>
          </a:xfrm>
          <a:prstGeom prst="rect">
            <a:avLst/>
          </a:prstGeom>
          <a:noFill/>
        </p:spPr>
        <p:txBody>
          <a:bodyPr wrap="square" rtlCol="0">
            <a:spAutoFit/>
          </a:bodyPr>
          <a:lstStyle/>
          <a:p>
            <a:pPr algn="l" rtl="0" fontAlgn="base"/>
            <a:r>
              <a:rPr lang="en-US" sz="1800" b="0" i="0" u="none" strike="noStrike" dirty="0">
                <a:solidFill>
                  <a:srgbClr val="FFFFFF"/>
                </a:solidFill>
                <a:effectLst/>
                <a:latin typeface="Arial" panose="020B0604020202020204" pitchFamily="34" charset="0"/>
              </a:rPr>
              <a:t>Dr James Smith / SHO</a:t>
            </a:r>
            <a:r>
              <a:rPr lang="en-US" sz="1800" b="0" i="0" dirty="0">
                <a:solidFill>
                  <a:srgbClr val="000000"/>
                </a:solidFill>
                <a:effectLst/>
                <a:latin typeface="Arial" panose="020B0604020202020204" pitchFamily="34" charset="0"/>
              </a:rPr>
              <a:t>​</a:t>
            </a:r>
            <a:endParaRPr lang="en-US" sz="2400" b="0" i="0" dirty="0">
              <a:solidFill>
                <a:srgbClr val="000000"/>
              </a:solidFill>
              <a:effectLst/>
              <a:latin typeface="Segoe UI" panose="020B0502040204020203" pitchFamily="34" charset="0"/>
            </a:endParaRPr>
          </a:p>
          <a:p>
            <a:pPr algn="l" rtl="0" fontAlgn="base"/>
            <a:r>
              <a:rPr lang="en-US" sz="1800" b="0" i="0" u="none" strike="noStrike" dirty="0">
                <a:solidFill>
                  <a:srgbClr val="FFFFFF"/>
                </a:solidFill>
                <a:effectLst/>
                <a:latin typeface="Arial" panose="020B0604020202020204" pitchFamily="34" charset="0"/>
              </a:rPr>
              <a:t>Dr Talitha Jackson / SHO</a:t>
            </a:r>
            <a:r>
              <a:rPr lang="en-US" sz="1800" b="0" i="0" dirty="0">
                <a:solidFill>
                  <a:srgbClr val="000000"/>
                </a:solidFill>
                <a:effectLst/>
                <a:latin typeface="Arial" panose="020B0604020202020204" pitchFamily="34" charset="0"/>
              </a:rPr>
              <a:t>​</a:t>
            </a:r>
            <a:endParaRPr lang="en-US" sz="2400" b="0" i="0" dirty="0">
              <a:solidFill>
                <a:srgbClr val="000000"/>
              </a:solidFill>
              <a:effectLst/>
              <a:latin typeface="Segoe UI" panose="020B0502040204020203" pitchFamily="34" charset="0"/>
            </a:endParaRPr>
          </a:p>
          <a:p>
            <a:pPr algn="l" rtl="0" fontAlgn="base"/>
            <a:r>
              <a:rPr lang="en-US" sz="1800" b="0" i="0" u="none" strike="noStrike" dirty="0">
                <a:solidFill>
                  <a:srgbClr val="FFFFFF"/>
                </a:solidFill>
                <a:effectLst/>
                <a:latin typeface="Arial" panose="020B0604020202020204" pitchFamily="34" charset="0"/>
              </a:rPr>
              <a:t>Supervisor – Dr Pek Koh / Consultant oncologist</a:t>
            </a:r>
            <a:endParaRPr lang="en-US" sz="2400" b="0" i="0" dirty="0">
              <a:solidFill>
                <a:srgbClr val="000000"/>
              </a:solidFill>
              <a:effectLst/>
              <a:latin typeface="Segoe UI" panose="020B0502040204020203" pitchFamily="34" charset="0"/>
            </a:endParaRPr>
          </a:p>
        </p:txBody>
      </p:sp>
      <p:sp>
        <p:nvSpPr>
          <p:cNvPr id="16" name="TextBox 15">
            <a:extLst>
              <a:ext uri="{FF2B5EF4-FFF2-40B4-BE49-F238E27FC236}">
                <a16:creationId xmlns:a16="http://schemas.microsoft.com/office/drawing/2014/main" id="{6A4C5C1C-0FD9-D2DD-1160-649D900937C6}"/>
              </a:ext>
            </a:extLst>
          </p:cNvPr>
          <p:cNvSpPr txBox="1"/>
          <p:nvPr/>
        </p:nvSpPr>
        <p:spPr>
          <a:xfrm>
            <a:off x="215444" y="13221931"/>
            <a:ext cx="4821351"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Oncology Department</a:t>
            </a:r>
          </a:p>
        </p:txBody>
      </p:sp>
      <p:sp>
        <p:nvSpPr>
          <p:cNvPr id="17" name="TextBox 16">
            <a:extLst>
              <a:ext uri="{FF2B5EF4-FFF2-40B4-BE49-F238E27FC236}">
                <a16:creationId xmlns:a16="http://schemas.microsoft.com/office/drawing/2014/main" id="{0221009E-D3EA-EDFE-40A4-FCD65B828EFF}"/>
              </a:ext>
            </a:extLst>
          </p:cNvPr>
          <p:cNvSpPr txBox="1"/>
          <p:nvPr/>
        </p:nvSpPr>
        <p:spPr>
          <a:xfrm>
            <a:off x="243095" y="13695629"/>
            <a:ext cx="5430951" cy="923330"/>
          </a:xfrm>
          <a:prstGeom prst="rect">
            <a:avLst/>
          </a:prstGeom>
          <a:noFill/>
        </p:spPr>
        <p:txBody>
          <a:bodyPr wrap="square" rtlCol="0">
            <a:spAutoFit/>
          </a:bodyPr>
          <a:lstStyle/>
          <a:p>
            <a:pPr algn="l" rtl="0" fontAlgn="base"/>
            <a:r>
              <a:rPr lang="en-US" sz="1800" b="1" i="0" u="none" strike="noStrike" dirty="0">
                <a:solidFill>
                  <a:srgbClr val="FFFFFF"/>
                </a:solidFill>
                <a:effectLst/>
                <a:latin typeface="Arial" panose="020B0604020202020204" pitchFamily="34" charset="0"/>
              </a:rPr>
              <a:t>Royal Wolverhampton NHS Trust</a:t>
            </a:r>
            <a:r>
              <a:rPr lang="en-US" sz="1800" b="0" i="0" dirty="0">
                <a:solidFill>
                  <a:srgbClr val="000000"/>
                </a:solidFill>
                <a:effectLst/>
                <a:latin typeface="Arial" panose="020B0604020202020204" pitchFamily="34" charset="0"/>
              </a:rPr>
              <a:t>​</a:t>
            </a:r>
            <a:endParaRPr lang="en-US" sz="1100"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Arial" panose="020B0604020202020204" pitchFamily="34" charset="0"/>
              </a:rPr>
              <a:t>​</a:t>
            </a:r>
            <a:endParaRPr lang="en-US" sz="1100" b="0" i="0" dirty="0">
              <a:solidFill>
                <a:srgbClr val="000000"/>
              </a:solidFill>
              <a:effectLst/>
              <a:latin typeface="Segoe UI" panose="020B0502040204020203" pitchFamily="34" charset="0"/>
            </a:endParaRPr>
          </a:p>
          <a:p>
            <a:pPr algn="l" rtl="0" fontAlgn="base"/>
            <a:r>
              <a:rPr lang="en-US" sz="1800" b="1" i="0" u="none" strike="noStrike" dirty="0">
                <a:solidFill>
                  <a:srgbClr val="FFFFFF"/>
                </a:solidFill>
                <a:effectLst/>
                <a:latin typeface="Arial" panose="020B0604020202020204" pitchFamily="34" charset="0"/>
              </a:rPr>
              <a:t>Poster made May 2024</a:t>
            </a:r>
            <a:endParaRPr lang="en-US" sz="1100" b="0" i="0" dirty="0">
              <a:solidFill>
                <a:srgbClr val="000000"/>
              </a:solidFill>
              <a:effectLst/>
              <a:latin typeface="Segoe UI" panose="020B0502040204020203" pitchFamily="34" charset="0"/>
            </a:endParaRPr>
          </a:p>
        </p:txBody>
      </p:sp>
      <p:pic>
        <p:nvPicPr>
          <p:cNvPr id="1039" name="Picture 15">
            <a:extLst>
              <a:ext uri="{FF2B5EF4-FFF2-40B4-BE49-F238E27FC236}">
                <a16:creationId xmlns:a16="http://schemas.microsoft.com/office/drawing/2014/main" id="{5FE9B1CF-C518-1642-952C-55820B7902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883" y="2495502"/>
            <a:ext cx="4487341" cy="2489072"/>
          </a:xfrm>
          <a:prstGeom prst="rect">
            <a:avLst/>
          </a:prstGeom>
          <a:noFill/>
          <a:extLst>
            <a:ext uri="{909E8E84-426E-40DD-AFC4-6F175D3DCCD1}">
              <a14:hiddenFill xmlns:a14="http://schemas.microsoft.com/office/drawing/2010/main">
                <a:solidFill>
                  <a:srgbClr val="FFFFFF"/>
                </a:solidFill>
              </a14:hiddenFill>
            </a:ext>
          </a:extLst>
        </p:spPr>
      </p:pic>
      <p:pic>
        <p:nvPicPr>
          <p:cNvPr id="1041" name="Picture 17">
            <a:extLst>
              <a:ext uri="{FF2B5EF4-FFF2-40B4-BE49-F238E27FC236}">
                <a16:creationId xmlns:a16="http://schemas.microsoft.com/office/drawing/2014/main" id="{F6F056B8-3313-C04D-ADD2-E15306F704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5906" y="2394731"/>
            <a:ext cx="4494914" cy="2589843"/>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EFA2E8DD-16D7-CB45-A77C-AAD354434D57}"/>
              </a:ext>
            </a:extLst>
          </p:cNvPr>
          <p:cNvSpPr txBox="1"/>
          <p:nvPr/>
        </p:nvSpPr>
        <p:spPr>
          <a:xfrm>
            <a:off x="274691" y="4963253"/>
            <a:ext cx="5346700" cy="369332"/>
          </a:xfrm>
          <a:prstGeom prst="rect">
            <a:avLst/>
          </a:prstGeom>
          <a:noFill/>
        </p:spPr>
        <p:txBody>
          <a:bodyPr wrap="square">
            <a:spAutoFit/>
          </a:bodyPr>
          <a:lstStyle/>
          <a:p>
            <a:r>
              <a:rPr lang="en-GB" b="1" i="0" dirty="0">
                <a:solidFill>
                  <a:schemeClr val="accent5">
                    <a:lumMod val="50000"/>
                  </a:schemeClr>
                </a:solidFill>
                <a:effectLst/>
                <a:latin typeface="Calibri" panose="020F0502020204030204" pitchFamily="34" charset="0"/>
                <a:cs typeface="Calibri" panose="020F0502020204030204" pitchFamily="34" charset="0"/>
              </a:rPr>
              <a:t>Abstract</a:t>
            </a:r>
            <a:r>
              <a:rPr lang="en-GB" b="1" i="0" dirty="0">
                <a:solidFill>
                  <a:srgbClr val="000000"/>
                </a:solidFill>
                <a:effectLst/>
                <a:latin typeface="Times" pitchFamily="2" charset="0"/>
              </a:rPr>
              <a:t> </a:t>
            </a:r>
            <a:endParaRPr lang="en-GB" b="1" dirty="0"/>
          </a:p>
        </p:txBody>
      </p:sp>
      <p:sp>
        <p:nvSpPr>
          <p:cNvPr id="24" name="TextBox 23">
            <a:extLst>
              <a:ext uri="{FF2B5EF4-FFF2-40B4-BE49-F238E27FC236}">
                <a16:creationId xmlns:a16="http://schemas.microsoft.com/office/drawing/2014/main" id="{302B960C-7D55-F340-A3D9-6BCFFDF7EAD9}"/>
              </a:ext>
            </a:extLst>
          </p:cNvPr>
          <p:cNvSpPr txBox="1"/>
          <p:nvPr/>
        </p:nvSpPr>
        <p:spPr>
          <a:xfrm>
            <a:off x="271593" y="5266198"/>
            <a:ext cx="10051370" cy="1384995"/>
          </a:xfrm>
          <a:prstGeom prst="rect">
            <a:avLst/>
          </a:prstGeom>
          <a:noFill/>
        </p:spPr>
        <p:txBody>
          <a:bodyPr wrap="square">
            <a:spAutoFit/>
          </a:bodyPr>
          <a:lstStyle/>
          <a:p>
            <a:pPr algn="l" rtl="0" fontAlgn="base"/>
            <a:r>
              <a:rPr lang="en-US" sz="1050" b="0" i="0" u="none" strike="noStrike" dirty="0">
                <a:solidFill>
                  <a:srgbClr val="000000"/>
                </a:solidFill>
                <a:effectLst/>
                <a:latin typeface="Arial" panose="020B0604020202020204" pitchFamily="34" charset="0"/>
              </a:rPr>
              <a:t>Antibiotics are a vital component in the management of oncology inpatients. It is therefore important that antibiotic prescribing is appropriate, and if guidelines are followed as much as possible. </a:t>
            </a:r>
            <a:r>
              <a:rPr lang="en-US" sz="1050" b="0" i="0" dirty="0">
                <a:solidFill>
                  <a:srgbClr val="000000"/>
                </a:solidFill>
                <a:effectLst/>
                <a:latin typeface="Arial" panose="020B0604020202020204" pitchFamily="34" charset="0"/>
              </a:rPr>
              <a:t>​</a:t>
            </a:r>
            <a:endParaRPr lang="en-US" sz="1050" b="0" i="0" dirty="0">
              <a:solidFill>
                <a:srgbClr val="000000"/>
              </a:solidFill>
              <a:effectLst/>
              <a:latin typeface="Segoe UI" panose="020B0502040204020203" pitchFamily="34" charset="0"/>
            </a:endParaRPr>
          </a:p>
          <a:p>
            <a:pPr algn="l" rtl="0" fontAlgn="base"/>
            <a:r>
              <a:rPr lang="en-US" sz="1050" b="0" i="0" u="none" strike="noStrike" dirty="0">
                <a:solidFill>
                  <a:srgbClr val="000000"/>
                </a:solidFill>
                <a:effectLst/>
                <a:latin typeface="Arial" panose="020B0604020202020204" pitchFamily="34" charset="0"/>
              </a:rPr>
              <a:t>This QIP studied antibiotic prescribing over 2 cycles of 2 weeks each to determine if the choice of antibiotic was appropriate given the clinical scenario, as well as the length of the courses and whether discussion with microbiology took place when warranted. </a:t>
            </a:r>
            <a:r>
              <a:rPr lang="en-US" sz="1050" b="0" i="0" dirty="0">
                <a:solidFill>
                  <a:srgbClr val="000000"/>
                </a:solidFill>
                <a:effectLst/>
                <a:latin typeface="Arial" panose="020B0604020202020204" pitchFamily="34" charset="0"/>
              </a:rPr>
              <a:t>​</a:t>
            </a:r>
            <a:endParaRPr lang="en-US" sz="1050" b="0" i="0" dirty="0">
              <a:solidFill>
                <a:srgbClr val="000000"/>
              </a:solidFill>
              <a:effectLst/>
              <a:latin typeface="Segoe UI" panose="020B0502040204020203" pitchFamily="34" charset="0"/>
            </a:endParaRPr>
          </a:p>
          <a:p>
            <a:pPr algn="l" rtl="0" fontAlgn="base"/>
            <a:r>
              <a:rPr lang="en-US" sz="1050" b="0" i="0" u="none" strike="noStrike" dirty="0">
                <a:solidFill>
                  <a:srgbClr val="000000"/>
                </a:solidFill>
                <a:effectLst/>
                <a:latin typeface="Arial" panose="020B0604020202020204" pitchFamily="34" charset="0"/>
              </a:rPr>
              <a:t>The first cycle concluded that broad-spectrum antibiotics such as </a:t>
            </a:r>
            <a:r>
              <a:rPr lang="en-US" sz="1050" b="0" i="0" u="none" strike="noStrike" dirty="0" err="1">
                <a:solidFill>
                  <a:srgbClr val="000000"/>
                </a:solidFill>
                <a:effectLst/>
                <a:latin typeface="Arial" panose="020B0604020202020204" pitchFamily="34" charset="0"/>
              </a:rPr>
              <a:t>Tazocin</a:t>
            </a:r>
            <a:r>
              <a:rPr lang="en-US" sz="1050" b="0" i="0" u="none" strike="noStrike" dirty="0">
                <a:solidFill>
                  <a:srgbClr val="000000"/>
                </a:solidFill>
                <a:effectLst/>
                <a:latin typeface="Arial" panose="020B0604020202020204" pitchFamily="34" charset="0"/>
              </a:rPr>
              <a:t> were often overprescribed in non-neutropaenic patients and that a significant number of courses exceeded the recommended length.</a:t>
            </a:r>
            <a:r>
              <a:rPr lang="en-US" sz="1050" b="0" i="0" dirty="0">
                <a:solidFill>
                  <a:srgbClr val="000000"/>
                </a:solidFill>
                <a:effectLst/>
                <a:latin typeface="Arial" panose="020B0604020202020204" pitchFamily="34" charset="0"/>
              </a:rPr>
              <a:t>​</a:t>
            </a:r>
            <a:endParaRPr lang="en-US" sz="1050" b="0" i="0" dirty="0">
              <a:solidFill>
                <a:srgbClr val="000000"/>
              </a:solidFill>
              <a:effectLst/>
              <a:latin typeface="Segoe UI" panose="020B0502040204020203" pitchFamily="34" charset="0"/>
            </a:endParaRPr>
          </a:p>
          <a:p>
            <a:pPr algn="l" rtl="0" fontAlgn="base"/>
            <a:r>
              <a:rPr lang="en-US" sz="1050" b="0" i="0" u="none" strike="noStrike" dirty="0">
                <a:solidFill>
                  <a:srgbClr val="000000"/>
                </a:solidFill>
                <a:effectLst/>
                <a:latin typeface="Arial" panose="020B0604020202020204" pitchFamily="34" charset="0"/>
              </a:rPr>
              <a:t>After an educational poster and teaching session were delivered, a second cycle was completed which showed improvements in both antibiotic choice and course length. It is recommended this audit is continued to identify areas for improvement in antibiotic prescribing amongst oncology inpatients. </a:t>
            </a:r>
            <a:endParaRPr lang="en-US" sz="1050" b="0" i="0" dirty="0">
              <a:solidFill>
                <a:srgbClr val="000000"/>
              </a:solidFill>
              <a:effectLst/>
              <a:latin typeface="Segoe UI" panose="020B0502040204020203" pitchFamily="34" charset="0"/>
            </a:endParaRPr>
          </a:p>
        </p:txBody>
      </p:sp>
      <p:sp>
        <p:nvSpPr>
          <p:cNvPr id="26" name="TextBox 25">
            <a:extLst>
              <a:ext uri="{FF2B5EF4-FFF2-40B4-BE49-F238E27FC236}">
                <a16:creationId xmlns:a16="http://schemas.microsoft.com/office/drawing/2014/main" id="{1DC44D6A-825C-F943-A120-44889521697D}"/>
              </a:ext>
            </a:extLst>
          </p:cNvPr>
          <p:cNvSpPr txBox="1"/>
          <p:nvPr/>
        </p:nvSpPr>
        <p:spPr>
          <a:xfrm>
            <a:off x="243095" y="6780189"/>
            <a:ext cx="5346700" cy="369332"/>
          </a:xfrm>
          <a:prstGeom prst="rect">
            <a:avLst/>
          </a:prstGeom>
          <a:noFill/>
        </p:spPr>
        <p:txBody>
          <a:bodyPr wrap="square">
            <a:spAutoFit/>
          </a:bodyPr>
          <a:lstStyle/>
          <a:p>
            <a:r>
              <a:rPr lang="en-US" sz="1800" b="1" i="0" u="none" strike="noStrike" dirty="0">
                <a:solidFill>
                  <a:schemeClr val="accent5">
                    <a:lumMod val="50000"/>
                  </a:schemeClr>
                </a:solidFill>
                <a:effectLst/>
                <a:latin typeface="Calibri" panose="020F0502020204030204" pitchFamily="34" charset="0"/>
              </a:rPr>
              <a:t>Further</a:t>
            </a:r>
            <a:r>
              <a:rPr lang="en-US" sz="1800" b="1" i="0" u="none" strike="noStrike" dirty="0">
                <a:solidFill>
                  <a:srgbClr val="333F50"/>
                </a:solidFill>
                <a:effectLst/>
                <a:latin typeface="Calibri" panose="020F0502020204030204" pitchFamily="34" charset="0"/>
              </a:rPr>
              <a:t> </a:t>
            </a:r>
            <a:r>
              <a:rPr lang="en-US" sz="1800" b="1" i="0" u="none" strike="noStrike" dirty="0">
                <a:solidFill>
                  <a:schemeClr val="accent5">
                    <a:lumMod val="50000"/>
                  </a:schemeClr>
                </a:solidFill>
                <a:effectLst/>
                <a:latin typeface="Calibri" panose="020F0502020204030204" pitchFamily="34" charset="0"/>
              </a:rPr>
              <a:t>information</a:t>
            </a:r>
            <a:endParaRPr lang="en-GB" dirty="0">
              <a:solidFill>
                <a:schemeClr val="accent5">
                  <a:lumMod val="50000"/>
                </a:schemeClr>
              </a:solidFill>
            </a:endParaRPr>
          </a:p>
        </p:txBody>
      </p:sp>
      <p:pic>
        <p:nvPicPr>
          <p:cNvPr id="1045" name="Picture 21">
            <a:extLst>
              <a:ext uri="{FF2B5EF4-FFF2-40B4-BE49-F238E27FC236}">
                <a16:creationId xmlns:a16="http://schemas.microsoft.com/office/drawing/2014/main" id="{8A06E133-DAB6-4F42-A91C-459C905B1B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5297" y="7602869"/>
            <a:ext cx="4669592" cy="2557009"/>
          </a:xfrm>
          <a:prstGeom prst="rect">
            <a:avLst/>
          </a:prstGeom>
          <a:noFill/>
          <a:extLst>
            <a:ext uri="{909E8E84-426E-40DD-AFC4-6F175D3DCCD1}">
              <a14:hiddenFill xmlns:a14="http://schemas.microsoft.com/office/drawing/2010/main">
                <a:solidFill>
                  <a:srgbClr val="FFFFFF"/>
                </a:solidFill>
              </a14:hiddenFill>
            </a:ext>
          </a:extLst>
        </p:spPr>
      </p:pic>
      <p:pic>
        <p:nvPicPr>
          <p:cNvPr id="1047" name="Picture 23" descr="A graph of a number of patients&#10;&#10;Description automatically generated">
            <a:extLst>
              <a:ext uri="{FF2B5EF4-FFF2-40B4-BE49-F238E27FC236}">
                <a16:creationId xmlns:a16="http://schemas.microsoft.com/office/drawing/2014/main" id="{BBA6C94F-38DB-9144-AA00-368BDA3F80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15297" y="10274430"/>
            <a:ext cx="4821351" cy="2865084"/>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EE9C4DCF-46C7-F149-ADED-A663118FB825}"/>
              </a:ext>
            </a:extLst>
          </p:cNvPr>
          <p:cNvSpPr txBox="1"/>
          <p:nvPr/>
        </p:nvSpPr>
        <p:spPr>
          <a:xfrm>
            <a:off x="250541" y="7120269"/>
            <a:ext cx="5564756" cy="5909310"/>
          </a:xfrm>
          <a:prstGeom prst="rect">
            <a:avLst/>
          </a:prstGeom>
          <a:noFill/>
        </p:spPr>
        <p:txBody>
          <a:bodyPr wrap="square">
            <a:spAutoFit/>
          </a:bodyPr>
          <a:lstStyle/>
          <a:p>
            <a:pPr algn="l" rtl="0" fontAlgn="base"/>
            <a:r>
              <a:rPr lang="en-US" sz="1050" b="1" i="0" dirty="0">
                <a:solidFill>
                  <a:srgbClr val="000000"/>
                </a:solidFill>
                <a:effectLst/>
                <a:latin typeface="Arial" panose="020B0604020202020204" pitchFamily="34" charset="0"/>
              </a:rPr>
              <a:t>Methodology</a:t>
            </a:r>
            <a:r>
              <a:rPr lang="en-US" sz="1050" b="0" i="0" dirty="0">
                <a:solidFill>
                  <a:srgbClr val="000000"/>
                </a:solidFill>
                <a:effectLst/>
                <a:latin typeface="Arial" panose="020B0604020202020204" pitchFamily="34" charset="0"/>
              </a:rPr>
              <a:t>​</a:t>
            </a:r>
            <a:endParaRPr lang="en-US" sz="1050" b="0" i="0" dirty="0">
              <a:solidFill>
                <a:srgbClr val="000000"/>
              </a:solidFill>
              <a:effectLst/>
              <a:latin typeface="Segoe UI" panose="020B0502040204020203" pitchFamily="34" charset="0"/>
            </a:endParaRPr>
          </a:p>
          <a:p>
            <a:pPr algn="l" rtl="0" fontAlgn="base"/>
            <a:r>
              <a:rPr lang="en-US" sz="1050" b="0" i="0" u="none" strike="noStrike" dirty="0">
                <a:solidFill>
                  <a:srgbClr val="000000"/>
                </a:solidFill>
                <a:effectLst/>
                <a:latin typeface="Arial" panose="020B0604020202020204" pitchFamily="34" charset="0"/>
              </a:rPr>
              <a:t>Retrospective data was collected from oncology inpatients treated for infection who were admitted between 1-14th January 2023 for cycle 1 (n=21) and 1-14th July 2023 for cycle 2 (n=21). We collected data on their infective diagnosis, antibiotic choice (2nd and 3rd choices if applicable), length of course, neutropaenic status, and what the guideline suggested based on their diagnosis for comparison. Data was collected from review of their scanned inpatient notes and </a:t>
            </a:r>
            <a:r>
              <a:rPr lang="en-US" sz="1050" b="0" i="0" u="none" strike="noStrike" dirty="0" err="1">
                <a:solidFill>
                  <a:srgbClr val="000000"/>
                </a:solidFill>
                <a:effectLst/>
                <a:latin typeface="Arial" panose="020B0604020202020204" pitchFamily="34" charset="0"/>
              </a:rPr>
              <a:t>ePMA</a:t>
            </a:r>
            <a:r>
              <a:rPr lang="en-US" sz="1050" b="0" i="0" u="none" strike="noStrike" dirty="0">
                <a:solidFill>
                  <a:srgbClr val="000000"/>
                </a:solidFill>
                <a:effectLst/>
                <a:latin typeface="Arial" panose="020B0604020202020204" pitchFamily="34" charset="0"/>
              </a:rPr>
              <a:t> records. </a:t>
            </a:r>
            <a:r>
              <a:rPr lang="en-US" sz="1050" b="0" i="0" dirty="0">
                <a:solidFill>
                  <a:srgbClr val="000000"/>
                </a:solidFill>
                <a:effectLst/>
                <a:latin typeface="Arial" panose="020B0604020202020204" pitchFamily="34" charset="0"/>
              </a:rPr>
              <a:t>​</a:t>
            </a:r>
            <a:endParaRPr lang="en-US" sz="1050" b="0" i="0" dirty="0">
              <a:solidFill>
                <a:srgbClr val="000000"/>
              </a:solidFill>
              <a:effectLst/>
              <a:latin typeface="Segoe UI" panose="020B0502040204020203" pitchFamily="34" charset="0"/>
            </a:endParaRPr>
          </a:p>
          <a:p>
            <a:pPr algn="l" rtl="0" fontAlgn="base"/>
            <a:r>
              <a:rPr lang="en-US" sz="1050" b="0" i="0" dirty="0">
                <a:solidFill>
                  <a:srgbClr val="000000"/>
                </a:solidFill>
                <a:effectLst/>
                <a:latin typeface="Arial" panose="020B0604020202020204" pitchFamily="34" charset="0"/>
              </a:rPr>
              <a:t>​</a:t>
            </a:r>
            <a:endParaRPr lang="en-US" sz="1050" dirty="0">
              <a:solidFill>
                <a:srgbClr val="000000"/>
              </a:solidFill>
              <a:latin typeface="Segoe UI" panose="020B0502040204020203" pitchFamily="34" charset="0"/>
            </a:endParaRPr>
          </a:p>
          <a:p>
            <a:pPr algn="l" rtl="0" fontAlgn="base"/>
            <a:r>
              <a:rPr lang="en-US" sz="1050" b="1" i="0" dirty="0">
                <a:solidFill>
                  <a:srgbClr val="000000"/>
                </a:solidFill>
                <a:effectLst/>
                <a:latin typeface="Arial" panose="020B0604020202020204" pitchFamily="34" charset="0"/>
              </a:rPr>
              <a:t>Results</a:t>
            </a:r>
            <a:r>
              <a:rPr lang="en-US" sz="1050" b="0" i="0" dirty="0">
                <a:solidFill>
                  <a:srgbClr val="000000"/>
                </a:solidFill>
                <a:effectLst/>
                <a:latin typeface="Arial" panose="020B0604020202020204" pitchFamily="34" charset="0"/>
              </a:rPr>
              <a:t>​</a:t>
            </a:r>
            <a:endParaRPr lang="en-US" sz="1050" b="0" i="0" dirty="0">
              <a:solidFill>
                <a:srgbClr val="000000"/>
              </a:solidFill>
              <a:effectLst/>
              <a:latin typeface="Segoe UI" panose="020B0502040204020203" pitchFamily="34" charset="0"/>
            </a:endParaRPr>
          </a:p>
          <a:p>
            <a:pPr algn="l" rtl="0" fontAlgn="base">
              <a:buFont typeface="Arial" panose="020B0604020202020204" pitchFamily="34" charset="0"/>
              <a:buChar char="•"/>
            </a:pPr>
            <a:r>
              <a:rPr lang="en-US" sz="1050" b="0" i="0" u="none" strike="noStrike" dirty="0">
                <a:solidFill>
                  <a:srgbClr val="000000"/>
                </a:solidFill>
                <a:effectLst/>
                <a:latin typeface="Arial" panose="020B0604020202020204" pitchFamily="34" charset="0"/>
              </a:rPr>
              <a:t>In cycle 1, the first-choice antibiotic matched the microbiology guideline 38% of the time. In cycle 2, this improved to 57%</a:t>
            </a:r>
            <a:r>
              <a:rPr lang="en-GB" sz="1050" b="0" i="0" u="none" strike="noStrike" dirty="0">
                <a:solidFill>
                  <a:srgbClr val="000000"/>
                </a:solidFill>
                <a:effectLst/>
                <a:latin typeface="Arial" panose="020B0604020202020204" pitchFamily="34" charset="0"/>
              </a:rPr>
              <a:t>.</a:t>
            </a:r>
            <a:r>
              <a:rPr lang="en-US" sz="1050" b="0" i="0" dirty="0">
                <a:solidFill>
                  <a:srgbClr val="000000"/>
                </a:solidFill>
                <a:effectLst/>
                <a:latin typeface="Arial" panose="020B0604020202020204" pitchFamily="34" charset="0"/>
              </a:rPr>
              <a:t>​</a:t>
            </a:r>
          </a:p>
          <a:p>
            <a:pPr algn="l" rtl="0" fontAlgn="base">
              <a:buFont typeface="Arial" panose="020B0604020202020204" pitchFamily="34" charset="0"/>
              <a:buChar char="•"/>
            </a:pPr>
            <a:r>
              <a:rPr lang="en-US" sz="1050" b="0" i="0" u="none" strike="noStrike" dirty="0">
                <a:solidFill>
                  <a:srgbClr val="000000"/>
                </a:solidFill>
                <a:effectLst/>
                <a:latin typeface="Arial" panose="020B0604020202020204" pitchFamily="34" charset="0"/>
              </a:rPr>
              <a:t>In cycle 1, </a:t>
            </a:r>
            <a:r>
              <a:rPr lang="en-US" sz="1050" b="0" i="0" u="none" strike="noStrike" dirty="0" err="1">
                <a:solidFill>
                  <a:srgbClr val="000000"/>
                </a:solidFill>
                <a:effectLst/>
                <a:latin typeface="Arial" panose="020B0604020202020204" pitchFamily="34" charset="0"/>
              </a:rPr>
              <a:t>Tazocin</a:t>
            </a:r>
            <a:r>
              <a:rPr lang="en-US" sz="1050" b="0" i="0" u="none" strike="noStrike" dirty="0">
                <a:solidFill>
                  <a:srgbClr val="000000"/>
                </a:solidFill>
                <a:effectLst/>
                <a:latin typeface="Arial" panose="020B0604020202020204" pitchFamily="34" charset="0"/>
              </a:rPr>
              <a:t> was the first choice in 8 occasions, only 1 of these patients was neutropaenic. </a:t>
            </a:r>
            <a:r>
              <a:rPr lang="en-GB" sz="1050" b="0" i="0" u="none" strike="noStrike" dirty="0">
                <a:solidFill>
                  <a:srgbClr val="000000"/>
                </a:solidFill>
                <a:effectLst/>
                <a:latin typeface="Arial" panose="020B0604020202020204" pitchFamily="34" charset="0"/>
              </a:rPr>
              <a:t>Compared to cycle 2, in 6 occasions </a:t>
            </a:r>
            <a:r>
              <a:rPr lang="en-GB" sz="1050" b="0" i="0" u="none" strike="noStrike" dirty="0" err="1">
                <a:solidFill>
                  <a:srgbClr val="000000"/>
                </a:solidFill>
                <a:effectLst/>
                <a:latin typeface="Arial" panose="020B0604020202020204" pitchFamily="34" charset="0"/>
              </a:rPr>
              <a:t>Tazocin</a:t>
            </a:r>
            <a:r>
              <a:rPr lang="en-GB" sz="1050" b="0" i="0" u="none" strike="noStrike" dirty="0">
                <a:solidFill>
                  <a:srgbClr val="000000"/>
                </a:solidFill>
                <a:effectLst/>
                <a:latin typeface="Arial" panose="020B0604020202020204" pitchFamily="34" charset="0"/>
              </a:rPr>
              <a:t> was the first choice and 5 patients were neutropaenic. </a:t>
            </a:r>
            <a:r>
              <a:rPr lang="en-US" sz="1050" b="0" i="0" u="none" strike="noStrike" dirty="0">
                <a:solidFill>
                  <a:srgbClr val="000000"/>
                </a:solidFill>
                <a:effectLst/>
                <a:latin typeface="Arial" panose="020B0604020202020204" pitchFamily="34" charset="0"/>
              </a:rPr>
              <a:t>The modal infection in cycle 1 was community acquired pneumonia whereas in cycle 2 it was neutropaenic sepsis. </a:t>
            </a:r>
            <a:r>
              <a:rPr lang="en-US" sz="1050" b="0" i="0" dirty="0">
                <a:solidFill>
                  <a:srgbClr val="000000"/>
                </a:solidFill>
                <a:effectLst/>
                <a:latin typeface="Arial" panose="020B0604020202020204" pitchFamily="34" charset="0"/>
              </a:rPr>
              <a:t>​</a:t>
            </a:r>
          </a:p>
          <a:p>
            <a:pPr algn="l" rtl="0" fontAlgn="base">
              <a:buFont typeface="Arial" panose="020B0604020202020204" pitchFamily="34" charset="0"/>
              <a:buChar char="•"/>
            </a:pPr>
            <a:r>
              <a:rPr lang="en-US" sz="1050" b="0" i="0" u="none" strike="noStrike" dirty="0">
                <a:solidFill>
                  <a:srgbClr val="000000"/>
                </a:solidFill>
                <a:effectLst/>
                <a:latin typeface="Arial" panose="020B0604020202020204" pitchFamily="34" charset="0"/>
              </a:rPr>
              <a:t>In cycle 1, where there was a clear guideline on treatment duration, the prescribed duration matched in 50% of cases. In cycle 2, it matched the duration 63% of the time. </a:t>
            </a:r>
            <a:r>
              <a:rPr lang="en-US" sz="1050" b="0" i="0" dirty="0">
                <a:solidFill>
                  <a:srgbClr val="000000"/>
                </a:solidFill>
                <a:effectLst/>
                <a:latin typeface="Arial" panose="020B0604020202020204" pitchFamily="34" charset="0"/>
              </a:rPr>
              <a:t>​</a:t>
            </a:r>
          </a:p>
          <a:p>
            <a:pPr algn="l" rtl="0" fontAlgn="base">
              <a:buFont typeface="Arial" panose="020B0604020202020204" pitchFamily="34" charset="0"/>
              <a:buChar char="•"/>
            </a:pPr>
            <a:r>
              <a:rPr lang="en-US" sz="1050" b="0" i="0" u="none" strike="noStrike" dirty="0">
                <a:solidFill>
                  <a:srgbClr val="000000"/>
                </a:solidFill>
                <a:effectLst/>
                <a:latin typeface="Arial" panose="020B0604020202020204" pitchFamily="34" charset="0"/>
              </a:rPr>
              <a:t>In cases where prescribing deviated from the guidelines, microbiology were contacted in 20% of cases in cycle 1 and in 50% of cases in cycle 2. </a:t>
            </a:r>
            <a:r>
              <a:rPr lang="en-US" sz="1050" b="0" i="0" dirty="0">
                <a:solidFill>
                  <a:srgbClr val="000000"/>
                </a:solidFill>
                <a:effectLst/>
                <a:latin typeface="Arial" panose="020B0604020202020204" pitchFamily="34" charset="0"/>
              </a:rPr>
              <a:t>​</a:t>
            </a:r>
          </a:p>
          <a:p>
            <a:pPr algn="l" rtl="0" fontAlgn="base"/>
            <a:r>
              <a:rPr lang="en-US" sz="1050" b="0" i="0" dirty="0">
                <a:solidFill>
                  <a:srgbClr val="000000"/>
                </a:solidFill>
                <a:effectLst/>
                <a:latin typeface="Arial" panose="020B0604020202020204" pitchFamily="34" charset="0"/>
              </a:rPr>
              <a:t>​</a:t>
            </a:r>
            <a:endParaRPr lang="en-US" sz="1050" b="0" i="0" dirty="0">
              <a:solidFill>
                <a:srgbClr val="000000"/>
              </a:solidFill>
              <a:effectLst/>
              <a:latin typeface="Segoe UI" panose="020B0502040204020203" pitchFamily="34" charset="0"/>
            </a:endParaRPr>
          </a:p>
          <a:p>
            <a:pPr algn="l" rtl="0" fontAlgn="base"/>
            <a:r>
              <a:rPr lang="en-US" sz="1050" b="1" i="0" dirty="0">
                <a:solidFill>
                  <a:srgbClr val="000000"/>
                </a:solidFill>
                <a:effectLst/>
                <a:latin typeface="Arial" panose="020B0604020202020204" pitchFamily="34" charset="0"/>
              </a:rPr>
              <a:t>Conclusions</a:t>
            </a:r>
            <a:r>
              <a:rPr lang="en-US" sz="1050" b="0" i="0" dirty="0">
                <a:solidFill>
                  <a:srgbClr val="000000"/>
                </a:solidFill>
                <a:effectLst/>
                <a:latin typeface="Arial" panose="020B0604020202020204" pitchFamily="34" charset="0"/>
              </a:rPr>
              <a:t>​</a:t>
            </a:r>
            <a:endParaRPr lang="en-US" sz="1050" b="0" i="0" dirty="0">
              <a:solidFill>
                <a:srgbClr val="000000"/>
              </a:solidFill>
              <a:effectLst/>
              <a:latin typeface="Segoe UI" panose="020B0502040204020203" pitchFamily="34" charset="0"/>
            </a:endParaRPr>
          </a:p>
          <a:p>
            <a:pPr algn="l" rtl="0" fontAlgn="base">
              <a:buFont typeface="Arial" panose="020B0604020202020204" pitchFamily="34" charset="0"/>
              <a:buChar char="•"/>
            </a:pPr>
            <a:r>
              <a:rPr lang="en-US" sz="1050" b="0" i="0" u="none" strike="noStrike" dirty="0">
                <a:solidFill>
                  <a:srgbClr val="000000"/>
                </a:solidFill>
                <a:effectLst/>
                <a:latin typeface="Arial" panose="020B0604020202020204" pitchFamily="34" charset="0"/>
              </a:rPr>
              <a:t>There is a significant percentage of patients receiving an incorrect first-choice antibiotic when compared to the guidelines, particularly </a:t>
            </a:r>
            <a:r>
              <a:rPr lang="en-US" sz="1050" b="0" i="0" u="none" strike="noStrike" dirty="0" err="1">
                <a:solidFill>
                  <a:srgbClr val="000000"/>
                </a:solidFill>
                <a:effectLst/>
                <a:latin typeface="Arial" panose="020B0604020202020204" pitchFamily="34" charset="0"/>
              </a:rPr>
              <a:t>Tazocin</a:t>
            </a:r>
            <a:r>
              <a:rPr lang="en-US" sz="1050" b="0" i="0" u="none" strike="noStrike" dirty="0">
                <a:solidFill>
                  <a:srgbClr val="000000"/>
                </a:solidFill>
                <a:effectLst/>
                <a:latin typeface="Arial" panose="020B0604020202020204" pitchFamily="34" charset="0"/>
              </a:rPr>
              <a:t>. </a:t>
            </a:r>
            <a:r>
              <a:rPr lang="en-US" sz="1050" b="0" i="0" dirty="0">
                <a:solidFill>
                  <a:srgbClr val="000000"/>
                </a:solidFill>
                <a:effectLst/>
                <a:latin typeface="Arial" panose="020B0604020202020204" pitchFamily="34" charset="0"/>
              </a:rPr>
              <a:t>​</a:t>
            </a:r>
          </a:p>
          <a:p>
            <a:pPr algn="l" rtl="0" fontAlgn="base">
              <a:buFont typeface="Arial" panose="020B0604020202020204" pitchFamily="34" charset="0"/>
              <a:buChar char="•"/>
            </a:pPr>
            <a:r>
              <a:rPr lang="en-US" sz="1050" b="0" i="0" u="none" strike="noStrike" dirty="0">
                <a:solidFill>
                  <a:srgbClr val="000000"/>
                </a:solidFill>
                <a:effectLst/>
                <a:latin typeface="Arial" panose="020B0604020202020204" pitchFamily="34" charset="0"/>
              </a:rPr>
              <a:t>Microbiology are not contacted frequently enough when prescribing deviates from the guidelines</a:t>
            </a:r>
            <a:r>
              <a:rPr lang="en-GB" sz="1050" b="0" i="0" u="none" strike="noStrike" dirty="0">
                <a:solidFill>
                  <a:srgbClr val="000000"/>
                </a:solidFill>
                <a:effectLst/>
                <a:latin typeface="Arial" panose="020B0604020202020204" pitchFamily="34" charset="0"/>
              </a:rPr>
              <a:t>.</a:t>
            </a:r>
            <a:r>
              <a:rPr lang="en-US" sz="1050" b="0" i="0" dirty="0">
                <a:solidFill>
                  <a:srgbClr val="000000"/>
                </a:solidFill>
                <a:effectLst/>
                <a:latin typeface="Arial" panose="020B0604020202020204" pitchFamily="34" charset="0"/>
              </a:rPr>
              <a:t>​</a:t>
            </a:r>
          </a:p>
          <a:p>
            <a:pPr algn="l" rtl="0" fontAlgn="base">
              <a:buFont typeface="Arial" panose="020B0604020202020204" pitchFamily="34" charset="0"/>
              <a:buChar char="•"/>
            </a:pPr>
            <a:r>
              <a:rPr lang="en-US" sz="1050" b="0" i="0" u="none" strike="noStrike" dirty="0">
                <a:solidFill>
                  <a:srgbClr val="000000"/>
                </a:solidFill>
                <a:effectLst/>
                <a:latin typeface="Arial" panose="020B0604020202020204" pitchFamily="34" charset="0"/>
              </a:rPr>
              <a:t>The length of the prescribed course often exceeded the recommended length</a:t>
            </a:r>
            <a:r>
              <a:rPr lang="en-GB" sz="1050" b="0" i="0" u="none" strike="noStrike" dirty="0">
                <a:solidFill>
                  <a:srgbClr val="000000"/>
                </a:solidFill>
                <a:effectLst/>
                <a:latin typeface="Arial" panose="020B0604020202020204" pitchFamily="34" charset="0"/>
              </a:rPr>
              <a:t>.</a:t>
            </a:r>
            <a:r>
              <a:rPr lang="en-US" sz="1050" b="0" i="0" dirty="0">
                <a:solidFill>
                  <a:srgbClr val="000000"/>
                </a:solidFill>
                <a:effectLst/>
                <a:latin typeface="Arial" panose="020B0604020202020204" pitchFamily="34" charset="0"/>
              </a:rPr>
              <a:t>​</a:t>
            </a:r>
          </a:p>
          <a:p>
            <a:pPr algn="l" rtl="0" fontAlgn="base"/>
            <a:r>
              <a:rPr lang="en-US" sz="1050" b="0" i="0" dirty="0">
                <a:solidFill>
                  <a:srgbClr val="000000"/>
                </a:solidFill>
                <a:effectLst/>
                <a:latin typeface="Arial" panose="020B0604020202020204" pitchFamily="34" charset="0"/>
              </a:rPr>
              <a:t>​</a:t>
            </a:r>
            <a:endParaRPr lang="en-US" sz="1050" b="0" i="0" dirty="0">
              <a:solidFill>
                <a:srgbClr val="000000"/>
              </a:solidFill>
              <a:effectLst/>
              <a:latin typeface="Segoe UI" panose="020B0502040204020203" pitchFamily="34" charset="0"/>
            </a:endParaRPr>
          </a:p>
          <a:p>
            <a:pPr algn="l" rtl="0" fontAlgn="base"/>
            <a:r>
              <a:rPr lang="en-US" sz="1050" b="1" i="0" dirty="0">
                <a:solidFill>
                  <a:srgbClr val="000000"/>
                </a:solidFill>
                <a:effectLst/>
                <a:latin typeface="Arial" panose="020B0604020202020204" pitchFamily="34" charset="0"/>
              </a:rPr>
              <a:t>Recommendations</a:t>
            </a:r>
            <a:r>
              <a:rPr lang="en-US" sz="1050" b="0" i="0" dirty="0">
                <a:solidFill>
                  <a:srgbClr val="000000"/>
                </a:solidFill>
                <a:effectLst/>
                <a:latin typeface="Arial" panose="020B0604020202020204" pitchFamily="34" charset="0"/>
              </a:rPr>
              <a:t>​</a:t>
            </a:r>
            <a:endParaRPr lang="en-US" sz="1050" b="0" i="0" dirty="0">
              <a:solidFill>
                <a:srgbClr val="000000"/>
              </a:solidFill>
              <a:effectLst/>
              <a:latin typeface="Segoe UI" panose="020B0502040204020203" pitchFamily="34" charset="0"/>
            </a:endParaRPr>
          </a:p>
          <a:p>
            <a:pPr algn="l" rtl="0" fontAlgn="base">
              <a:buFont typeface="Arial" panose="020B0604020202020204" pitchFamily="34" charset="0"/>
              <a:buChar char="•"/>
            </a:pPr>
            <a:r>
              <a:rPr lang="en-US" sz="1050" b="0" i="0" u="none" strike="noStrike" dirty="0">
                <a:solidFill>
                  <a:srgbClr val="000000"/>
                </a:solidFill>
                <a:effectLst/>
                <a:latin typeface="Arial" panose="020B0604020202020204" pitchFamily="34" charset="0"/>
              </a:rPr>
              <a:t>When oncology patients do not have </a:t>
            </a:r>
            <a:r>
              <a:rPr lang="en-US" sz="1050" b="0" i="0" u="none" strike="noStrike" dirty="0" err="1">
                <a:solidFill>
                  <a:srgbClr val="000000"/>
                </a:solidFill>
                <a:effectLst/>
                <a:latin typeface="Arial" panose="020B0604020202020204" pitchFamily="34" charset="0"/>
              </a:rPr>
              <a:t>neutropaenia</a:t>
            </a:r>
            <a:r>
              <a:rPr lang="en-US" sz="1050" b="0" i="0" u="none" strike="noStrike" dirty="0">
                <a:solidFill>
                  <a:srgbClr val="000000"/>
                </a:solidFill>
                <a:effectLst/>
                <a:latin typeface="Arial" panose="020B0604020202020204" pitchFamily="34" charset="0"/>
              </a:rPr>
              <a:t>, antibiotic prescribing should be guided by regular guidelines, this prevents the over-prescribing of broad-spectrum antibiotics and helps reduce antibiotic resistance. </a:t>
            </a:r>
            <a:r>
              <a:rPr lang="en-US" sz="1050" b="0" i="0" dirty="0">
                <a:solidFill>
                  <a:srgbClr val="000000"/>
                </a:solidFill>
                <a:effectLst/>
                <a:latin typeface="Arial" panose="020B0604020202020204" pitchFamily="34" charset="0"/>
              </a:rPr>
              <a:t>​</a:t>
            </a:r>
          </a:p>
          <a:p>
            <a:pPr algn="l" rtl="0" fontAlgn="base">
              <a:buFont typeface="Arial" panose="020B0604020202020204" pitchFamily="34" charset="0"/>
              <a:buChar char="•"/>
            </a:pPr>
            <a:r>
              <a:rPr lang="en-US" sz="1050" b="0" i="0" u="none" strike="noStrike" dirty="0">
                <a:solidFill>
                  <a:srgbClr val="000000"/>
                </a:solidFill>
                <a:effectLst/>
                <a:latin typeface="Arial" panose="020B0604020202020204" pitchFamily="34" charset="0"/>
              </a:rPr>
              <a:t>End dates should be part of the initial prescription, if not, then diligent and frequent reviews of the prescription should occur. The course length should ideally match the guidelines. </a:t>
            </a:r>
            <a:r>
              <a:rPr lang="en-US" sz="1050" b="0" i="0" dirty="0">
                <a:solidFill>
                  <a:srgbClr val="000000"/>
                </a:solidFill>
                <a:effectLst/>
                <a:latin typeface="Arial" panose="020B0604020202020204" pitchFamily="34" charset="0"/>
              </a:rPr>
              <a:t>​</a:t>
            </a:r>
          </a:p>
          <a:p>
            <a:pPr algn="l" rtl="0" fontAlgn="base">
              <a:buFont typeface="Arial" panose="020B0604020202020204" pitchFamily="34" charset="0"/>
              <a:buChar char="•"/>
            </a:pPr>
            <a:r>
              <a:rPr lang="en-US" sz="1050" b="0" i="0" u="none" strike="noStrike" dirty="0">
                <a:solidFill>
                  <a:srgbClr val="000000"/>
                </a:solidFill>
                <a:effectLst/>
                <a:latin typeface="Arial" panose="020B0604020202020204" pitchFamily="34" charset="0"/>
              </a:rPr>
              <a:t>When alternative antibiotic options are to be considered, or if blood cultures are positive, the microbiology team should be consulted, and this should be documented in the notes.</a:t>
            </a:r>
            <a:r>
              <a:rPr lang="en-US" sz="1050" b="0" i="0" u="none" strike="noStrike" dirty="0">
                <a:solidFill>
                  <a:srgbClr val="333F50"/>
                </a:solidFill>
                <a:effectLst/>
                <a:latin typeface="Arial" panose="020B0604020202020204" pitchFamily="34" charset="0"/>
              </a:rPr>
              <a:t> </a:t>
            </a:r>
            <a:endParaRPr lang="en-US" sz="1050" b="0" i="0" dirty="0">
              <a:solidFill>
                <a:srgbClr val="000000"/>
              </a:solidFill>
              <a:effectLst/>
              <a:latin typeface="Arial" panose="020B0604020202020204" pitchFamily="34" charset="0"/>
            </a:endParaRPr>
          </a:p>
        </p:txBody>
      </p:sp>
      <p:sp>
        <p:nvSpPr>
          <p:cNvPr id="2" name="TextBox 1">
            <a:extLst>
              <a:ext uri="{FF2B5EF4-FFF2-40B4-BE49-F238E27FC236}">
                <a16:creationId xmlns:a16="http://schemas.microsoft.com/office/drawing/2014/main" id="{86F20ACF-EABA-270E-53C8-D92284EBB12B}"/>
              </a:ext>
            </a:extLst>
          </p:cNvPr>
          <p:cNvSpPr txBox="1"/>
          <p:nvPr/>
        </p:nvSpPr>
        <p:spPr>
          <a:xfrm>
            <a:off x="107115" y="35704"/>
            <a:ext cx="271357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dirty="0">
                <a:solidFill>
                  <a:schemeClr val="bg1"/>
                </a:solidFill>
                <a:ea typeface="Calibri"/>
                <a:cs typeface="Calibri"/>
              </a:rPr>
              <a:t>A24-041</a:t>
            </a:r>
            <a:endParaRPr lang="en-US" dirty="0">
              <a:solidFill>
                <a:srgbClr val="000000"/>
              </a:solidFill>
              <a:ea typeface="Calibri"/>
              <a:cs typeface="Calibri"/>
            </a:endParaRPr>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Props1.xml><?xml version="1.0" encoding="utf-8"?>
<ds:datastoreItem xmlns:ds="http://schemas.openxmlformats.org/officeDocument/2006/customXml" ds:itemID="{E049501D-63B9-4A68-885B-C69C0A6BA2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def7ab9-3519-4273-a22c-7105e88b5b86"/>
    <ds:schemaRef ds:uri="b1d9df04-9b8d-4886-96c6-6484f0dc8e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A92ED6B-347B-4CF5-8B42-2E8FCDDCF268}">
  <ds:schemaRefs>
    <ds:schemaRef ds:uri="http://schemas.microsoft.com/sharepoint/v3/contenttype/forms"/>
  </ds:schemaRefs>
</ds:datastoreItem>
</file>

<file path=customXml/itemProps3.xml><?xml version="1.0" encoding="utf-8"?>
<ds:datastoreItem xmlns:ds="http://schemas.openxmlformats.org/officeDocument/2006/customXml" ds:itemID="{6556C1ED-BEF0-484F-A3A6-062BE5F9E8BD}">
  <ds:schemaRefs>
    <ds:schemaRef ds:uri="http://schemas.microsoft.com/office/2006/metadata/properties"/>
    <ds:schemaRef ds:uri="http://purl.org/dc/elements/1.1/"/>
    <ds:schemaRef ds:uri="http://purl.org/dc/dcmitype/"/>
    <ds:schemaRef ds:uri="d5d67aef-b3c5-4cb8-a8d5-67b7c9222f51"/>
    <ds:schemaRef ds:uri="http://www.w3.org/XML/1998/namespace"/>
    <ds:schemaRef ds:uri="5f82756d-70fa-431a-81e2-3270d9c7bae5"/>
    <ds:schemaRef ds:uri="http://schemas.microsoft.com/office/infopath/2007/PartnerControls"/>
    <ds:schemaRef ds:uri="http://schemas.microsoft.com/office/2006/documentManagement/types"/>
    <ds:schemaRef ds:uri="http://schemas.openxmlformats.org/package/2006/metadata/core-properties"/>
    <ds:schemaRef ds:uri="http://purl.org/dc/terms/"/>
    <ds:schemaRef ds:uri="http://schemas.microsoft.com/sharepoint/v3"/>
    <ds:schemaRef ds:uri="b1d9df04-9b8d-4886-96c6-6484f0dc8e88"/>
    <ds:schemaRef ds:uri="cdef7ab9-3519-4273-a22c-7105e88b5b86"/>
  </ds:schemaRefs>
</ds:datastoreItem>
</file>

<file path=docProps/app.xml><?xml version="1.0" encoding="utf-8"?>
<Properties xmlns="http://schemas.openxmlformats.org/officeDocument/2006/extended-properties" xmlns:vt="http://schemas.openxmlformats.org/officeDocument/2006/docPropsVTypes">
  <Template>Office Theme</Template>
  <TotalTime>69</TotalTime>
  <Words>577</Words>
  <Application>Microsoft Office PowerPoint</Application>
  <PresentationFormat>Custom</PresentationFormat>
  <Paragraphs>32</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Jackson, Talitha</cp:lastModifiedBy>
  <cp:revision>41</cp:revision>
  <dcterms:created xsi:type="dcterms:W3CDTF">2020-12-07T15:24:36Z</dcterms:created>
  <dcterms:modified xsi:type="dcterms:W3CDTF">2024-06-20T08:56:07Z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