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56" r:id="rId5"/>
  </p:sldIdLst>
  <p:sldSz cx="10680700" cy="15113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3F6062-27AF-4680-8C41-A6C01420B868}" v="5" dt="2024-06-19T13:20:44.80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31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DLEY, Joyce (WALSALL HEALTHCARE NHS TRUST)" userId="96e82a6e-5013-471e-a9f4-1a2ef9001ce4" providerId="ADAL" clId="{323F6062-27AF-4680-8C41-A6C01420B868}"/>
    <pc:docChg chg="modSld">
      <pc:chgData name="BRADLEY, Joyce (WALSALL HEALTHCARE NHS TRUST)" userId="96e82a6e-5013-471e-a9f4-1a2ef9001ce4" providerId="ADAL" clId="{323F6062-27AF-4680-8C41-A6C01420B868}" dt="2024-06-12T12:11:13.831" v="5" actId="1035"/>
      <pc:docMkLst>
        <pc:docMk/>
      </pc:docMkLst>
      <pc:sldChg chg="modSp mod">
        <pc:chgData name="BRADLEY, Joyce (WALSALL HEALTHCARE NHS TRUST)" userId="96e82a6e-5013-471e-a9f4-1a2ef9001ce4" providerId="ADAL" clId="{323F6062-27AF-4680-8C41-A6C01420B868}" dt="2024-06-12T12:11:13.831" v="5" actId="1035"/>
        <pc:sldMkLst>
          <pc:docMk/>
          <pc:sldMk cId="0" sldId="256"/>
        </pc:sldMkLst>
        <pc:spChg chg="mod">
          <ac:chgData name="BRADLEY, Joyce (WALSALL HEALTHCARE NHS TRUST)" userId="96e82a6e-5013-471e-a9f4-1a2ef9001ce4" providerId="ADAL" clId="{323F6062-27AF-4680-8C41-A6C01420B868}" dt="2024-06-12T12:11:13.831" v="5" actId="1035"/>
          <ac:spMkLst>
            <pc:docMk/>
            <pc:sldMk cId="0" sldId="256"/>
            <ac:spMk id="9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01885" y="2474395"/>
            <a:ext cx="9088043" cy="5263775"/>
          </a:xfrm>
          <a:prstGeom prst="rect">
            <a:avLst/>
          </a:prstGeom>
        </p:spPr>
        <p:txBody>
          <a:bodyPr anchor="b"/>
          <a:lstStyle>
            <a:lvl1pPr algn="ctr">
              <a:defRPr sz="7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36477" y="7941160"/>
            <a:ext cx="8018861" cy="365034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800"/>
            </a:lvl1pPr>
            <a:lvl2pPr marL="0" indent="0" algn="ctr">
              <a:buSzTx/>
              <a:buFontTx/>
              <a:buNone/>
              <a:defRPr sz="2800"/>
            </a:lvl2pPr>
            <a:lvl3pPr marL="0" indent="0" algn="ctr">
              <a:buSzTx/>
              <a:buFontTx/>
              <a:buNone/>
              <a:defRPr sz="2800"/>
            </a:lvl3pPr>
            <a:lvl4pPr marL="0" indent="0" algn="ctr">
              <a:buSzTx/>
              <a:buFontTx/>
              <a:buNone/>
              <a:defRPr sz="2800"/>
            </a:lvl4pPr>
            <a:lvl5pPr marL="0" indent="0" algn="ctr">
              <a:buSzTx/>
              <a:buFontTx/>
              <a:buNone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9493" y="3769342"/>
            <a:ext cx="9221693" cy="6289229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9493" y="10118069"/>
            <a:ext cx="9221693" cy="330736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800"/>
            </a:lvl1pPr>
            <a:lvl2pPr marL="0" indent="0">
              <a:buSzTx/>
              <a:buFontTx/>
              <a:buNone/>
              <a:defRPr sz="2800"/>
            </a:lvl2pPr>
            <a:lvl3pPr marL="0" indent="0">
              <a:buSzTx/>
              <a:buFontTx/>
              <a:buNone/>
              <a:defRPr sz="2800"/>
            </a:lvl3pPr>
            <a:lvl4pPr marL="0" indent="0">
              <a:buSzTx/>
              <a:buFontTx/>
              <a:buNone/>
              <a:defRPr sz="2800"/>
            </a:lvl4pPr>
            <a:lvl5pPr marL="0" indent="0">
              <a:buSzTx/>
              <a:buFontTx/>
              <a:buNone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35062" y="4024826"/>
            <a:ext cx="4544022" cy="959309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736453" y="804968"/>
            <a:ext cx="9221693" cy="292237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36456" y="3706340"/>
            <a:ext cx="4523138" cy="181642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800" b="1"/>
            </a:lvl1pPr>
            <a:lvl2pPr marL="0" indent="0">
              <a:buSzTx/>
              <a:buFontTx/>
              <a:buNone/>
              <a:defRPr sz="2800" b="1"/>
            </a:lvl2pPr>
            <a:lvl3pPr marL="0" indent="0">
              <a:buSzTx/>
              <a:buFontTx/>
              <a:buNone/>
              <a:defRPr sz="2800" b="1"/>
            </a:lvl3pPr>
            <a:lvl4pPr marL="0" indent="0">
              <a:buSzTx/>
              <a:buFontTx/>
              <a:buNone/>
              <a:defRPr sz="2800" b="1"/>
            </a:lvl4pPr>
            <a:lvl5pPr marL="0" indent="0">
              <a:buSzTx/>
              <a:buFontTx/>
              <a:buNone/>
              <a:defRPr sz="28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412729" y="3706342"/>
            <a:ext cx="4545417" cy="1816420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736453" y="1007956"/>
            <a:ext cx="3448392" cy="3527851"/>
          </a:xfrm>
          <a:prstGeom prst="rect">
            <a:avLst/>
          </a:prstGeom>
        </p:spPr>
        <p:txBody>
          <a:bodyPr anchor="b"/>
          <a:lstStyle>
            <a:lvl1pPr>
              <a:defRPr sz="37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45412" y="2176908"/>
            <a:ext cx="5412731" cy="10744541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 marL="843670" indent="-309066">
              <a:defRPr sz="3700"/>
            </a:lvl2pPr>
            <a:lvl3pPr marL="1422428" indent="-353220">
              <a:defRPr sz="3700"/>
            </a:lvl3pPr>
            <a:lvl4pPr marL="2033819" indent="-430006">
              <a:defRPr sz="3700"/>
            </a:lvl4pPr>
            <a:lvl5pPr marL="2568423" indent="-430007"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736455" y="4535805"/>
            <a:ext cx="3448388" cy="84031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736453" y="1007956"/>
            <a:ext cx="3448392" cy="3527851"/>
          </a:xfrm>
          <a:prstGeom prst="rect">
            <a:avLst/>
          </a:prstGeom>
        </p:spPr>
        <p:txBody>
          <a:bodyPr anchor="b"/>
          <a:lstStyle>
            <a:lvl1pPr>
              <a:defRPr sz="37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545412" y="2176908"/>
            <a:ext cx="5412731" cy="1074454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36453" y="4535804"/>
            <a:ext cx="3448392" cy="8403143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/>
            </a:lvl1pPr>
            <a:lvl2pPr marL="0" indent="0">
              <a:buSzTx/>
              <a:buFontTx/>
              <a:buNone/>
              <a:defRPr sz="1800"/>
            </a:lvl2pPr>
            <a:lvl3pPr marL="0" indent="0">
              <a:buSzTx/>
              <a:buFontTx/>
              <a:buNone/>
              <a:defRPr sz="1800"/>
            </a:lvl3pPr>
            <a:lvl4pPr marL="0" indent="0">
              <a:buSzTx/>
              <a:buFontTx/>
              <a:buNone/>
              <a:defRPr sz="1800"/>
            </a:lvl4pPr>
            <a:lvl5pPr marL="0" indent="0">
              <a:buSzTx/>
              <a:buFontTx/>
              <a:buNone/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735062" y="804968"/>
            <a:ext cx="9221690" cy="2922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735062" y="4024826"/>
            <a:ext cx="9221690" cy="9593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672386" y="14275486"/>
            <a:ext cx="284368" cy="28079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4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67301" marR="0" indent="-267301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840090" marR="0" indent="-305486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441106" marR="0" indent="-371898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011128" marR="0" indent="-407316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545732" marR="0" indent="-407316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080336" marR="0" indent="-407316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614939" marR="0" indent="-407316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4149545" marR="0" indent="-407315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684148" marR="0" indent="-407315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8"/>
          <p:cNvSpPr txBox="1"/>
          <p:nvPr/>
        </p:nvSpPr>
        <p:spPr>
          <a:xfrm>
            <a:off x="52842" y="642733"/>
            <a:ext cx="6471631" cy="892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Mastering the </a:t>
            </a:r>
            <a:r>
              <a:rPr dirty="0" err="1"/>
              <a:t>Fiberscopy</a:t>
            </a:r>
            <a:r>
              <a:rPr dirty="0"/>
              <a:t> Skills in </a:t>
            </a:r>
            <a:r>
              <a:rPr dirty="0" err="1"/>
              <a:t>Anaesthetists</a:t>
            </a:r>
            <a:r>
              <a:rPr dirty="0"/>
              <a:t> and Intensivists</a:t>
            </a:r>
          </a:p>
        </p:txBody>
      </p:sp>
      <p:sp>
        <p:nvSpPr>
          <p:cNvPr id="95" name="TextBox 9"/>
          <p:cNvSpPr txBox="1"/>
          <p:nvPr/>
        </p:nvSpPr>
        <p:spPr>
          <a:xfrm>
            <a:off x="121386" y="1691284"/>
            <a:ext cx="7084336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Dr </a:t>
            </a:r>
            <a:r>
              <a:rPr dirty="0" err="1"/>
              <a:t>Ojaswani</a:t>
            </a:r>
            <a:r>
              <a:rPr dirty="0"/>
              <a:t> Rai Sood</a:t>
            </a:r>
            <a:r>
              <a:rPr lang="en-GB" dirty="0"/>
              <a:t> </a:t>
            </a:r>
            <a:r>
              <a:rPr dirty="0"/>
              <a:t>(Reg </a:t>
            </a:r>
            <a:r>
              <a:rPr dirty="0" err="1"/>
              <a:t>Anaes</a:t>
            </a:r>
            <a:r>
              <a:rPr dirty="0"/>
              <a:t>.) Dr Mukesh Sharma (Cons. </a:t>
            </a:r>
            <a:r>
              <a:rPr dirty="0" err="1"/>
              <a:t>Anaes</a:t>
            </a:r>
            <a:r>
              <a:rPr dirty="0"/>
              <a:t>.) Dr </a:t>
            </a:r>
            <a:r>
              <a:rPr dirty="0" err="1"/>
              <a:t>Sadhna</a:t>
            </a:r>
            <a:r>
              <a:rPr dirty="0"/>
              <a:t> </a:t>
            </a:r>
            <a:r>
              <a:rPr dirty="0" err="1"/>
              <a:t>Sapra</a:t>
            </a:r>
            <a:r>
              <a:rPr dirty="0"/>
              <a:t> (Cons. </a:t>
            </a:r>
            <a:r>
              <a:rPr dirty="0" err="1"/>
              <a:t>Anaes</a:t>
            </a:r>
            <a:r>
              <a:rPr dirty="0"/>
              <a:t>.)</a:t>
            </a:r>
          </a:p>
        </p:txBody>
      </p:sp>
      <p:sp>
        <p:nvSpPr>
          <p:cNvPr id="96" name="TextBox 15"/>
          <p:cNvSpPr txBox="1"/>
          <p:nvPr/>
        </p:nvSpPr>
        <p:spPr>
          <a:xfrm>
            <a:off x="50284" y="13221929"/>
            <a:ext cx="4729913" cy="387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TAKE HOME MESSAGE!!</a:t>
            </a:r>
          </a:p>
        </p:txBody>
      </p:sp>
      <p:sp>
        <p:nvSpPr>
          <p:cNvPr id="97" name="TextBox 16"/>
          <p:cNvSpPr txBox="1"/>
          <p:nvPr/>
        </p:nvSpPr>
        <p:spPr>
          <a:xfrm>
            <a:off x="82277" y="13599847"/>
            <a:ext cx="5339517" cy="541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Regular practice and workshops, self-performance maintenance and tracking MUST for </a:t>
            </a:r>
            <a:r>
              <a:rPr dirty="0" err="1"/>
              <a:t>fibrescope</a:t>
            </a:r>
            <a:r>
              <a:rPr dirty="0"/>
              <a:t> skills.</a:t>
            </a:r>
          </a:p>
        </p:txBody>
      </p:sp>
      <p:sp>
        <p:nvSpPr>
          <p:cNvPr id="98" name="TextBox 1"/>
          <p:cNvSpPr txBox="1"/>
          <p:nvPr/>
        </p:nvSpPr>
        <p:spPr>
          <a:xfrm>
            <a:off x="109043" y="2685273"/>
            <a:ext cx="5852700" cy="244938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1069207">
              <a:lnSpc>
                <a:spcPct val="90000"/>
              </a:lnSpc>
              <a:spcBef>
                <a:spcPts val="1100"/>
              </a:spcBef>
              <a:defRPr sz="2100" b="1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algn="just" defTabSz="1069207">
              <a:lnSpc>
                <a:spcPct val="90000"/>
              </a:lnSpc>
              <a:spcBef>
                <a:spcPts val="1100"/>
              </a:spcBef>
              <a:defRPr sz="2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Difficult intubation is reported in 1.6-10% patients.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Fiberscopic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intubation is useful aid in these scenarios. DAS guidelines and NAP4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emphasise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the importance of acquiring skills in handling and maintaining fiberoptic equipment, as well as proficiency in performing fiberoptic intubations in both elective and emergency situations. </a:t>
            </a:r>
          </a:p>
        </p:txBody>
      </p:sp>
      <p:sp>
        <p:nvSpPr>
          <p:cNvPr id="99" name="TextBox 2"/>
          <p:cNvSpPr txBox="1"/>
          <p:nvPr/>
        </p:nvSpPr>
        <p:spPr>
          <a:xfrm>
            <a:off x="80525" y="5477626"/>
            <a:ext cx="5852699" cy="1618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1069207">
              <a:lnSpc>
                <a:spcPct val="90000"/>
              </a:lnSpc>
              <a:spcBef>
                <a:spcPts val="1100"/>
              </a:spcBef>
              <a:defRPr sz="2100" b="1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</a:p>
          <a:p>
            <a:pPr algn="just" defTabSz="1069207">
              <a:lnSpc>
                <a:spcPct val="90000"/>
              </a:lnSpc>
              <a:spcBef>
                <a:spcPts val="1100"/>
              </a:spcBef>
              <a:defRPr sz="2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 enhance procedural skills training through hands-on simulation, focusing on improving time efficiency, technical proficiency, and instrument handling.</a:t>
            </a:r>
          </a:p>
        </p:txBody>
      </p:sp>
      <p:sp>
        <p:nvSpPr>
          <p:cNvPr id="100" name="TextBox 3"/>
          <p:cNvSpPr txBox="1"/>
          <p:nvPr/>
        </p:nvSpPr>
        <p:spPr>
          <a:xfrm>
            <a:off x="45717" y="7400748"/>
            <a:ext cx="5852700" cy="3139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1069207">
              <a:lnSpc>
                <a:spcPct val="90000"/>
              </a:lnSpc>
              <a:spcBef>
                <a:spcPts val="1100"/>
              </a:spcBef>
              <a:defRPr sz="2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</a:p>
          <a:p>
            <a:pPr marL="285750" indent="-285750" algn="just">
              <a:buSzPct val="100000"/>
              <a:buFont typeface="Arial"/>
              <a:buChar char="•"/>
              <a:defRPr sz="2100">
                <a:solidFill>
                  <a:srgbClr val="2416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>
                <a:latin typeface="Arial" panose="020B0604020202020204" pitchFamily="34" charset="0"/>
                <a:cs typeface="Arial" panose="020B0604020202020204" pitchFamily="34" charset="0"/>
              </a:rPr>
              <a:t>Participant Recruitment</a:t>
            </a:r>
            <a:r>
              <a: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Personally approached all participants ans provided detailed instrument education.</a:t>
            </a:r>
          </a:p>
          <a:p>
            <a:pPr marL="285750" indent="-285750" algn="just">
              <a:buSzPct val="100000"/>
              <a:buFont typeface="Arial"/>
              <a:buChar char="•"/>
              <a:defRPr sz="2100">
                <a:solidFill>
                  <a:srgbClr val="2416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>
                <a:latin typeface="Arial" panose="020B0604020202020204" pitchFamily="34" charset="0"/>
                <a:cs typeface="Arial" panose="020B0604020202020204" pitchFamily="34" charset="0"/>
              </a:rPr>
              <a:t>Initial Assessment </a:t>
            </a:r>
            <a:r>
              <a: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the Gopher game for baseline dexterity and timing assessment.</a:t>
            </a:r>
          </a:p>
          <a:p>
            <a:pPr marL="285750" indent="-285750" algn="just">
              <a:buSzPct val="100000"/>
              <a:buFont typeface="Arial"/>
              <a:buChar char="•"/>
              <a:defRPr sz="2100">
                <a:solidFill>
                  <a:srgbClr val="2416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>
                <a:latin typeface="Arial" panose="020B0604020202020204" pitchFamily="34" charset="0"/>
                <a:cs typeface="Arial" panose="020B0604020202020204" pitchFamily="34" charset="0"/>
              </a:rPr>
              <a:t>Practice Sessions</a:t>
            </a:r>
            <a:r>
              <a: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normal and difficult airways scenarios for 20 minutes.</a:t>
            </a:r>
          </a:p>
          <a:p>
            <a:pPr marL="285750" indent="-285750" algn="just">
              <a:buSzPct val="100000"/>
              <a:buFont typeface="Arial"/>
              <a:buChar char="•"/>
              <a:defRPr sz="2100">
                <a:solidFill>
                  <a:srgbClr val="2416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>
                <a:latin typeface="Arial" panose="020B0604020202020204" pitchFamily="34" charset="0"/>
                <a:cs typeface="Arial" panose="020B0604020202020204" pitchFamily="34" charset="0"/>
              </a:rPr>
              <a:t>Reassessment</a:t>
            </a:r>
            <a:r>
              <a:rPr sz="2000">
                <a:solidFill>
                  <a:srgbClr val="E54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repeating the Gopher game and improvement measurement.</a:t>
            </a:r>
          </a:p>
        </p:txBody>
      </p:sp>
      <p:sp>
        <p:nvSpPr>
          <p:cNvPr id="101" name="TextBox 4"/>
          <p:cNvSpPr txBox="1"/>
          <p:nvPr/>
        </p:nvSpPr>
        <p:spPr>
          <a:xfrm>
            <a:off x="96587" y="10866149"/>
            <a:ext cx="5852700" cy="1914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1069207">
              <a:lnSpc>
                <a:spcPct val="90000"/>
              </a:lnSpc>
              <a:spcBef>
                <a:spcPts val="1100"/>
              </a:spcBef>
              <a:defRPr sz="2100" b="1"/>
            </a:pPr>
            <a:r>
              <a:rPr sz="2000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</a:p>
          <a:p>
            <a:pPr marL="285750" indent="-285750" defTabSz="1069207">
              <a:lnSpc>
                <a:spcPct val="90000"/>
              </a:lnSpc>
              <a:spcBef>
                <a:spcPts val="1100"/>
              </a:spcBef>
              <a:buSzPct val="100000"/>
              <a:buFont typeface="Arial"/>
              <a:buChar char="•"/>
              <a:defRPr sz="2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>
                <a:latin typeface="Arial" panose="020B0604020202020204" pitchFamily="34" charset="0"/>
                <a:cs typeface="Arial" panose="020B0604020202020204" pitchFamily="34" charset="0"/>
              </a:rPr>
              <a:t>Procedure Time Improvement: </a:t>
            </a:r>
            <a:r>
              <a:rPr sz="2000">
                <a:solidFill>
                  <a:srgbClr val="E54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sz="2000">
                <a:latin typeface="Arial" panose="020B0604020202020204" pitchFamily="34" charset="0"/>
                <a:cs typeface="Arial" panose="020B0604020202020204" pitchFamily="34" charset="0"/>
              </a:rPr>
              <a:t>% of the participants average improvement of </a:t>
            </a:r>
            <a:r>
              <a:rPr sz="2000">
                <a:solidFill>
                  <a:srgbClr val="E54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44.7</a:t>
            </a:r>
            <a:r>
              <a:rPr sz="200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marL="285750" indent="-285750" defTabSz="1069207">
              <a:lnSpc>
                <a:spcPct val="90000"/>
              </a:lnSpc>
              <a:spcBef>
                <a:spcPts val="1100"/>
              </a:spcBef>
              <a:buSzPct val="100000"/>
              <a:buFont typeface="Arial"/>
              <a:buChar char="•"/>
              <a:defRPr sz="2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>
                <a:latin typeface="Arial" panose="020B0604020202020204" pitchFamily="34" charset="0"/>
                <a:cs typeface="Arial" panose="020B0604020202020204" pitchFamily="34" charset="0"/>
              </a:rPr>
              <a:t>Increased Confidence in </a:t>
            </a:r>
            <a:r>
              <a:rPr sz="2000">
                <a:solidFill>
                  <a:srgbClr val="E54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  <a:r>
              <a:rPr sz="2000">
                <a:latin typeface="Arial" panose="020B0604020202020204" pitchFamily="34" charset="0"/>
                <a:cs typeface="Arial" panose="020B0604020202020204" pitchFamily="34" charset="0"/>
              </a:rPr>
              <a:t> of the participants</a:t>
            </a:r>
          </a:p>
          <a:p>
            <a:pPr marL="285750" indent="-285750" defTabSz="1069207">
              <a:lnSpc>
                <a:spcPct val="90000"/>
              </a:lnSpc>
              <a:spcBef>
                <a:spcPts val="1100"/>
              </a:spcBef>
              <a:buSzPct val="100000"/>
              <a:buFont typeface="Arial"/>
              <a:buChar char="•"/>
              <a:defRPr sz="2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>
                <a:latin typeface="Arial" panose="020B0604020202020204" pitchFamily="34" charset="0"/>
                <a:cs typeface="Arial" panose="020B0604020202020204" pitchFamily="34" charset="0"/>
              </a:rPr>
              <a:t>Repeat the training every </a:t>
            </a:r>
            <a:r>
              <a:rPr sz="2000">
                <a:solidFill>
                  <a:srgbClr val="E54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months.</a:t>
            </a:r>
          </a:p>
        </p:txBody>
      </p:sp>
      <p:pic>
        <p:nvPicPr>
          <p:cNvPr id="102" name="unknown.png" descr="unknow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041" y="10389320"/>
            <a:ext cx="4419373" cy="2658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unknown.png" descr="unknow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771" y="7309202"/>
            <a:ext cx="4729913" cy="284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Text"/>
          <p:cNvSpPr txBox="1"/>
          <p:nvPr/>
        </p:nvSpPr>
        <p:spPr>
          <a:xfrm>
            <a:off x="5862106" y="7294484"/>
            <a:ext cx="142237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sp>
        <p:nvSpPr>
          <p:cNvPr id="105" name="Text"/>
          <p:cNvSpPr txBox="1"/>
          <p:nvPr/>
        </p:nvSpPr>
        <p:spPr>
          <a:xfrm>
            <a:off x="5798260" y="6598249"/>
            <a:ext cx="135611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06" name="Reference:…"/>
          <p:cNvSpPr txBox="1"/>
          <p:nvPr/>
        </p:nvSpPr>
        <p:spPr>
          <a:xfrm>
            <a:off x="80525" y="14237897"/>
            <a:ext cx="7096712" cy="723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EBE9F6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sz="1400" dirty="0"/>
              <a:t>Reference:</a:t>
            </a:r>
          </a:p>
          <a:p>
            <a:pPr defTabSz="1069207">
              <a:lnSpc>
                <a:spcPct val="90000"/>
              </a:lnSpc>
              <a:defRPr sz="1400">
                <a:solidFill>
                  <a:srgbClr val="EBE9F6"/>
                </a:solidFill>
              </a:defRPr>
            </a:pPr>
            <a:r>
              <a:rPr dirty="0" err="1"/>
              <a:t>RCoA</a:t>
            </a:r>
            <a:r>
              <a:rPr b="1" dirty="0"/>
              <a:t> </a:t>
            </a:r>
            <a:r>
              <a:rPr dirty="0"/>
              <a:t>The NAP4 report: major complications of airway management in the </a:t>
            </a:r>
          </a:p>
          <a:p>
            <a:pPr defTabSz="1069207">
              <a:lnSpc>
                <a:spcPct val="90000"/>
              </a:lnSpc>
              <a:defRPr sz="1600">
                <a:solidFill>
                  <a:srgbClr val="EBE9F6"/>
                </a:solidFill>
              </a:defRPr>
            </a:pPr>
            <a:r>
              <a:rPr dirty="0"/>
              <a:t>United Kingdom</a:t>
            </a:r>
          </a:p>
        </p:txBody>
      </p:sp>
      <p:pic>
        <p:nvPicPr>
          <p:cNvPr id="107" name="unknown.jpeg" descr="unknown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2041" y="3064361"/>
            <a:ext cx="4419373" cy="3397690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xt"/>
          <p:cNvSpPr txBox="1"/>
          <p:nvPr/>
        </p:nvSpPr>
        <p:spPr>
          <a:xfrm>
            <a:off x="6052041" y="3064361"/>
            <a:ext cx="142237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16D0C0-C67A-A834-C7F2-88409D7B41F2}"/>
              </a:ext>
            </a:extLst>
          </p:cNvPr>
          <p:cNvSpPr txBox="1"/>
          <p:nvPr/>
        </p:nvSpPr>
        <p:spPr>
          <a:xfrm>
            <a:off x="96587" y="17929"/>
            <a:ext cx="2403153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A24-034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266C18A-D3D5-4A9A-8369-6792E4E90E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CE7000-8286-4759-9525-7DA8FE84CC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5B8649-B90A-48EC-A591-7096EB7C6525}">
  <ds:schemaRefs>
    <ds:schemaRef ds:uri="http://schemas.microsoft.com/sharepoint/v3"/>
    <ds:schemaRef ds:uri="http://purl.org/dc/terms/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cdef7ab9-3519-4273-a22c-7105e88b5b86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223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Bradley Joyce (RBK) Walsall Healthcare NHS Trust</dc:creator>
  <cp:lastModifiedBy>BRADLEY, Joyce (WALSALL HEALTHCARE NHS TRUST)</cp:lastModifiedBy>
  <cp:revision>1</cp:revision>
  <dcterms:modified xsi:type="dcterms:W3CDTF">2024-06-19T13:20:54Z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