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sldIdLst>
    <p:sldId id="256" r:id="rId5"/>
  </p:sldIdLst>
  <p:sldSz cx="10691813" cy="1511935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CFE7D78-5E80-B2C6-8772-47E0CEE7D76B}" v="29" dt="2024-06-11T14:32:51.03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I, Mandeep (THE ROYAL WOLVERHAMPTON NHS TRUST)" userId="S::mandeep.sarai@nhs.net::ec52dbc3-1e6f-40f0-aa0e-6e47e801b378" providerId="AD" clId="Web-{ECFE7D78-5E80-B2C6-8772-47E0CEE7D76B}"/>
    <pc:docChg chg="modSld">
      <pc:chgData name="SARAI, Mandeep (THE ROYAL WOLVERHAMPTON NHS TRUST)" userId="S::mandeep.sarai@nhs.net::ec52dbc3-1e6f-40f0-aa0e-6e47e801b378" providerId="AD" clId="Web-{ECFE7D78-5E80-B2C6-8772-47E0CEE7D76B}" dt="2024-06-11T14:32:51.032" v="15" actId="1076"/>
      <pc:docMkLst>
        <pc:docMk/>
      </pc:docMkLst>
      <pc:sldChg chg="addSp modSp">
        <pc:chgData name="SARAI, Mandeep (THE ROYAL WOLVERHAMPTON NHS TRUST)" userId="S::mandeep.sarai@nhs.net::ec52dbc3-1e6f-40f0-aa0e-6e47e801b378" providerId="AD" clId="Web-{ECFE7D78-5E80-B2C6-8772-47E0CEE7D76B}" dt="2024-06-11T14:32:51.032" v="15" actId="1076"/>
        <pc:sldMkLst>
          <pc:docMk/>
          <pc:sldMk cId="1439128987" sldId="256"/>
        </pc:sldMkLst>
        <pc:spChg chg="add mod">
          <ac:chgData name="SARAI, Mandeep (THE ROYAL WOLVERHAMPTON NHS TRUST)" userId="S::mandeep.sarai@nhs.net::ec52dbc3-1e6f-40f0-aa0e-6e47e801b378" providerId="AD" clId="Web-{ECFE7D78-5E80-B2C6-8772-47E0CEE7D76B}" dt="2024-06-11T14:32:51.032" v="15" actId="1076"/>
          <ac:spMkLst>
            <pc:docMk/>
            <pc:sldMk cId="1439128987" sldId="256"/>
            <ac:spMk id="4" creationId="{2367D7BC-E2E1-95AB-A857-F20EBCC8465E}"/>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xrwh\xrwhfs\Users\Users%20N\Nicola%20Eddison\My%20Docs%201\Waiting%20Lists\Orthotic%20waiting%20lists%202023.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xrwh.nhs.uk\xrwhfs\Division%201\Trauma%20and%20Orthopaedics\orthotics%20shared%20drive\Alice\Virtual%20appts%20data.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500" b="1" i="0" u="none" strike="noStrike" kern="1200" cap="all" spc="100" normalizeH="0" baseline="0">
                <a:solidFill>
                  <a:schemeClr val="lt1"/>
                </a:solidFill>
                <a:latin typeface="+mn-lt"/>
                <a:ea typeface="+mn-ea"/>
                <a:cs typeface="+mn-cs"/>
              </a:defRPr>
            </a:pPr>
            <a:r>
              <a:rPr lang="en-US"/>
              <a:t>The orthotic out-patient waiting list</a:t>
            </a:r>
          </a:p>
        </c:rich>
      </c:tx>
      <c:overlay val="0"/>
      <c:spPr>
        <a:noFill/>
        <a:ln>
          <a:noFill/>
        </a:ln>
        <a:effectLst/>
      </c:spPr>
      <c:txPr>
        <a:bodyPr rot="0" spcFirstLastPara="1" vertOverflow="ellipsis" vert="horz" wrap="square" anchor="ctr" anchorCtr="1"/>
        <a:lstStyle/>
        <a:p>
          <a:pPr>
            <a:defRPr sz="1500" b="1" i="0" u="none" strike="noStrike" kern="1200" cap="all" spc="100" normalizeH="0" baseline="0">
              <a:solidFill>
                <a:schemeClr val="lt1"/>
              </a:solidFill>
              <a:latin typeface="+mn-lt"/>
              <a:ea typeface="+mn-ea"/>
              <a:cs typeface="+mn-cs"/>
            </a:defRPr>
          </a:pPr>
          <a:endParaRPr lang="en-US"/>
        </a:p>
      </c:txPr>
    </c:title>
    <c:autoTitleDeleted val="0"/>
    <c:plotArea>
      <c:layout>
        <c:manualLayout>
          <c:layoutTarget val="inner"/>
          <c:xMode val="edge"/>
          <c:yMode val="edge"/>
          <c:x val="9.2719158644004415E-2"/>
          <c:y val="0.25246791526763118"/>
          <c:w val="0.8717980900350637"/>
          <c:h val="0.4519694307273206"/>
        </c:manualLayout>
      </c:layout>
      <c:lineChart>
        <c:grouping val="standard"/>
        <c:varyColors val="0"/>
        <c:ser>
          <c:idx val="0"/>
          <c:order val="0"/>
          <c:tx>
            <c:strRef>
              <c:f>'Waiting list numbers'!$N$96</c:f>
              <c:strCache>
                <c:ptCount val="1"/>
                <c:pt idx="0">
                  <c:v>Total</c:v>
                </c:pt>
              </c:strCache>
            </c:strRef>
          </c:tx>
          <c:spPr>
            <a:ln w="25400" cap="rnd">
              <a:solidFill>
                <a:schemeClr val="lt1"/>
              </a:solidFill>
              <a:round/>
            </a:ln>
            <a:effectLst>
              <a:outerShdw dist="25400" dir="2700000" algn="tl" rotWithShape="0">
                <a:schemeClr val="accent1"/>
              </a:outerShdw>
            </a:effectLst>
          </c:spPr>
          <c:marker>
            <c:symbol val="none"/>
          </c:marker>
          <c:dLbls>
            <c:spPr>
              <a:solidFill>
                <a:schemeClr val="accent1"/>
              </a:solid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accent1">
                          <a:lumMod val="60000"/>
                          <a:lumOff val="40000"/>
                        </a:schemeClr>
                      </a:solidFill>
                    </a:ln>
                    <a:effectLst/>
                  </c:spPr>
                </c15:leaderLines>
              </c:ext>
            </c:extLst>
          </c:dLbls>
          <c:cat>
            <c:numRef>
              <c:f>'Waiting list numbers'!$M$97:$M$101</c:f>
              <c:numCache>
                <c:formatCode>m/d/yyyy</c:formatCode>
                <c:ptCount val="5"/>
                <c:pt idx="0">
                  <c:v>45170</c:v>
                </c:pt>
                <c:pt idx="1">
                  <c:v>45261</c:v>
                </c:pt>
                <c:pt idx="2">
                  <c:v>45323</c:v>
                </c:pt>
                <c:pt idx="3">
                  <c:v>45383</c:v>
                </c:pt>
                <c:pt idx="4">
                  <c:v>45413</c:v>
                </c:pt>
              </c:numCache>
            </c:numRef>
          </c:cat>
          <c:val>
            <c:numRef>
              <c:f>'Waiting list numbers'!$N$97:$N$101</c:f>
              <c:numCache>
                <c:formatCode>General</c:formatCode>
                <c:ptCount val="5"/>
                <c:pt idx="0">
                  <c:v>1800</c:v>
                </c:pt>
                <c:pt idx="1">
                  <c:v>846</c:v>
                </c:pt>
                <c:pt idx="2">
                  <c:v>651</c:v>
                </c:pt>
                <c:pt idx="3">
                  <c:v>258</c:v>
                </c:pt>
                <c:pt idx="4">
                  <c:v>0</c:v>
                </c:pt>
              </c:numCache>
            </c:numRef>
          </c:val>
          <c:smooth val="0"/>
          <c:extLst>
            <c:ext xmlns:c16="http://schemas.microsoft.com/office/drawing/2014/chart" uri="{C3380CC4-5D6E-409C-BE32-E72D297353CC}">
              <c16:uniqueId val="{00000000-B2FE-40D0-B8B6-65C333D7618C}"/>
            </c:ext>
          </c:extLst>
        </c:ser>
        <c:dLbls>
          <c:dLblPos val="ctr"/>
          <c:showLegendKey val="0"/>
          <c:showVal val="1"/>
          <c:showCatName val="0"/>
          <c:showSerName val="0"/>
          <c:showPercent val="0"/>
          <c:showBubbleSize val="0"/>
        </c:dLbls>
        <c:dropLines>
          <c:spPr>
            <a:ln w="9525" cap="flat" cmpd="sng" algn="ctr">
              <a:gradFill>
                <a:gsLst>
                  <a:gs pos="0">
                    <a:schemeClr val="lt1"/>
                  </a:gs>
                  <a:gs pos="100000">
                    <a:schemeClr val="lt1">
                      <a:alpha val="0"/>
                    </a:schemeClr>
                  </a:gs>
                </a:gsLst>
                <a:lin ang="5400000" scaled="0"/>
              </a:gradFill>
              <a:round/>
            </a:ln>
            <a:effectLst/>
          </c:spPr>
        </c:dropLines>
        <c:smooth val="0"/>
        <c:axId val="943718175"/>
        <c:axId val="943713855"/>
      </c:lineChart>
      <c:dateAx>
        <c:axId val="943718175"/>
        <c:scaling>
          <c:orientation val="minMax"/>
        </c:scaling>
        <c:delete val="0"/>
        <c:axPos val="b"/>
        <c:title>
          <c:tx>
            <c:rich>
              <a:bodyPr rot="0" spcFirstLastPara="1" vertOverflow="ellipsis" vert="horz" wrap="square" anchor="ctr" anchorCtr="1"/>
              <a:lstStyle/>
              <a:p>
                <a:pPr>
                  <a:defRPr sz="900" b="1" i="0" u="none" strike="noStrike" kern="1200" baseline="0">
                    <a:solidFill>
                      <a:schemeClr val="lt1"/>
                    </a:solidFill>
                    <a:latin typeface="+mn-lt"/>
                    <a:ea typeface="+mn-ea"/>
                    <a:cs typeface="+mn-cs"/>
                  </a:defRPr>
                </a:pPr>
                <a:r>
                  <a:rPr lang="en-GB"/>
                  <a:t>Date</a:t>
                </a:r>
              </a:p>
            </c:rich>
          </c:tx>
          <c:overlay val="0"/>
          <c:spPr>
            <a:noFill/>
            <a:ln>
              <a:noFill/>
            </a:ln>
            <a:effectLst/>
          </c:spPr>
          <c:txPr>
            <a:bodyPr rot="0" spcFirstLastPara="1" vertOverflow="ellipsis" vert="horz" wrap="square" anchor="ctr" anchorCtr="1"/>
            <a:lstStyle/>
            <a:p>
              <a:pPr>
                <a:defRPr sz="900" b="1" i="0" u="none" strike="noStrike" kern="1200" baseline="0">
                  <a:solidFill>
                    <a:schemeClr val="lt1"/>
                  </a:solidFill>
                  <a:latin typeface="+mn-lt"/>
                  <a:ea typeface="+mn-ea"/>
                  <a:cs typeface="+mn-cs"/>
                </a:defRPr>
              </a:pPr>
              <a:endParaRPr lang="en-US"/>
            </a:p>
          </c:txPr>
        </c:title>
        <c:numFmt formatCode="m/d/yyyy"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spc="30" baseline="0">
                <a:solidFill>
                  <a:schemeClr val="lt1"/>
                </a:solidFill>
                <a:latin typeface="+mn-lt"/>
                <a:ea typeface="+mn-ea"/>
                <a:cs typeface="+mn-cs"/>
              </a:defRPr>
            </a:pPr>
            <a:endParaRPr lang="en-US"/>
          </a:p>
        </c:txPr>
        <c:crossAx val="943713855"/>
        <c:crosses val="autoZero"/>
        <c:auto val="1"/>
        <c:lblOffset val="100"/>
        <c:baseTimeUnit val="months"/>
      </c:dateAx>
      <c:valAx>
        <c:axId val="943713855"/>
        <c:scaling>
          <c:orientation val="minMax"/>
        </c:scaling>
        <c:delete val="1"/>
        <c:axPos val="l"/>
        <c:title>
          <c:tx>
            <c:rich>
              <a:bodyPr rot="-5400000" spcFirstLastPara="1" vertOverflow="ellipsis" vert="horz" wrap="square" anchor="ctr" anchorCtr="1"/>
              <a:lstStyle/>
              <a:p>
                <a:pPr>
                  <a:defRPr sz="900" b="1" i="0" u="none" strike="noStrike" kern="1200" baseline="0">
                    <a:solidFill>
                      <a:schemeClr val="lt1"/>
                    </a:solidFill>
                    <a:latin typeface="+mn-lt"/>
                    <a:ea typeface="+mn-ea"/>
                    <a:cs typeface="+mn-cs"/>
                  </a:defRPr>
                </a:pPr>
                <a:r>
                  <a:rPr lang="en-GB"/>
                  <a:t>The No. of patients waiting foran appointment following a referral to orthotics </a:t>
                </a:r>
              </a:p>
            </c:rich>
          </c:tx>
          <c:layout>
            <c:manualLayout>
              <c:xMode val="edge"/>
              <c:yMode val="edge"/>
              <c:x val="1.3888888888888888E-2"/>
              <c:y val="0.15782407407407409"/>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lt1"/>
                  </a:solidFill>
                  <a:latin typeface="+mn-lt"/>
                  <a:ea typeface="+mn-ea"/>
                  <a:cs typeface="+mn-cs"/>
                </a:defRPr>
              </a:pPr>
              <a:endParaRPr lang="en-US"/>
            </a:p>
          </c:txPr>
        </c:title>
        <c:numFmt formatCode="General" sourceLinked="1"/>
        <c:majorTickMark val="none"/>
        <c:minorTickMark val="none"/>
        <c:tickLblPos val="nextTo"/>
        <c:crossAx val="94371817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accent1"/>
    </a:solidFill>
    <a:ln w="9525" cap="flat" cmpd="sng" algn="ctr">
      <a:solidFill>
        <a:schemeClr val="lt1">
          <a:lumMod val="85000"/>
        </a:schemeClr>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GB"/>
              <a:t>Telehealth</a:t>
            </a:r>
            <a:r>
              <a:rPr lang="en-GB" baseline="0"/>
              <a:t> appointments in orthotics</a:t>
            </a:r>
            <a:endParaRPr lang="en-GB"/>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0798-497D-A9FA-6F8B29EE467E}"/>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0798-497D-A9FA-6F8B29EE467E}"/>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Sheet1!$E$29:$F$29</c:f>
              <c:strCache>
                <c:ptCount val="2"/>
                <c:pt idx="0">
                  <c:v>Percentage of successful telehealth appointments</c:v>
                </c:pt>
                <c:pt idx="1">
                  <c:v>Percentage of telehealth patients requring additonal in-person appointment </c:v>
                </c:pt>
              </c:strCache>
            </c:strRef>
          </c:cat>
          <c:val>
            <c:numRef>
              <c:f>Sheet1!$E$30:$F$30</c:f>
              <c:numCache>
                <c:formatCode>General</c:formatCode>
                <c:ptCount val="2"/>
                <c:pt idx="0">
                  <c:v>137</c:v>
                </c:pt>
                <c:pt idx="1">
                  <c:v>4</c:v>
                </c:pt>
              </c:numCache>
            </c:numRef>
          </c:val>
          <c:extLst>
            <c:ext xmlns:c16="http://schemas.microsoft.com/office/drawing/2014/chart" uri="{C3380CC4-5D6E-409C-BE32-E72D297353CC}">
              <c16:uniqueId val="{00000004-0798-497D-A9FA-6F8B29EE467E}"/>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38">
  <cs:axisTitle>
    <cs:lnRef idx="0"/>
    <cs:fillRef idx="0"/>
    <cs:effectRef idx="0"/>
    <cs:fontRef idx="minor">
      <a:schemeClr val="lt1"/>
    </cs:fontRef>
    <cs:defRPr sz="900" b="1" kern="1200"/>
  </cs:axisTitle>
  <cs:categoryAxis>
    <cs:lnRef idx="0">
      <cs:styleClr val="0"/>
    </cs:lnRef>
    <cs:fillRef idx="0"/>
    <cs:effectRef idx="0"/>
    <cs:fontRef idx="minor">
      <a:schemeClr val="lt1"/>
    </cs:fontRef>
    <cs:defRPr sz="900" kern="1200" spc="3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lt1">
            <a:lumMod val="85000"/>
          </a:schemeClr>
        </a:solidFill>
        <a:round/>
      </a:ln>
    </cs:spPr>
    <cs:defRPr sz="1000" kern="1200"/>
  </cs:chartArea>
  <cs:dataLabel>
    <cs:lnRef idx="0"/>
    <cs:fillRef idx="0">
      <cs:styleClr val="0"/>
    </cs:fillRef>
    <cs:effectRef idx="0"/>
    <cs:fontRef idx="minor">
      <a:schemeClr val="lt1"/>
    </cs:fontRef>
    <cs:spPr>
      <a:solidFill>
        <a:schemeClr val="phClr"/>
      </a:solidFill>
    </cs:spPr>
    <cs:defRPr sz="900" b="1" kern="1200"/>
  </cs:dataLabel>
  <cs:dataLabelCallout>
    <cs:lnRef idx="0">
      <cs:styleClr val="auto"/>
    </cs:lnRef>
    <cs:fillRef idx="0"/>
    <cs:effectRef idx="0"/>
    <cs:fontRef idx="minor">
      <cs:styleClr val="auto"/>
    </cs:fontRef>
    <cs:spPr>
      <a:solidFill>
        <a:schemeClr val="lt1"/>
      </a:solidFill>
      <a:ln>
        <a:solidFill>
          <a:schemeClr val="ph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pattFill prst="ltUpDiag">
        <a:fgClr>
          <a:schemeClr val="phClr"/>
        </a:fgClr>
        <a:bgClr>
          <a:schemeClr val="lt1"/>
        </a:bgClr>
      </a:pattFill>
    </cs:spPr>
  </cs:dataPoint>
  <cs:dataPoint3D>
    <cs:lnRef idx="0"/>
    <cs:fillRef idx="0">
      <cs:styleClr val="auto"/>
    </cs:fillRef>
    <cs:effectRef idx="0"/>
    <cs:fontRef idx="minor">
      <a:schemeClr val="dk1"/>
    </cs:fontRef>
    <cs:spPr>
      <a:pattFill prst="ltUpDiag">
        <a:fgClr>
          <a:schemeClr val="phClr"/>
        </a:fgClr>
        <a:bgClr>
          <a:schemeClr val="lt1"/>
        </a:bgClr>
      </a:pattFill>
    </cs:spPr>
  </cs:dataPoint3D>
  <cs:dataPointLine>
    <cs:lnRef idx="0">
      <cs:styleClr val="auto"/>
    </cs:lnRef>
    <cs:fillRef idx="0"/>
    <cs:effectRef idx="0">
      <cs:styleClr val="auto"/>
    </cs:effectRef>
    <cs:fontRef idx="minor">
      <a:schemeClr val="dk1"/>
    </cs:fontRef>
    <cs:spPr>
      <a:ln w="25400"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cs:spPr>
  </cs:dataPointMarker>
  <cs:dataPointMarkerLayout symbol="circle" size="14"/>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900"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fillRef idx="0"/>
    <cs:effectRef idx="0"/>
    <cs:fontRef idx="minor">
      <a:schemeClr val="dk1"/>
    </cs:fontRef>
    <cs:spPr>
      <a:ln w="9525" cap="flat" cmpd="sng" algn="ctr">
        <a:gradFill>
          <a:gsLst>
            <a:gs pos="0">
              <a:schemeClr val="lt1"/>
            </a:gs>
            <a:gs pos="100000">
              <a:schemeClr val="lt1">
                <a:alpha val="0"/>
              </a:schemeClr>
            </a:gs>
          </a:gsLst>
          <a:lin ang="5400000" scaled="0"/>
        </a:gradFill>
        <a:round/>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defRPr sz="900"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500"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900"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13AE1F-CF5B-A64D-BC5D-DC7572A71749}" type="datetimeFigureOut">
              <a:rPr lang="en-US" smtClean="0"/>
              <a:t>6/11/2024</a:t>
            </a:fld>
            <a:endParaRPr lang="en-US"/>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6E1A7D-7FFD-6845-A916-EF7EB14EF696}" type="slidenum">
              <a:rPr lang="en-US" smtClean="0"/>
              <a:t>‹#›</a:t>
            </a:fld>
            <a:endParaRPr lang="en-US"/>
          </a:p>
        </p:txBody>
      </p:sp>
    </p:spTree>
    <p:extLst>
      <p:ext uri="{BB962C8B-B14F-4D97-AF65-F5344CB8AC3E}">
        <p14:creationId xmlns:p14="http://schemas.microsoft.com/office/powerpoint/2010/main" val="1276724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886" y="2474395"/>
            <a:ext cx="9088041" cy="5263774"/>
          </a:xfrm>
        </p:spPr>
        <p:txBody>
          <a:bodyPr anchor="b"/>
          <a:lstStyle>
            <a:lvl1pPr algn="ctr">
              <a:defRPr sz="7016"/>
            </a:lvl1pPr>
          </a:lstStyle>
          <a:p>
            <a:r>
              <a:rPr lang="en-GB"/>
              <a:t>Click to edit Master title style</a:t>
            </a:r>
            <a:endParaRPr lang="en-US"/>
          </a:p>
        </p:txBody>
      </p:sp>
      <p:sp>
        <p:nvSpPr>
          <p:cNvPr id="3" name="Subtitle 2"/>
          <p:cNvSpPr>
            <a:spLocks noGrp="1"/>
          </p:cNvSpPr>
          <p:nvPr>
            <p:ph type="subTitle" idx="1"/>
          </p:nvPr>
        </p:nvSpPr>
        <p:spPr>
          <a:xfrm>
            <a:off x="1336477" y="7941160"/>
            <a:ext cx="8018860" cy="3650342"/>
          </a:xfrm>
        </p:spPr>
        <p:txBody>
          <a:bodyPr/>
          <a:lstStyle>
            <a:lvl1pPr marL="0" indent="0" algn="ctr">
              <a:buNone/>
              <a:defRPr sz="2806"/>
            </a:lvl1pPr>
            <a:lvl2pPr marL="534604" indent="0" algn="ctr">
              <a:buNone/>
              <a:defRPr sz="2339"/>
            </a:lvl2pPr>
            <a:lvl3pPr marL="1069208" indent="0" algn="ctr">
              <a:buNone/>
              <a:defRPr sz="2105"/>
            </a:lvl3pPr>
            <a:lvl4pPr marL="1603812" indent="0" algn="ctr">
              <a:buNone/>
              <a:defRPr sz="1871"/>
            </a:lvl4pPr>
            <a:lvl5pPr marL="2138416" indent="0" algn="ctr">
              <a:buNone/>
              <a:defRPr sz="1871"/>
            </a:lvl5pPr>
            <a:lvl6pPr marL="2673020" indent="0" algn="ctr">
              <a:buNone/>
              <a:defRPr sz="1871"/>
            </a:lvl6pPr>
            <a:lvl7pPr marL="3207624" indent="0" algn="ctr">
              <a:buNone/>
              <a:defRPr sz="1871"/>
            </a:lvl7pPr>
            <a:lvl8pPr marL="3742228" indent="0" algn="ctr">
              <a:buNone/>
              <a:defRPr sz="1871"/>
            </a:lvl8pPr>
            <a:lvl9pPr marL="4276832" indent="0" algn="ctr">
              <a:buNone/>
              <a:defRPr sz="1871"/>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5D38D15B-C69A-C945-99D0-425943BFE0DD}" type="datetime1">
              <a:rPr lang="en-GB" smtClean="0"/>
              <a:t>11/06/2024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733398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C81AA62A-9405-8C4B-91C9-9669FEEBBF1C}" type="datetime1">
              <a:rPr lang="en-GB" smtClean="0"/>
              <a:t>11/06/2024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42557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9494" y="3769342"/>
            <a:ext cx="9221689" cy="6289229"/>
          </a:xfrm>
        </p:spPr>
        <p:txBody>
          <a:bodyPr anchor="b"/>
          <a:lstStyle>
            <a:lvl1pPr>
              <a:defRPr sz="7016"/>
            </a:lvl1pPr>
          </a:lstStyle>
          <a:p>
            <a:r>
              <a:rPr lang="en-GB"/>
              <a:t>Click to edit Master title style</a:t>
            </a:r>
            <a:endParaRPr lang="en-US"/>
          </a:p>
        </p:txBody>
      </p:sp>
      <p:sp>
        <p:nvSpPr>
          <p:cNvPr id="3" name="Text Placeholder 2"/>
          <p:cNvSpPr>
            <a:spLocks noGrp="1"/>
          </p:cNvSpPr>
          <p:nvPr>
            <p:ph type="body" idx="1"/>
          </p:nvPr>
        </p:nvSpPr>
        <p:spPr>
          <a:xfrm>
            <a:off x="729494" y="10118069"/>
            <a:ext cx="9221689" cy="3307357"/>
          </a:xfrm>
        </p:spPr>
        <p:txBody>
          <a:bodyPr/>
          <a:lstStyle>
            <a:lvl1pPr marL="0" indent="0">
              <a:buNone/>
              <a:defRPr sz="2806">
                <a:solidFill>
                  <a:schemeClr val="tx1"/>
                </a:solidFill>
              </a:defRPr>
            </a:lvl1pPr>
            <a:lvl2pPr marL="534604" indent="0">
              <a:buNone/>
              <a:defRPr sz="2339">
                <a:solidFill>
                  <a:schemeClr val="tx1">
                    <a:tint val="75000"/>
                  </a:schemeClr>
                </a:solidFill>
              </a:defRPr>
            </a:lvl2pPr>
            <a:lvl3pPr marL="1069208" indent="0">
              <a:buNone/>
              <a:defRPr sz="2105">
                <a:solidFill>
                  <a:schemeClr val="tx1">
                    <a:tint val="75000"/>
                  </a:schemeClr>
                </a:solidFill>
              </a:defRPr>
            </a:lvl3pPr>
            <a:lvl4pPr marL="1603812" indent="0">
              <a:buNone/>
              <a:defRPr sz="1871">
                <a:solidFill>
                  <a:schemeClr val="tx1">
                    <a:tint val="75000"/>
                  </a:schemeClr>
                </a:solidFill>
              </a:defRPr>
            </a:lvl4pPr>
            <a:lvl5pPr marL="2138416" indent="0">
              <a:buNone/>
              <a:defRPr sz="1871">
                <a:solidFill>
                  <a:schemeClr val="tx1">
                    <a:tint val="75000"/>
                  </a:schemeClr>
                </a:solidFill>
              </a:defRPr>
            </a:lvl5pPr>
            <a:lvl6pPr marL="2673020" indent="0">
              <a:buNone/>
              <a:defRPr sz="1871">
                <a:solidFill>
                  <a:schemeClr val="tx1">
                    <a:tint val="75000"/>
                  </a:schemeClr>
                </a:solidFill>
              </a:defRPr>
            </a:lvl6pPr>
            <a:lvl7pPr marL="3207624" indent="0">
              <a:buNone/>
              <a:defRPr sz="1871">
                <a:solidFill>
                  <a:schemeClr val="tx1">
                    <a:tint val="75000"/>
                  </a:schemeClr>
                </a:solidFill>
              </a:defRPr>
            </a:lvl7pPr>
            <a:lvl8pPr marL="3742228" indent="0">
              <a:buNone/>
              <a:defRPr sz="1871">
                <a:solidFill>
                  <a:schemeClr val="tx1">
                    <a:tint val="75000"/>
                  </a:schemeClr>
                </a:solidFill>
              </a:defRPr>
            </a:lvl8pPr>
            <a:lvl9pPr marL="4276832" indent="0">
              <a:buNone/>
              <a:defRPr sz="1871">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968CDC4-FB12-964A-B051-89728A9A40C9}" type="datetime1">
              <a:rPr lang="en-GB" smtClean="0"/>
              <a:t>11/06/2024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097834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735062"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5412730"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956CFAE0-DFCF-664C-9113-8E274CE0AFD6}" type="datetime1">
              <a:rPr lang="en-GB" smtClean="0"/>
              <a:t>11/06/2024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223135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6455" y="804969"/>
            <a:ext cx="9221689" cy="2922375"/>
          </a:xfrm>
        </p:spPr>
        <p:txBody>
          <a:bodyPr/>
          <a:lstStyle/>
          <a:p>
            <a:r>
              <a:rPr lang="en-GB"/>
              <a:t>Click to edit Master title style</a:t>
            </a:r>
            <a:endParaRPr lang="en-US"/>
          </a:p>
        </p:txBody>
      </p:sp>
      <p:sp>
        <p:nvSpPr>
          <p:cNvPr id="3" name="Text Placeholder 2"/>
          <p:cNvSpPr>
            <a:spLocks noGrp="1"/>
          </p:cNvSpPr>
          <p:nvPr>
            <p:ph type="body" idx="1"/>
          </p:nvPr>
        </p:nvSpPr>
        <p:spPr>
          <a:xfrm>
            <a:off x="736456" y="3706342"/>
            <a:ext cx="4523137"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4" name="Content Placeholder 3"/>
          <p:cNvSpPr>
            <a:spLocks noGrp="1"/>
          </p:cNvSpPr>
          <p:nvPr>
            <p:ph sz="half" idx="2"/>
          </p:nvPr>
        </p:nvSpPr>
        <p:spPr>
          <a:xfrm>
            <a:off x="736456" y="5522763"/>
            <a:ext cx="4523137"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5412731" y="3706342"/>
            <a:ext cx="4545413"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6" name="Content Placeholder 5"/>
          <p:cNvSpPr>
            <a:spLocks noGrp="1"/>
          </p:cNvSpPr>
          <p:nvPr>
            <p:ph sz="quarter" idx="4"/>
          </p:nvPr>
        </p:nvSpPr>
        <p:spPr>
          <a:xfrm>
            <a:off x="5412731" y="5522763"/>
            <a:ext cx="4545413"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889DC2CE-6F26-054F-B7D3-1A35B360EAB1}" type="datetime1">
              <a:rPr lang="en-GB" smtClean="0"/>
              <a:t>11/06/2024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013768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98FB82F0-3905-A940-8E74-D4361D13ECB1}" type="datetime1">
              <a:rPr lang="en-GB" smtClean="0"/>
              <a:t>11/06/2024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33534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9C27AF-50B0-2C4D-BD78-32A0F479207A}" type="datetime1">
              <a:rPr lang="en-GB" smtClean="0"/>
              <a:t>11/06/2024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306127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a:p>
        </p:txBody>
      </p:sp>
      <p:sp>
        <p:nvSpPr>
          <p:cNvPr id="3" name="Content Placeholder 2"/>
          <p:cNvSpPr>
            <a:spLocks noGrp="1"/>
          </p:cNvSpPr>
          <p:nvPr>
            <p:ph idx="1"/>
          </p:nvPr>
        </p:nvSpPr>
        <p:spPr>
          <a:xfrm>
            <a:off x="4545413" y="2176910"/>
            <a:ext cx="5412730" cy="10744538"/>
          </a:xfrm>
        </p:spPr>
        <p:txBody>
          <a:bodyPr/>
          <a:lstStyle>
            <a:lvl1pPr>
              <a:defRPr sz="3742"/>
            </a:lvl1pPr>
            <a:lvl2pPr>
              <a:defRPr sz="3274"/>
            </a:lvl2pPr>
            <a:lvl3pPr>
              <a:defRPr sz="2806"/>
            </a:lvl3pPr>
            <a:lvl4pPr>
              <a:defRPr sz="2339"/>
            </a:lvl4pPr>
            <a:lvl5pPr>
              <a:defRPr sz="2339"/>
            </a:lvl5pPr>
            <a:lvl6pPr>
              <a:defRPr sz="2339"/>
            </a:lvl6pPr>
            <a:lvl7pPr>
              <a:defRPr sz="2339"/>
            </a:lvl7pPr>
            <a:lvl8pPr>
              <a:defRPr sz="2339"/>
            </a:lvl8pPr>
            <a:lvl9pPr>
              <a:defRPr sz="2339"/>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8E42DC3D-7A03-5644-95D6-5F36B5A10ECA}" type="datetime1">
              <a:rPr lang="en-GB" smtClean="0"/>
              <a:t>11/06/2024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302638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a:p>
        </p:txBody>
      </p:sp>
      <p:sp>
        <p:nvSpPr>
          <p:cNvPr id="3" name="Picture Placeholder 2"/>
          <p:cNvSpPr>
            <a:spLocks noGrp="1" noChangeAspect="1"/>
          </p:cNvSpPr>
          <p:nvPr>
            <p:ph type="pic" idx="1"/>
          </p:nvPr>
        </p:nvSpPr>
        <p:spPr>
          <a:xfrm>
            <a:off x="4545413" y="2176910"/>
            <a:ext cx="5412730" cy="10744538"/>
          </a:xfrm>
        </p:spPr>
        <p:txBody>
          <a:bodyPr anchor="t"/>
          <a:lstStyle>
            <a:lvl1pPr marL="0" indent="0">
              <a:buNone/>
              <a:defRPr sz="3742"/>
            </a:lvl1pPr>
            <a:lvl2pPr marL="534604" indent="0">
              <a:buNone/>
              <a:defRPr sz="3274"/>
            </a:lvl2pPr>
            <a:lvl3pPr marL="1069208" indent="0">
              <a:buNone/>
              <a:defRPr sz="2806"/>
            </a:lvl3pPr>
            <a:lvl4pPr marL="1603812" indent="0">
              <a:buNone/>
              <a:defRPr sz="2339"/>
            </a:lvl4pPr>
            <a:lvl5pPr marL="2138416" indent="0">
              <a:buNone/>
              <a:defRPr sz="2339"/>
            </a:lvl5pPr>
            <a:lvl6pPr marL="2673020" indent="0">
              <a:buNone/>
              <a:defRPr sz="2339"/>
            </a:lvl6pPr>
            <a:lvl7pPr marL="3207624" indent="0">
              <a:buNone/>
              <a:defRPr sz="2339"/>
            </a:lvl7pPr>
            <a:lvl8pPr marL="3742228" indent="0">
              <a:buNone/>
              <a:defRPr sz="2339"/>
            </a:lvl8pPr>
            <a:lvl9pPr marL="4276832" indent="0">
              <a:buNone/>
              <a:defRPr sz="2339"/>
            </a:lvl9pPr>
          </a:lstStyle>
          <a:p>
            <a:r>
              <a:rPr lang="en-GB"/>
              <a:t>Click icon to add picture</a:t>
            </a:r>
            <a:endParaRPr lang="en-US"/>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EE3E01CF-5683-CD43-9505-4151FA33088C}" type="datetime1">
              <a:rPr lang="en-GB" smtClean="0"/>
              <a:t>11/06/2024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348920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7A2AD87-DD57-764F-9F68-85A207130292}" type="datetime1">
              <a:rPr lang="en-GB" smtClean="0"/>
              <a:t>11/06/2024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1286627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804966"/>
            <a:ext cx="2305422" cy="1281295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735063" y="804966"/>
            <a:ext cx="6782619" cy="128129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22BCA60-DA8F-F348-8431-4D2A57F19BB4}" type="datetime1">
              <a:rPr lang="en-GB" smtClean="0"/>
              <a:t>11/06/2024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804850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804969"/>
            <a:ext cx="9221689" cy="2922375"/>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735062" y="4024827"/>
            <a:ext cx="9221689" cy="959308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735062" y="14013401"/>
            <a:ext cx="2405658" cy="804965"/>
          </a:xfrm>
          <a:prstGeom prst="rect">
            <a:avLst/>
          </a:prstGeom>
        </p:spPr>
        <p:txBody>
          <a:bodyPr vert="horz" lIns="91440" tIns="45720" rIns="91440" bIns="45720" rtlCol="0" anchor="ctr"/>
          <a:lstStyle>
            <a:lvl1pPr algn="l">
              <a:defRPr sz="1403">
                <a:solidFill>
                  <a:schemeClr val="tx1">
                    <a:tint val="75000"/>
                  </a:schemeClr>
                </a:solidFill>
              </a:defRPr>
            </a:lvl1pPr>
          </a:lstStyle>
          <a:p>
            <a:fld id="{56FF44D2-BA93-4C48-98F4-B6E46704D06E}" type="datetime1">
              <a:rPr lang="en-GB" smtClean="0"/>
              <a:t>11/06/2024</a:t>
            </a:fld>
            <a:endParaRPr lang="en-US"/>
          </a:p>
        </p:txBody>
      </p:sp>
      <p:sp>
        <p:nvSpPr>
          <p:cNvPr id="5" name="Footer Placeholder 4"/>
          <p:cNvSpPr>
            <a:spLocks noGrp="1"/>
          </p:cNvSpPr>
          <p:nvPr>
            <p:ph type="ftr" sz="quarter" idx="3"/>
          </p:nvPr>
        </p:nvSpPr>
        <p:spPr>
          <a:xfrm>
            <a:off x="3541663" y="14013401"/>
            <a:ext cx="3608487" cy="804965"/>
          </a:xfrm>
          <a:prstGeom prst="rect">
            <a:avLst/>
          </a:prstGeom>
        </p:spPr>
        <p:txBody>
          <a:bodyPr vert="horz" lIns="91440" tIns="45720" rIns="91440" bIns="45720" rtlCol="0" anchor="ctr"/>
          <a:lstStyle>
            <a:lvl1pPr algn="ctr">
              <a:defRPr sz="1403">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551093" y="14013401"/>
            <a:ext cx="2405658" cy="804965"/>
          </a:xfrm>
          <a:prstGeom prst="rect">
            <a:avLst/>
          </a:prstGeom>
        </p:spPr>
        <p:txBody>
          <a:bodyPr vert="horz" lIns="91440" tIns="45720" rIns="91440" bIns="45720" rtlCol="0" anchor="ctr"/>
          <a:lstStyle>
            <a:lvl1pPr algn="r">
              <a:defRPr sz="1403">
                <a:solidFill>
                  <a:schemeClr val="tx1">
                    <a:tint val="75000"/>
                  </a:schemeClr>
                </a:solidFill>
              </a:defRPr>
            </a:lvl1pPr>
          </a:lstStyle>
          <a:p>
            <a:fld id="{87C661E7-D1BC-9F4E-ACDB-6E2E147CF3A0}" type="slidenum">
              <a:rPr lang="en-US" smtClean="0"/>
              <a:t>‹#›</a:t>
            </a:fld>
            <a:endParaRPr lang="en-US"/>
          </a:p>
        </p:txBody>
      </p:sp>
    </p:spTree>
    <p:extLst>
      <p:ext uri="{BB962C8B-B14F-4D97-AF65-F5344CB8AC3E}">
        <p14:creationId xmlns:p14="http://schemas.microsoft.com/office/powerpoint/2010/main" val="14681137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1069208" rtl="0" eaLnBrk="1" latinLnBrk="0" hangingPunct="1">
        <a:lnSpc>
          <a:spcPct val="90000"/>
        </a:lnSpc>
        <a:spcBef>
          <a:spcPct val="0"/>
        </a:spcBef>
        <a:buNone/>
        <a:defRPr sz="5145" kern="1200">
          <a:solidFill>
            <a:schemeClr val="tx1"/>
          </a:solidFill>
          <a:latin typeface="+mj-lt"/>
          <a:ea typeface="+mj-ea"/>
          <a:cs typeface="+mj-cs"/>
        </a:defRPr>
      </a:lvl1pPr>
    </p:titleStyle>
    <p:bodyStyle>
      <a:lvl1pPr marL="267302" indent="-267302" algn="l" defTabSz="1069208" rtl="0" eaLnBrk="1" latinLnBrk="0" hangingPunct="1">
        <a:lnSpc>
          <a:spcPct val="90000"/>
        </a:lnSpc>
        <a:spcBef>
          <a:spcPts val="1169"/>
        </a:spcBef>
        <a:buFont typeface="Arial" panose="020B0604020202020204" pitchFamily="34" charset="0"/>
        <a:buChar char="•"/>
        <a:defRPr sz="3274" kern="1200">
          <a:solidFill>
            <a:schemeClr val="tx1"/>
          </a:solidFill>
          <a:latin typeface="+mn-lt"/>
          <a:ea typeface="+mn-ea"/>
          <a:cs typeface="+mn-cs"/>
        </a:defRPr>
      </a:lvl1pPr>
      <a:lvl2pPr marL="801906" indent="-267302" algn="l" defTabSz="1069208" rtl="0" eaLnBrk="1" latinLnBrk="0" hangingPunct="1">
        <a:lnSpc>
          <a:spcPct val="90000"/>
        </a:lnSpc>
        <a:spcBef>
          <a:spcPts val="585"/>
        </a:spcBef>
        <a:buFont typeface="Arial" panose="020B0604020202020204" pitchFamily="34" charset="0"/>
        <a:buChar char="•"/>
        <a:defRPr sz="2806" kern="1200">
          <a:solidFill>
            <a:schemeClr val="tx1"/>
          </a:solidFill>
          <a:latin typeface="+mn-lt"/>
          <a:ea typeface="+mn-ea"/>
          <a:cs typeface="+mn-cs"/>
        </a:defRPr>
      </a:lvl2pPr>
      <a:lvl3pPr marL="1336510" indent="-267302" algn="l" defTabSz="1069208" rtl="0" eaLnBrk="1" latinLnBrk="0" hangingPunct="1">
        <a:lnSpc>
          <a:spcPct val="90000"/>
        </a:lnSpc>
        <a:spcBef>
          <a:spcPts val="585"/>
        </a:spcBef>
        <a:buFont typeface="Arial" panose="020B0604020202020204" pitchFamily="34" charset="0"/>
        <a:buChar char="•"/>
        <a:defRPr sz="2339" kern="1200">
          <a:solidFill>
            <a:schemeClr val="tx1"/>
          </a:solidFill>
          <a:latin typeface="+mn-lt"/>
          <a:ea typeface="+mn-ea"/>
          <a:cs typeface="+mn-cs"/>
        </a:defRPr>
      </a:lvl3pPr>
      <a:lvl4pPr marL="187111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4pPr>
      <a:lvl5pPr marL="2405718"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5pPr>
      <a:lvl6pPr marL="2940322"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6pPr>
      <a:lvl7pPr marL="3474926"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7pPr>
      <a:lvl8pPr marL="4009530"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8pPr>
      <a:lvl9pPr marL="454413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9pPr>
    </p:bodyStyle>
    <p:otherStyle>
      <a:defPPr>
        <a:defRPr lang="en-US"/>
      </a:defPPr>
      <a:lvl1pPr marL="0" algn="l" defTabSz="1069208" rtl="0" eaLnBrk="1" latinLnBrk="0" hangingPunct="1">
        <a:defRPr sz="2105" kern="1200">
          <a:solidFill>
            <a:schemeClr val="tx1"/>
          </a:solidFill>
          <a:latin typeface="+mn-lt"/>
          <a:ea typeface="+mn-ea"/>
          <a:cs typeface="+mn-cs"/>
        </a:defRPr>
      </a:lvl1pPr>
      <a:lvl2pPr marL="534604" algn="l" defTabSz="1069208" rtl="0" eaLnBrk="1" latinLnBrk="0" hangingPunct="1">
        <a:defRPr sz="2105" kern="1200">
          <a:solidFill>
            <a:schemeClr val="tx1"/>
          </a:solidFill>
          <a:latin typeface="+mn-lt"/>
          <a:ea typeface="+mn-ea"/>
          <a:cs typeface="+mn-cs"/>
        </a:defRPr>
      </a:lvl2pPr>
      <a:lvl3pPr marL="1069208" algn="l" defTabSz="1069208" rtl="0" eaLnBrk="1" latinLnBrk="0" hangingPunct="1">
        <a:defRPr sz="2105" kern="1200">
          <a:solidFill>
            <a:schemeClr val="tx1"/>
          </a:solidFill>
          <a:latin typeface="+mn-lt"/>
          <a:ea typeface="+mn-ea"/>
          <a:cs typeface="+mn-cs"/>
        </a:defRPr>
      </a:lvl3pPr>
      <a:lvl4pPr marL="1603812" algn="l" defTabSz="1069208" rtl="0" eaLnBrk="1" latinLnBrk="0" hangingPunct="1">
        <a:defRPr sz="2105" kern="1200">
          <a:solidFill>
            <a:schemeClr val="tx1"/>
          </a:solidFill>
          <a:latin typeface="+mn-lt"/>
          <a:ea typeface="+mn-ea"/>
          <a:cs typeface="+mn-cs"/>
        </a:defRPr>
      </a:lvl4pPr>
      <a:lvl5pPr marL="2138416" algn="l" defTabSz="1069208" rtl="0" eaLnBrk="1" latinLnBrk="0" hangingPunct="1">
        <a:defRPr sz="2105" kern="1200">
          <a:solidFill>
            <a:schemeClr val="tx1"/>
          </a:solidFill>
          <a:latin typeface="+mn-lt"/>
          <a:ea typeface="+mn-ea"/>
          <a:cs typeface="+mn-cs"/>
        </a:defRPr>
      </a:lvl5pPr>
      <a:lvl6pPr marL="2673020" algn="l" defTabSz="1069208" rtl="0" eaLnBrk="1" latinLnBrk="0" hangingPunct="1">
        <a:defRPr sz="2105" kern="1200">
          <a:solidFill>
            <a:schemeClr val="tx1"/>
          </a:solidFill>
          <a:latin typeface="+mn-lt"/>
          <a:ea typeface="+mn-ea"/>
          <a:cs typeface="+mn-cs"/>
        </a:defRPr>
      </a:lvl6pPr>
      <a:lvl7pPr marL="3207624" algn="l" defTabSz="1069208" rtl="0" eaLnBrk="1" latinLnBrk="0" hangingPunct="1">
        <a:defRPr sz="2105" kern="1200">
          <a:solidFill>
            <a:schemeClr val="tx1"/>
          </a:solidFill>
          <a:latin typeface="+mn-lt"/>
          <a:ea typeface="+mn-ea"/>
          <a:cs typeface="+mn-cs"/>
        </a:defRPr>
      </a:lvl7pPr>
      <a:lvl8pPr marL="3742228" algn="l" defTabSz="1069208" rtl="0" eaLnBrk="1" latinLnBrk="0" hangingPunct="1">
        <a:defRPr sz="2105" kern="1200">
          <a:solidFill>
            <a:schemeClr val="tx1"/>
          </a:solidFill>
          <a:latin typeface="+mn-lt"/>
          <a:ea typeface="+mn-ea"/>
          <a:cs typeface="+mn-cs"/>
        </a:defRPr>
      </a:lvl8pPr>
      <a:lvl9pPr marL="4276832" algn="l" defTabSz="1069208" rtl="0" eaLnBrk="1" latinLnBrk="0" hangingPunct="1">
        <a:defRPr sz="21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svg"/><Relationship Id="rId3" Type="http://schemas.openxmlformats.org/officeDocument/2006/relationships/chart" Target="../charts/chart2.xml"/><Relationship Id="rId7" Type="http://schemas.openxmlformats.org/officeDocument/2006/relationships/image" Target="../media/image5.svg"/><Relationship Id="rId12" Type="http://schemas.openxmlformats.org/officeDocument/2006/relationships/image" Target="../media/image10.png"/><Relationship Id="rId2" Type="http://schemas.openxmlformats.org/officeDocument/2006/relationships/chart" Target="../charts/chart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svg"/><Relationship Id="rId5" Type="http://schemas.openxmlformats.org/officeDocument/2006/relationships/image" Target="../media/image3.svg"/><Relationship Id="rId15" Type="http://schemas.openxmlformats.org/officeDocument/2006/relationships/image" Target="../media/image13.sv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svg"/><Relationship Id="rId1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968EE91-BD68-8146-B4F1-F84513CD0E29}"/>
              </a:ext>
            </a:extLst>
          </p:cNvPr>
          <p:cNvSpPr txBox="1"/>
          <p:nvPr/>
        </p:nvSpPr>
        <p:spPr>
          <a:xfrm>
            <a:off x="382021" y="773226"/>
            <a:ext cx="7399710" cy="461665"/>
          </a:xfrm>
          <a:prstGeom prst="rect">
            <a:avLst/>
          </a:prstGeom>
          <a:noFill/>
        </p:spPr>
        <p:txBody>
          <a:bodyPr wrap="square" rtlCol="0">
            <a:spAutoFit/>
          </a:bodyPr>
          <a:lstStyle/>
          <a:p>
            <a:r>
              <a:rPr lang="en-US" sz="2400" b="1">
                <a:solidFill>
                  <a:schemeClr val="bg1"/>
                </a:solidFill>
                <a:latin typeface="Arial" panose="020B0604020202020204" pitchFamily="34" charset="0"/>
                <a:cs typeface="Arial" panose="020B0604020202020204" pitchFamily="34" charset="0"/>
              </a:rPr>
              <a:t>Improving the patient waiting list in orthotics</a:t>
            </a:r>
          </a:p>
        </p:txBody>
      </p:sp>
      <p:sp>
        <p:nvSpPr>
          <p:cNvPr id="10" name="TextBox 9">
            <a:extLst>
              <a:ext uri="{FF2B5EF4-FFF2-40B4-BE49-F238E27FC236}">
                <a16:creationId xmlns:a16="http://schemas.microsoft.com/office/drawing/2014/main" id="{B58AD6FE-F3F4-8946-838E-E4A51B087E8E}"/>
              </a:ext>
            </a:extLst>
          </p:cNvPr>
          <p:cNvSpPr txBox="1"/>
          <p:nvPr/>
        </p:nvSpPr>
        <p:spPr>
          <a:xfrm>
            <a:off x="382020" y="1285222"/>
            <a:ext cx="7026486" cy="830997"/>
          </a:xfrm>
          <a:prstGeom prst="rect">
            <a:avLst/>
          </a:prstGeom>
          <a:noFill/>
        </p:spPr>
        <p:txBody>
          <a:bodyPr wrap="square" rtlCol="0">
            <a:spAutoFit/>
          </a:bodyPr>
          <a:lstStyle/>
          <a:p>
            <a:r>
              <a:rPr lang="en-US" sz="2400" b="1">
                <a:solidFill>
                  <a:schemeClr val="bg1"/>
                </a:solidFill>
                <a:latin typeface="Arial" panose="020B0604020202020204" pitchFamily="34" charset="0"/>
                <a:cs typeface="Arial" panose="020B0604020202020204" pitchFamily="34" charset="0"/>
              </a:rPr>
              <a:t>Alice Dudley, Senior Orthotist</a:t>
            </a:r>
          </a:p>
          <a:p>
            <a:r>
              <a:rPr lang="en-US" sz="2400" b="1">
                <a:solidFill>
                  <a:schemeClr val="bg1"/>
                </a:solidFill>
                <a:latin typeface="Arial" panose="020B0604020202020204" pitchFamily="34" charset="0"/>
                <a:cs typeface="Arial" panose="020B0604020202020204" pitchFamily="34" charset="0"/>
              </a:rPr>
              <a:t>Sudi Nayyar, Admin Team Supervisor/PA</a:t>
            </a:r>
            <a:endParaRPr lang="en-US" sz="2400">
              <a:solidFill>
                <a:schemeClr val="bg1"/>
              </a:solidFill>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6A4C5C1C-0FD9-D2DD-1160-649D900937C6}"/>
              </a:ext>
            </a:extLst>
          </p:cNvPr>
          <p:cNvSpPr txBox="1"/>
          <p:nvPr/>
        </p:nvSpPr>
        <p:spPr>
          <a:xfrm>
            <a:off x="215444" y="13221931"/>
            <a:ext cx="4821351" cy="523220"/>
          </a:xfrm>
          <a:prstGeom prst="rect">
            <a:avLst/>
          </a:prstGeom>
          <a:noFill/>
        </p:spPr>
        <p:txBody>
          <a:bodyPr wrap="square" rtlCol="0">
            <a:spAutoFit/>
          </a:bodyPr>
          <a:lstStyle/>
          <a:p>
            <a:r>
              <a:rPr lang="en-US" sz="2800" b="1">
                <a:solidFill>
                  <a:schemeClr val="bg1"/>
                </a:solidFill>
                <a:latin typeface="Arial" panose="020B0604020202020204" pitchFamily="34" charset="0"/>
                <a:cs typeface="Arial" panose="020B0604020202020204" pitchFamily="34" charset="0"/>
              </a:rPr>
              <a:t>The Orthotics Service</a:t>
            </a:r>
          </a:p>
        </p:txBody>
      </p:sp>
      <p:sp>
        <p:nvSpPr>
          <p:cNvPr id="17" name="TextBox 16">
            <a:extLst>
              <a:ext uri="{FF2B5EF4-FFF2-40B4-BE49-F238E27FC236}">
                <a16:creationId xmlns:a16="http://schemas.microsoft.com/office/drawing/2014/main" id="{0221009E-D3EA-EDFE-40A4-FCD65B828EFF}"/>
              </a:ext>
            </a:extLst>
          </p:cNvPr>
          <p:cNvSpPr txBox="1"/>
          <p:nvPr/>
        </p:nvSpPr>
        <p:spPr>
          <a:xfrm>
            <a:off x="229620" y="13695535"/>
            <a:ext cx="5761605" cy="1384995"/>
          </a:xfrm>
          <a:prstGeom prst="rect">
            <a:avLst/>
          </a:prstGeom>
          <a:noFill/>
        </p:spPr>
        <p:txBody>
          <a:bodyPr wrap="square" rtlCol="0">
            <a:spAutoFit/>
          </a:bodyPr>
          <a:lstStyle/>
          <a:p>
            <a:r>
              <a:rPr lang="en-US" sz="1400">
                <a:solidFill>
                  <a:schemeClr val="bg1"/>
                </a:solidFill>
                <a:latin typeface="Arial" panose="020B0604020202020204" pitchFamily="34" charset="0"/>
                <a:cs typeface="Arial" panose="020B0604020202020204" pitchFamily="34" charset="0"/>
              </a:rPr>
              <a:t>The orthotic service has successfully reduced its waiting list from </a:t>
            </a:r>
          </a:p>
          <a:p>
            <a:r>
              <a:rPr lang="en-US" sz="1400">
                <a:solidFill>
                  <a:schemeClr val="bg1"/>
                </a:solidFill>
                <a:latin typeface="Arial" panose="020B0604020202020204" pitchFamily="34" charset="0"/>
                <a:cs typeface="Arial" panose="020B0604020202020204" pitchFamily="34" charset="0"/>
              </a:rPr>
              <a:t>1800 patients to 0 within an eight-month period.  Resulting in</a:t>
            </a:r>
          </a:p>
          <a:p>
            <a:r>
              <a:rPr lang="en-US" sz="1400">
                <a:solidFill>
                  <a:schemeClr val="bg1"/>
                </a:solidFill>
                <a:latin typeface="Arial" panose="020B0604020202020204" pitchFamily="34" charset="0"/>
                <a:cs typeface="Arial" panose="020B0604020202020204" pitchFamily="34" charset="0"/>
              </a:rPr>
              <a:t>improved patient care, a more responsive, effective service, and increased team morale.  </a:t>
            </a:r>
          </a:p>
          <a:p>
            <a:r>
              <a:rPr lang="en-US" sz="1400">
                <a:solidFill>
                  <a:schemeClr val="bg1"/>
                </a:solidFill>
                <a:latin typeface="Arial" panose="020B0604020202020204" pitchFamily="34" charset="0"/>
                <a:cs typeface="Arial" panose="020B0604020202020204" pitchFamily="34" charset="0"/>
              </a:rPr>
              <a:t>The re-introduction of telehealth was successful with only 3% of telehealth patients requiring an additional in-person appointment. </a:t>
            </a:r>
          </a:p>
        </p:txBody>
      </p:sp>
      <p:sp>
        <p:nvSpPr>
          <p:cNvPr id="2" name="TextBox 1">
            <a:extLst>
              <a:ext uri="{FF2B5EF4-FFF2-40B4-BE49-F238E27FC236}">
                <a16:creationId xmlns:a16="http://schemas.microsoft.com/office/drawing/2014/main" id="{E7FB313C-F2E2-DC32-281E-8806B91EF675}"/>
              </a:ext>
            </a:extLst>
          </p:cNvPr>
          <p:cNvSpPr txBox="1"/>
          <p:nvPr/>
        </p:nvSpPr>
        <p:spPr>
          <a:xfrm>
            <a:off x="374415" y="2718736"/>
            <a:ext cx="4971492" cy="1292662"/>
          </a:xfrm>
          <a:prstGeom prst="rect">
            <a:avLst/>
          </a:prstGeom>
          <a:solidFill>
            <a:schemeClr val="accent1">
              <a:lumMod val="20000"/>
              <a:lumOff val="80000"/>
            </a:schemeClr>
          </a:solidFill>
          <a:ln w="28575">
            <a:solidFill>
              <a:schemeClr val="tx1"/>
            </a:solidFill>
          </a:ln>
        </p:spPr>
        <p:txBody>
          <a:bodyPr wrap="square" rtlCol="0">
            <a:spAutoFit/>
          </a:bodyPr>
          <a:lstStyle/>
          <a:p>
            <a:r>
              <a:rPr lang="en-GB" b="1"/>
              <a:t>The background:</a:t>
            </a:r>
          </a:p>
          <a:p>
            <a:pPr algn="just"/>
            <a:r>
              <a:rPr lang="en-GB" sz="1200" kern="150">
                <a:effectLst/>
                <a:latin typeface="Aptos" panose="020B0004020202020204" pitchFamily="34" charset="0"/>
                <a:ea typeface="Aptos" panose="020B0004020202020204" pitchFamily="34" charset="0"/>
                <a:cs typeface="Times New Roman" panose="02020603050405020304" pitchFamily="18" charset="0"/>
              </a:rPr>
              <a:t>The orthotics service prides itself on delivering high-quality patient care. We strive to provide a safe, effective, kind, and caring environment by acting with the patient at the centre of everything we do. However, in September 2023 the service faced a considerable waiting list of 1800 service users.</a:t>
            </a:r>
            <a:endParaRPr lang="en-GB" sz="1200"/>
          </a:p>
        </p:txBody>
      </p:sp>
      <p:sp>
        <p:nvSpPr>
          <p:cNvPr id="3" name="TextBox 2">
            <a:extLst>
              <a:ext uri="{FF2B5EF4-FFF2-40B4-BE49-F238E27FC236}">
                <a16:creationId xmlns:a16="http://schemas.microsoft.com/office/drawing/2014/main" id="{EE98DCB2-529B-2CC1-A312-7FF7EE4E84D5}"/>
              </a:ext>
            </a:extLst>
          </p:cNvPr>
          <p:cNvSpPr txBox="1"/>
          <p:nvPr/>
        </p:nvSpPr>
        <p:spPr>
          <a:xfrm>
            <a:off x="5451629" y="2731066"/>
            <a:ext cx="5035396" cy="3046988"/>
          </a:xfrm>
          <a:prstGeom prst="rect">
            <a:avLst/>
          </a:prstGeom>
          <a:solidFill>
            <a:schemeClr val="accent6">
              <a:lumMod val="20000"/>
              <a:lumOff val="80000"/>
            </a:schemeClr>
          </a:solidFill>
          <a:ln w="28575">
            <a:solidFill>
              <a:schemeClr val="tx1"/>
            </a:solidFill>
          </a:ln>
        </p:spPr>
        <p:txBody>
          <a:bodyPr wrap="square" rtlCol="0">
            <a:spAutoFit/>
          </a:bodyPr>
          <a:lstStyle/>
          <a:p>
            <a:r>
              <a:rPr lang="en-GB" b="1"/>
              <a:t>The impact:</a:t>
            </a:r>
          </a:p>
          <a:p>
            <a:pPr algn="just"/>
            <a:r>
              <a:rPr lang="en-GB" sz="1200" kern="150">
                <a:effectLst/>
                <a:latin typeface="Aptos" panose="020B0004020202020204" pitchFamily="34" charset="0"/>
                <a:ea typeface="Aptos" panose="020B0004020202020204" pitchFamily="34" charset="0"/>
                <a:cs typeface="Times New Roman" panose="02020603050405020304" pitchFamily="18" charset="0"/>
              </a:rPr>
              <a:t>The significant waiting list impacted patient care and staff wellbeing. Patients were waiting 12 months from orthotics receiving the referral for an initial assessment. If an </a:t>
            </a:r>
            <a:r>
              <a:rPr lang="en-GB" sz="1200" kern="150">
                <a:latin typeface="Aptos" panose="020B0004020202020204" pitchFamily="34" charset="0"/>
                <a:ea typeface="Aptos" panose="020B0004020202020204" pitchFamily="34" charset="0"/>
                <a:cs typeface="Times New Roman" panose="02020603050405020304" pitchFamily="18" charset="0"/>
              </a:rPr>
              <a:t>orthotic device</a:t>
            </a:r>
            <a:r>
              <a:rPr lang="en-GB" sz="1200" kern="150">
                <a:effectLst/>
                <a:latin typeface="Aptos" panose="020B0004020202020204" pitchFamily="34" charset="0"/>
                <a:ea typeface="Aptos" panose="020B0004020202020204" pitchFamily="34" charset="0"/>
                <a:cs typeface="Times New Roman" panose="02020603050405020304" pitchFamily="18" charset="0"/>
              </a:rPr>
              <a:t> was not in stock, the patient would wait another 2-3 months to have the device ordered and fitted, with an additional 3-4 months for custom items. Therefore, an episode of care would be open for 15-16 months. The significant delays in orthotic treatment resulted in 1) financial implications for the Trust due to orthotic devices no longer fitting at the time of supply, 2) delays in the treatment pathway, 3) a deterioration of patient symptoms e.g., increased contractures, and 4) a reduction in team morale.</a:t>
            </a:r>
          </a:p>
          <a:p>
            <a:pPr algn="just"/>
            <a:endParaRPr lang="en-GB" sz="1200" kern="150">
              <a:latin typeface="Aptos" panose="020B0004020202020204" pitchFamily="34" charset="0"/>
              <a:ea typeface="Aptos" panose="020B0004020202020204" pitchFamily="34" charset="0"/>
              <a:cs typeface="Times New Roman" panose="02020603050405020304" pitchFamily="18" charset="0"/>
            </a:endParaRPr>
          </a:p>
          <a:p>
            <a:pPr algn="just"/>
            <a:r>
              <a:rPr lang="en-GB" sz="1200" kern="150">
                <a:effectLst/>
                <a:latin typeface="Aptos" panose="020B0004020202020204" pitchFamily="34" charset="0"/>
                <a:ea typeface="Aptos" panose="020B0004020202020204" pitchFamily="34" charset="0"/>
                <a:cs typeface="Times New Roman" panose="02020603050405020304" pitchFamily="18" charset="0"/>
              </a:rPr>
              <a:t>This posed a challenge for our team to become proactive in improving our service. </a:t>
            </a:r>
          </a:p>
          <a:p>
            <a:endParaRPr lang="en-GB" b="1"/>
          </a:p>
        </p:txBody>
      </p:sp>
      <p:sp>
        <p:nvSpPr>
          <p:cNvPr id="5" name="TextBox 4">
            <a:extLst>
              <a:ext uri="{FF2B5EF4-FFF2-40B4-BE49-F238E27FC236}">
                <a16:creationId xmlns:a16="http://schemas.microsoft.com/office/drawing/2014/main" id="{1F1D6C4E-61D4-5974-022A-354DCBC76E1F}"/>
              </a:ext>
            </a:extLst>
          </p:cNvPr>
          <p:cNvSpPr txBox="1"/>
          <p:nvPr/>
        </p:nvSpPr>
        <p:spPr>
          <a:xfrm>
            <a:off x="374413" y="4076828"/>
            <a:ext cx="4971492" cy="3469924"/>
          </a:xfrm>
          <a:prstGeom prst="rect">
            <a:avLst/>
          </a:prstGeom>
          <a:solidFill>
            <a:schemeClr val="accent4">
              <a:lumMod val="20000"/>
              <a:lumOff val="80000"/>
            </a:schemeClr>
          </a:solidFill>
          <a:ln w="28575">
            <a:solidFill>
              <a:schemeClr val="tx1"/>
            </a:solidFill>
          </a:ln>
        </p:spPr>
        <p:txBody>
          <a:bodyPr wrap="square">
            <a:spAutoFit/>
          </a:bodyPr>
          <a:lstStyle/>
          <a:p>
            <a:pPr algn="just">
              <a:lnSpc>
                <a:spcPct val="105000"/>
              </a:lnSpc>
              <a:spcAft>
                <a:spcPts val="800"/>
              </a:spcAft>
            </a:pPr>
            <a:r>
              <a:rPr lang="en-GB" sz="1800" b="1" kern="150">
                <a:effectLst/>
                <a:latin typeface="Aptos" panose="020B0004020202020204" pitchFamily="34" charset="0"/>
                <a:ea typeface="Aptos" panose="020B0004020202020204" pitchFamily="34" charset="0"/>
                <a:cs typeface="Times New Roman" panose="02020603050405020304" pitchFamily="18" charset="0"/>
              </a:rPr>
              <a:t>The objectives:</a:t>
            </a:r>
          </a:p>
          <a:p>
            <a:pPr algn="just">
              <a:lnSpc>
                <a:spcPct val="105000"/>
              </a:lnSpc>
              <a:spcAft>
                <a:spcPts val="800"/>
              </a:spcAft>
            </a:pPr>
            <a:r>
              <a:rPr lang="en-GB" sz="1200" kern="150">
                <a:effectLst/>
                <a:latin typeface="Aptos" panose="020B0004020202020204" pitchFamily="34" charset="0"/>
                <a:ea typeface="Aptos" panose="020B0004020202020204" pitchFamily="34" charset="0"/>
                <a:cs typeface="Times New Roman" panose="02020603050405020304" pitchFamily="18" charset="0"/>
              </a:rPr>
              <a:t>Our objectives were to reduce the waiting times and improve treatment outcomes. </a:t>
            </a:r>
          </a:p>
          <a:p>
            <a:pPr algn="just">
              <a:lnSpc>
                <a:spcPct val="105000"/>
              </a:lnSpc>
              <a:spcAft>
                <a:spcPts val="800"/>
              </a:spcAft>
            </a:pPr>
            <a:r>
              <a:rPr lang="en-GB" sz="1200" kern="150">
                <a:effectLst/>
                <a:latin typeface="Aptos" panose="020B0004020202020204" pitchFamily="34" charset="0"/>
                <a:ea typeface="Aptos" panose="020B0004020202020204" pitchFamily="34" charset="0"/>
                <a:cs typeface="Times New Roman" panose="02020603050405020304" pitchFamily="18" charset="0"/>
              </a:rPr>
              <a:t>Achieving this would also positively impact the wider multi-disciplinary team by:</a:t>
            </a:r>
          </a:p>
          <a:p>
            <a:pPr marL="342900" lvl="0" indent="-342900" algn="just">
              <a:lnSpc>
                <a:spcPct val="115000"/>
              </a:lnSpc>
              <a:buFont typeface="Aptos" panose="020B0004020202020204" pitchFamily="34" charset="0"/>
              <a:buChar char="-"/>
            </a:pPr>
            <a:r>
              <a:rPr lang="en-GB" sz="1200" kern="100">
                <a:effectLst/>
                <a:latin typeface="Aptos" panose="020B0004020202020204" pitchFamily="34" charset="0"/>
                <a:ea typeface="Aptos" panose="020B0004020202020204" pitchFamily="34" charset="0"/>
                <a:cs typeface="Times New Roman" panose="02020603050405020304" pitchFamily="18" charset="0"/>
              </a:rPr>
              <a:t>Reducing the delays in onward treatment (e.g., Physiotherapy and Orthopaedics)</a:t>
            </a:r>
          </a:p>
          <a:p>
            <a:pPr marL="342900" lvl="0" indent="-342900" algn="just">
              <a:lnSpc>
                <a:spcPct val="115000"/>
              </a:lnSpc>
              <a:buFont typeface="Aptos" panose="020B0004020202020204" pitchFamily="34" charset="0"/>
              <a:buChar char="-"/>
            </a:pPr>
            <a:r>
              <a:rPr lang="en-GB" sz="1200" kern="100">
                <a:effectLst/>
                <a:latin typeface="Aptos" panose="020B0004020202020204" pitchFamily="34" charset="0"/>
                <a:ea typeface="Aptos" panose="020B0004020202020204" pitchFamily="34" charset="0"/>
                <a:cs typeface="Times New Roman" panose="02020603050405020304" pitchFamily="18" charset="0"/>
              </a:rPr>
              <a:t>Increasing availability for multi-disciplinary team working</a:t>
            </a:r>
          </a:p>
          <a:p>
            <a:pPr marL="342900" lvl="0" indent="-342900" algn="just">
              <a:lnSpc>
                <a:spcPct val="115000"/>
              </a:lnSpc>
              <a:buFont typeface="Aptos" panose="020B0004020202020204" pitchFamily="34" charset="0"/>
              <a:buChar char="-"/>
            </a:pPr>
            <a:r>
              <a:rPr lang="en-GB" sz="1200" kern="100">
                <a:effectLst/>
                <a:latin typeface="Aptos" panose="020B0004020202020204" pitchFamily="34" charset="0"/>
                <a:ea typeface="Aptos" panose="020B0004020202020204" pitchFamily="34" charset="0"/>
                <a:cs typeface="Times New Roman" panose="02020603050405020304" pitchFamily="18" charset="0"/>
              </a:rPr>
              <a:t>Increasing the time available for training programs to improve leadership skills and clinical practice etc.</a:t>
            </a:r>
          </a:p>
          <a:p>
            <a:pPr marL="342900" lvl="0" indent="-342900" algn="just">
              <a:lnSpc>
                <a:spcPct val="115000"/>
              </a:lnSpc>
              <a:spcAft>
                <a:spcPts val="800"/>
              </a:spcAft>
              <a:buFont typeface="Aptos" panose="020B0004020202020204" pitchFamily="34" charset="0"/>
              <a:buChar char="-"/>
            </a:pPr>
            <a:r>
              <a:rPr lang="en-GB" sz="1200" kern="100">
                <a:effectLst/>
                <a:latin typeface="Aptos" panose="020B0004020202020204" pitchFamily="34" charset="0"/>
                <a:ea typeface="Aptos" panose="020B0004020202020204" pitchFamily="34" charset="0"/>
                <a:cs typeface="Times New Roman" panose="02020603050405020304" pitchFamily="18" charset="0"/>
              </a:rPr>
              <a:t>Providing time for our clinicians to perform training sessions with colleagues external to the orthotic service. </a:t>
            </a:r>
          </a:p>
          <a:p>
            <a:pPr lvl="0" algn="just">
              <a:lnSpc>
                <a:spcPct val="115000"/>
              </a:lnSpc>
              <a:spcAft>
                <a:spcPts val="800"/>
              </a:spcAft>
            </a:pPr>
            <a:r>
              <a:rPr lang="en-GB" sz="1200" kern="100">
                <a:effectLst/>
                <a:latin typeface="Aptos" panose="020B0004020202020204" pitchFamily="34" charset="0"/>
                <a:ea typeface="Aptos" panose="020B0004020202020204" pitchFamily="34" charset="0"/>
                <a:cs typeface="Times New Roman" panose="02020603050405020304" pitchFamily="18" charset="0"/>
              </a:rPr>
              <a:t>A reduction in the waiting list and the development of a more responsive service would also reduce staff stress and improve team morale. </a:t>
            </a:r>
            <a:endParaRPr lang="en-GB" sz="1800" kern="15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51AFC800-77D3-5307-4499-D9E93E79D35A}"/>
              </a:ext>
            </a:extLst>
          </p:cNvPr>
          <p:cNvSpPr txBox="1"/>
          <p:nvPr/>
        </p:nvSpPr>
        <p:spPr>
          <a:xfrm>
            <a:off x="5455305" y="5863436"/>
            <a:ext cx="5035396" cy="3960000"/>
          </a:xfrm>
          <a:prstGeom prst="rect">
            <a:avLst/>
          </a:prstGeom>
          <a:solidFill>
            <a:schemeClr val="accent3">
              <a:lumMod val="20000"/>
              <a:lumOff val="80000"/>
            </a:schemeClr>
          </a:solidFill>
          <a:ln w="28575">
            <a:solidFill>
              <a:schemeClr val="tx1"/>
            </a:solidFill>
          </a:ln>
        </p:spPr>
        <p:txBody>
          <a:bodyPr wrap="square" rtlCol="0">
            <a:spAutoFit/>
          </a:bodyPr>
          <a:lstStyle/>
          <a:p>
            <a:r>
              <a:rPr lang="en-GB" b="1"/>
              <a:t>The method:</a:t>
            </a:r>
          </a:p>
          <a:p>
            <a:pPr algn="just"/>
            <a:r>
              <a:rPr lang="en-GB" sz="1200" kern="150">
                <a:latin typeface="Aptos" panose="020B0004020202020204" pitchFamily="34" charset="0"/>
                <a:ea typeface="Aptos" panose="020B0004020202020204" pitchFamily="34" charset="0"/>
                <a:cs typeface="Times New Roman" panose="02020603050405020304" pitchFamily="18" charset="0"/>
              </a:rPr>
              <a:t>First, we focused on the team to</a:t>
            </a:r>
            <a:r>
              <a:rPr lang="en-GB" sz="1200" kern="150">
                <a:effectLst/>
                <a:latin typeface="Aptos" panose="020B0004020202020204" pitchFamily="34" charset="0"/>
                <a:ea typeface="Aptos" panose="020B0004020202020204" pitchFamily="34" charset="0"/>
                <a:cs typeface="Times New Roman" panose="02020603050405020304" pitchFamily="18" charset="0"/>
              </a:rPr>
              <a:t> ensure effective collaborative working. We improved and maintained team morale with regular, cross-site meetings with virtual access to </a:t>
            </a:r>
            <a:r>
              <a:rPr lang="en-GB" sz="1200" kern="150">
                <a:latin typeface="Aptos" panose="020B0004020202020204" pitchFamily="34" charset="0"/>
                <a:ea typeface="Aptos" panose="020B0004020202020204" pitchFamily="34" charset="0"/>
                <a:cs typeface="Times New Roman" panose="02020603050405020304" pitchFamily="18" charset="0"/>
              </a:rPr>
              <a:t>ensure inclusivity.  A focus on staff</a:t>
            </a:r>
            <a:r>
              <a:rPr lang="en-GB" sz="1200" kern="150">
                <a:effectLst/>
                <a:latin typeface="Aptos" panose="020B0004020202020204" pitchFamily="34" charset="0"/>
                <a:ea typeface="Aptos" panose="020B0004020202020204" pitchFamily="34" charset="0"/>
                <a:cs typeface="Times New Roman" panose="02020603050405020304" pitchFamily="18" charset="0"/>
              </a:rPr>
              <a:t> health and well-being, and regular recognition of small achievements, </a:t>
            </a:r>
            <a:r>
              <a:rPr lang="en-GB" sz="1200" kern="150">
                <a:latin typeface="Aptos" panose="020B0004020202020204" pitchFamily="34" charset="0"/>
                <a:ea typeface="Aptos" panose="020B0004020202020204" pitchFamily="34" charset="0"/>
                <a:cs typeface="Times New Roman" panose="02020603050405020304" pitchFamily="18" charset="0"/>
              </a:rPr>
              <a:t>e.g., normalising showing appreciation, celebrating each other’s success, and celebrating personal milestones as a team.</a:t>
            </a:r>
            <a:r>
              <a:rPr lang="en-GB" sz="1200" kern="150">
                <a:effectLst/>
                <a:latin typeface="Aptos" panose="020B0004020202020204" pitchFamily="34" charset="0"/>
                <a:ea typeface="Aptos" panose="020B0004020202020204" pitchFamily="34" charset="0"/>
                <a:cs typeface="Times New Roman" panose="02020603050405020304" pitchFamily="18" charset="0"/>
              </a:rPr>
              <a:t> Open discussions were encouraged to elicit innovative ideas for improvement. We encouraged flexible working to avoid burnout and use innovative clinic set-up to improve capacity.</a:t>
            </a:r>
          </a:p>
          <a:p>
            <a:pPr marL="171450" indent="-171450" algn="just">
              <a:lnSpc>
                <a:spcPct val="105000"/>
              </a:lnSpc>
              <a:spcAft>
                <a:spcPts val="800"/>
              </a:spcAft>
              <a:buFont typeface="Arial" panose="020B0604020202020204" pitchFamily="34" charset="0"/>
              <a:buChar char="•"/>
            </a:pPr>
            <a:endParaRPr lang="en-GB" sz="1200" kern="150">
              <a:effectLst/>
              <a:latin typeface="Aptos" panose="020B0004020202020204" pitchFamily="34" charset="0"/>
              <a:ea typeface="Aptos" panose="020B0004020202020204" pitchFamily="34" charset="0"/>
              <a:cs typeface="Times New Roman" panose="02020603050405020304" pitchFamily="18" charset="0"/>
            </a:endParaRPr>
          </a:p>
          <a:p>
            <a:pPr marL="171450" indent="-171450" algn="just">
              <a:buFont typeface="Arial" panose="020B0604020202020204" pitchFamily="34" charset="0"/>
              <a:buChar char="•"/>
            </a:pPr>
            <a:r>
              <a:rPr lang="en-GB" sz="1200" kern="150">
                <a:effectLst/>
                <a:latin typeface="Aptos" panose="020B0004020202020204" pitchFamily="34" charset="0"/>
                <a:ea typeface="Aptos" panose="020B0004020202020204" pitchFamily="34" charset="0"/>
                <a:cs typeface="Times New Roman" panose="02020603050405020304" pitchFamily="18" charset="0"/>
              </a:rPr>
              <a:t>We carried out an in-depth analysis of capacity and demand to understand how to prioritise the waiting list.</a:t>
            </a:r>
          </a:p>
          <a:p>
            <a:pPr marL="171450" indent="-171450" algn="just">
              <a:buFont typeface="Arial" panose="020B0604020202020204" pitchFamily="34" charset="0"/>
              <a:buChar char="•"/>
            </a:pPr>
            <a:r>
              <a:rPr lang="en-GB" sz="1200" kern="150">
                <a:effectLst/>
                <a:latin typeface="Aptos" panose="020B0004020202020204" pitchFamily="34" charset="0"/>
                <a:ea typeface="Aptos" panose="020B0004020202020204" pitchFamily="34" charset="0"/>
                <a:cs typeface="Times New Roman" panose="02020603050405020304" pitchFamily="18" charset="0"/>
              </a:rPr>
              <a:t>We introduced a new triaging system which helped us to prioritise high risk patients. </a:t>
            </a:r>
          </a:p>
          <a:p>
            <a:pPr marL="171450" indent="-171450" algn="just">
              <a:buFont typeface="Arial" panose="020B0604020202020204" pitchFamily="34" charset="0"/>
              <a:buChar char="•"/>
            </a:pPr>
            <a:r>
              <a:rPr lang="en-GB" sz="1200" kern="150">
                <a:latin typeface="Aptos" panose="020B0004020202020204" pitchFamily="34" charset="0"/>
                <a:ea typeface="Aptos" panose="020B0004020202020204" pitchFamily="34" charset="0"/>
                <a:cs typeface="Times New Roman" panose="02020603050405020304" pitchFamily="18" charset="0"/>
              </a:rPr>
              <a:t>We reviewed our stock devices to ensure we could supply as many orthotic devices as possible on the day of the assessment appointment. </a:t>
            </a:r>
          </a:p>
          <a:p>
            <a:pPr marL="171450" indent="-171450" algn="just">
              <a:buFont typeface="Arial" panose="020B0604020202020204" pitchFamily="34" charset="0"/>
              <a:buChar char="•"/>
            </a:pPr>
            <a:r>
              <a:rPr lang="en-GB" sz="1200" kern="150">
                <a:effectLst/>
                <a:latin typeface="Aptos" panose="020B0004020202020204" pitchFamily="34" charset="0"/>
                <a:ea typeface="Aptos" panose="020B0004020202020204" pitchFamily="34" charset="0"/>
                <a:cs typeface="Times New Roman" panose="02020603050405020304" pitchFamily="18" charset="0"/>
              </a:rPr>
              <a:t>We re-introduced telehealth to make the service more accessible and reduce the burden of </a:t>
            </a:r>
            <a:r>
              <a:rPr lang="en-GB" sz="1200" kern="150">
                <a:latin typeface="Aptos" panose="020B0004020202020204" pitchFamily="34" charset="0"/>
                <a:ea typeface="Aptos" panose="020B0004020202020204" pitchFamily="34" charset="0"/>
                <a:cs typeface="Times New Roman" panose="02020603050405020304" pitchFamily="18" charset="0"/>
              </a:rPr>
              <a:t>treatment for patients with long-term conditions.</a:t>
            </a:r>
            <a:endParaRPr lang="en-GB" sz="1200" b="1"/>
          </a:p>
        </p:txBody>
      </p:sp>
      <p:sp>
        <p:nvSpPr>
          <p:cNvPr id="7" name="TextBox 6">
            <a:extLst>
              <a:ext uri="{FF2B5EF4-FFF2-40B4-BE49-F238E27FC236}">
                <a16:creationId xmlns:a16="http://schemas.microsoft.com/office/drawing/2014/main" id="{1D016FB7-D44F-901C-FFA3-6E8F20819134}"/>
              </a:ext>
            </a:extLst>
          </p:cNvPr>
          <p:cNvSpPr txBox="1"/>
          <p:nvPr/>
        </p:nvSpPr>
        <p:spPr>
          <a:xfrm>
            <a:off x="382021" y="7607445"/>
            <a:ext cx="4971492" cy="2215991"/>
          </a:xfrm>
          <a:prstGeom prst="rect">
            <a:avLst/>
          </a:prstGeom>
          <a:solidFill>
            <a:schemeClr val="accent2">
              <a:lumMod val="20000"/>
              <a:lumOff val="80000"/>
            </a:schemeClr>
          </a:solidFill>
          <a:ln w="28575">
            <a:solidFill>
              <a:schemeClr val="tx1"/>
            </a:solidFill>
          </a:ln>
        </p:spPr>
        <p:txBody>
          <a:bodyPr wrap="square" rtlCol="0">
            <a:spAutoFit/>
          </a:bodyPr>
          <a:lstStyle/>
          <a:p>
            <a:r>
              <a:rPr lang="en-GB" b="1"/>
              <a:t>The results:</a:t>
            </a:r>
          </a:p>
          <a:p>
            <a:pPr algn="just"/>
            <a:r>
              <a:rPr lang="en-GB" sz="1200" kern="150">
                <a:effectLst/>
                <a:latin typeface="Aptos" panose="020B0004020202020204" pitchFamily="34" charset="0"/>
                <a:ea typeface="Aptos" panose="020B0004020202020204" pitchFamily="34" charset="0"/>
                <a:cs typeface="Times New Roman" panose="02020603050405020304" pitchFamily="18" charset="0"/>
              </a:rPr>
              <a:t>This </a:t>
            </a:r>
            <a:r>
              <a:rPr lang="en-GB" sz="1200" kern="150">
                <a:latin typeface="Aptos" panose="020B0004020202020204" pitchFamily="34" charset="0"/>
                <a:ea typeface="Aptos" panose="020B0004020202020204" pitchFamily="34" charset="0"/>
                <a:cs typeface="Times New Roman" panose="02020603050405020304" pitchFamily="18" charset="0"/>
              </a:rPr>
              <a:t>resulted in a sustained improvement in</a:t>
            </a:r>
            <a:r>
              <a:rPr lang="en-GB" sz="1200" kern="150">
                <a:effectLst/>
                <a:latin typeface="Aptos" panose="020B0004020202020204" pitchFamily="34" charset="0"/>
                <a:ea typeface="Aptos" panose="020B0004020202020204" pitchFamily="34" charset="0"/>
                <a:cs typeface="Times New Roman" panose="02020603050405020304" pitchFamily="18" charset="0"/>
              </a:rPr>
              <a:t> the patient waiting list and over eight months the waiting list was eradicated. The service spend was also positively impacted as the stock was utilised efficiently reducing the amount of unreturnable out-of-warranty products and reducing the need to re-order bespoke orthotic devices which no longer fit the patient due to the length of time since the device was ordered. </a:t>
            </a:r>
          </a:p>
          <a:p>
            <a:endParaRPr lang="en-GB" sz="1200" kern="150">
              <a:latin typeface="Aptos" panose="020B0004020202020204" pitchFamily="34" charset="0"/>
              <a:ea typeface="Aptos" panose="020B0004020202020204" pitchFamily="34" charset="0"/>
              <a:cs typeface="Times New Roman" panose="02020603050405020304" pitchFamily="18" charset="0"/>
            </a:endParaRPr>
          </a:p>
          <a:p>
            <a:r>
              <a:rPr lang="en-GB" sz="1200" kern="150">
                <a:effectLst/>
                <a:latin typeface="Aptos" panose="020B0004020202020204" pitchFamily="34" charset="0"/>
                <a:ea typeface="Aptos" panose="020B0004020202020204" pitchFamily="34" charset="0"/>
                <a:cs typeface="Times New Roman" panose="02020603050405020304" pitchFamily="18" charset="0"/>
              </a:rPr>
              <a:t>The average wait from referral to first assessment was 12 months at the peak of the waiting list and was reduced to our service standard of six weeks. </a:t>
            </a:r>
            <a:endParaRPr lang="en-GB" b="1"/>
          </a:p>
        </p:txBody>
      </p:sp>
      <p:graphicFrame>
        <p:nvGraphicFramePr>
          <p:cNvPr id="8" name="Chart 7">
            <a:extLst>
              <a:ext uri="{FF2B5EF4-FFF2-40B4-BE49-F238E27FC236}">
                <a16:creationId xmlns:a16="http://schemas.microsoft.com/office/drawing/2014/main" id="{088EC1D9-866C-0957-279C-9EA74F331365}"/>
              </a:ext>
            </a:extLst>
          </p:cNvPr>
          <p:cNvGraphicFramePr>
            <a:graphicFrameLocks/>
          </p:cNvGraphicFramePr>
          <p:nvPr>
            <p:extLst>
              <p:ext uri="{D42A27DB-BD31-4B8C-83A1-F6EECF244321}">
                <p14:modId xmlns:p14="http://schemas.microsoft.com/office/powerpoint/2010/main" val="1104261089"/>
              </p:ext>
            </p:extLst>
          </p:nvPr>
        </p:nvGraphicFramePr>
        <p:xfrm>
          <a:off x="5451629" y="10543970"/>
          <a:ext cx="5039072" cy="248970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Chart 10">
            <a:extLst>
              <a:ext uri="{FF2B5EF4-FFF2-40B4-BE49-F238E27FC236}">
                <a16:creationId xmlns:a16="http://schemas.microsoft.com/office/drawing/2014/main" id="{5944ECAE-9F08-5636-8638-BA8FF9AC2C83}"/>
              </a:ext>
            </a:extLst>
          </p:cNvPr>
          <p:cNvGraphicFramePr>
            <a:graphicFrameLocks/>
          </p:cNvGraphicFramePr>
          <p:nvPr>
            <p:extLst>
              <p:ext uri="{D42A27DB-BD31-4B8C-83A1-F6EECF244321}">
                <p14:modId xmlns:p14="http://schemas.microsoft.com/office/powerpoint/2010/main" val="3221617108"/>
              </p:ext>
            </p:extLst>
          </p:nvPr>
        </p:nvGraphicFramePr>
        <p:xfrm>
          <a:off x="374413" y="10543970"/>
          <a:ext cx="4979100" cy="2489704"/>
        </p:xfrm>
        <a:graphic>
          <a:graphicData uri="http://schemas.openxmlformats.org/drawingml/2006/chart">
            <c:chart xmlns:c="http://schemas.openxmlformats.org/drawingml/2006/chart" xmlns:r="http://schemas.openxmlformats.org/officeDocument/2006/relationships" r:id="rId3"/>
          </a:graphicData>
        </a:graphic>
      </p:graphicFrame>
      <p:pic>
        <p:nvPicPr>
          <p:cNvPr id="13" name="Graphic 12" descr="Badge 1 with solid fill">
            <a:extLst>
              <a:ext uri="{FF2B5EF4-FFF2-40B4-BE49-F238E27FC236}">
                <a16:creationId xmlns:a16="http://schemas.microsoft.com/office/drawing/2014/main" id="{BDCB2B02-32C9-5DD4-26F2-94951BA1503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060433" y="2763362"/>
            <a:ext cx="288000" cy="288000"/>
          </a:xfrm>
          <a:prstGeom prst="rect">
            <a:avLst/>
          </a:prstGeom>
        </p:spPr>
      </p:pic>
      <p:pic>
        <p:nvPicPr>
          <p:cNvPr id="15" name="Graphic 14" descr="Badge with solid fill">
            <a:extLst>
              <a:ext uri="{FF2B5EF4-FFF2-40B4-BE49-F238E27FC236}">
                <a16:creationId xmlns:a16="http://schemas.microsoft.com/office/drawing/2014/main" id="{57B90A88-5009-35BB-6947-3AF6B631237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96000" y="2772000"/>
            <a:ext cx="288000" cy="288000"/>
          </a:xfrm>
          <a:prstGeom prst="rect">
            <a:avLst/>
          </a:prstGeom>
        </p:spPr>
      </p:pic>
      <p:pic>
        <p:nvPicPr>
          <p:cNvPr id="19" name="Graphic 18" descr="Badge 3 with solid fill">
            <a:extLst>
              <a:ext uri="{FF2B5EF4-FFF2-40B4-BE49-F238E27FC236}">
                <a16:creationId xmlns:a16="http://schemas.microsoft.com/office/drawing/2014/main" id="{AADB148D-8EE3-0B4B-2A67-D33807E1663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052000" y="4140000"/>
            <a:ext cx="288000" cy="288000"/>
          </a:xfrm>
          <a:prstGeom prst="rect">
            <a:avLst/>
          </a:prstGeom>
        </p:spPr>
      </p:pic>
      <p:pic>
        <p:nvPicPr>
          <p:cNvPr id="21" name="Graphic 20" descr="Badge 4 with solid fill">
            <a:extLst>
              <a:ext uri="{FF2B5EF4-FFF2-40B4-BE49-F238E27FC236}">
                <a16:creationId xmlns:a16="http://schemas.microsoft.com/office/drawing/2014/main" id="{802A8220-A670-463D-75E5-1E04E3A4325C}"/>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768000" y="5904000"/>
            <a:ext cx="288000" cy="288000"/>
          </a:xfrm>
          <a:prstGeom prst="rect">
            <a:avLst/>
          </a:prstGeom>
        </p:spPr>
      </p:pic>
      <p:pic>
        <p:nvPicPr>
          <p:cNvPr id="23" name="Graphic 22" descr="Badge 5 with solid fill">
            <a:extLst>
              <a:ext uri="{FF2B5EF4-FFF2-40B4-BE49-F238E27FC236}">
                <a16:creationId xmlns:a16="http://schemas.microsoft.com/office/drawing/2014/main" id="{DEFAFF97-0848-4575-1F02-FA02090CC9B0}"/>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575790" y="7647398"/>
            <a:ext cx="288000" cy="288000"/>
          </a:xfrm>
          <a:prstGeom prst="rect">
            <a:avLst/>
          </a:prstGeom>
        </p:spPr>
      </p:pic>
      <p:sp>
        <p:nvSpPr>
          <p:cNvPr id="24" name="TextBox 23">
            <a:extLst>
              <a:ext uri="{FF2B5EF4-FFF2-40B4-BE49-F238E27FC236}">
                <a16:creationId xmlns:a16="http://schemas.microsoft.com/office/drawing/2014/main" id="{EEAC57EE-3C46-32BD-95C8-EA5D6B16F887}"/>
              </a:ext>
            </a:extLst>
          </p:cNvPr>
          <p:cNvSpPr txBox="1"/>
          <p:nvPr/>
        </p:nvSpPr>
        <p:spPr>
          <a:xfrm>
            <a:off x="374413" y="9907505"/>
            <a:ext cx="10112611" cy="553998"/>
          </a:xfrm>
          <a:prstGeom prst="rect">
            <a:avLst/>
          </a:prstGeom>
          <a:solidFill>
            <a:srgbClr val="CCFFFF"/>
          </a:solidFill>
          <a:ln w="28575">
            <a:solidFill>
              <a:schemeClr val="tx1"/>
            </a:solidFill>
          </a:ln>
        </p:spPr>
        <p:txBody>
          <a:bodyPr wrap="square" rtlCol="0">
            <a:spAutoFit/>
          </a:bodyPr>
          <a:lstStyle/>
          <a:p>
            <a:r>
              <a:rPr lang="en-GB" b="1"/>
              <a:t>Conclusion:      </a:t>
            </a:r>
            <a:r>
              <a:rPr lang="en-GB" sz="1200"/>
              <a:t>The orthotics department tackled a significant waiting list which compromised patient care and affected staff morale through innovation, pragmatism, and teamwork.</a:t>
            </a:r>
          </a:p>
        </p:txBody>
      </p:sp>
      <p:pic>
        <p:nvPicPr>
          <p:cNvPr id="26" name="Graphic 25" descr="Badge 6 with solid fill">
            <a:extLst>
              <a:ext uri="{FF2B5EF4-FFF2-40B4-BE49-F238E27FC236}">
                <a16:creationId xmlns:a16="http://schemas.microsoft.com/office/drawing/2014/main" id="{E9EA301C-4C95-693B-9FD0-98A2F4D9940C}"/>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573860" y="9952342"/>
            <a:ext cx="288000" cy="288000"/>
          </a:xfrm>
          <a:prstGeom prst="rect">
            <a:avLst/>
          </a:prstGeom>
        </p:spPr>
      </p:pic>
      <p:sp>
        <p:nvSpPr>
          <p:cNvPr id="4" name="TextBox 3">
            <a:extLst>
              <a:ext uri="{FF2B5EF4-FFF2-40B4-BE49-F238E27FC236}">
                <a16:creationId xmlns:a16="http://schemas.microsoft.com/office/drawing/2014/main" id="{2367D7BC-E2E1-95AB-A857-F20EBCC8465E}"/>
              </a:ext>
            </a:extLst>
          </p:cNvPr>
          <p:cNvSpPr txBox="1"/>
          <p:nvPr/>
        </p:nvSpPr>
        <p:spPr>
          <a:xfrm>
            <a:off x="-89" y="105878"/>
            <a:ext cx="1422067"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b="1">
                <a:solidFill>
                  <a:schemeClr val="bg1"/>
                </a:solidFill>
                <a:cs typeface="Calibri"/>
              </a:rPr>
              <a:t>A24-030</a:t>
            </a:r>
          </a:p>
        </p:txBody>
      </p:sp>
    </p:spTree>
    <p:extLst>
      <p:ext uri="{BB962C8B-B14F-4D97-AF65-F5344CB8AC3E}">
        <p14:creationId xmlns:p14="http://schemas.microsoft.com/office/powerpoint/2010/main" val="143912898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b1d9df04-9b8d-4886-96c6-6484f0dc8e88" xsi:nil="true"/>
    <lcf76f155ced4ddcb4097134ff3c332f xmlns="cdef7ab9-3519-4273-a22c-7105e88b5b86">
      <Terms xmlns="http://schemas.microsoft.com/office/infopath/2007/PartnerControls"/>
    </lcf76f155ced4ddcb4097134ff3c332f>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68558D486CC5045A982F0F2438BD9A1" ma:contentTypeVersion="17" ma:contentTypeDescription="Create a new document." ma:contentTypeScope="" ma:versionID="6125e023a77ce2394b05c3574ecd43d8">
  <xsd:schema xmlns:xsd="http://www.w3.org/2001/XMLSchema" xmlns:xs="http://www.w3.org/2001/XMLSchema" xmlns:p="http://schemas.microsoft.com/office/2006/metadata/properties" xmlns:ns1="http://schemas.microsoft.com/sharepoint/v3" xmlns:ns2="cdef7ab9-3519-4273-a22c-7105e88b5b86" xmlns:ns3="b1d9df04-9b8d-4886-96c6-6484f0dc8e88" targetNamespace="http://schemas.microsoft.com/office/2006/metadata/properties" ma:root="true" ma:fieldsID="ce06e6b8a7f8ffefc2737c4f8edab9b3" ns1:_="" ns2:_="" ns3:_="">
    <xsd:import namespace="http://schemas.microsoft.com/sharepoint/v3"/>
    <xsd:import namespace="cdef7ab9-3519-4273-a22c-7105e88b5b86"/>
    <xsd:import namespace="b1d9df04-9b8d-4886-96c6-6484f0dc8e8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1:_ip_UnifiedCompliancePolicyProperties" minOccurs="0"/>
                <xsd:element ref="ns1:_ip_UnifiedCompliancePolicyUIAction" minOccurs="0"/>
                <xsd:element ref="ns2:MediaServiceObjectDetectorVersions" minOccurs="0"/>
                <xsd:element ref="ns2:MediaServiceLocatio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9" nillable="true" ma:displayName="Unified Compliance Policy Properties" ma:hidden="true" ma:internalName="_ip_UnifiedCompliancePolicyProperties">
      <xsd:simpleType>
        <xsd:restriction base="dms:Note"/>
      </xsd:simpleType>
    </xsd:element>
    <xsd:element name="_ip_UnifiedCompliancePolicyUIAction" ma:index="20"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def7ab9-3519-4273-a22c-7105e88b5b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1d9df04-9b8d-4886-96c6-6484f0dc8e8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ba22f223-8c2e-4278-a535-175b475a8894}" ma:internalName="TaxCatchAll" ma:showField="CatchAllData" ma:web="b1d9df04-9b8d-4886-96c6-6484f0dc8e8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A92ED6B-347B-4CF5-8B42-2E8FCDDCF268}">
  <ds:schemaRefs>
    <ds:schemaRef ds:uri="http://schemas.microsoft.com/sharepoint/v3/contenttype/forms"/>
  </ds:schemaRefs>
</ds:datastoreItem>
</file>

<file path=customXml/itemProps2.xml><?xml version="1.0" encoding="utf-8"?>
<ds:datastoreItem xmlns:ds="http://schemas.openxmlformats.org/officeDocument/2006/customXml" ds:itemID="{6556C1ED-BEF0-484F-A3A6-062BE5F9E8BD}">
  <ds:schemaRefs>
    <ds:schemaRef ds:uri="b1d9df04-9b8d-4886-96c6-6484f0dc8e88"/>
    <ds:schemaRef ds:uri="cdef7ab9-3519-4273-a22c-7105e88b5b8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4C11C75D-62B1-43E6-A22F-6FF8F1D8F7A3}">
  <ds:schemaRefs>
    <ds:schemaRef ds:uri="b1d9df04-9b8d-4886-96c6-6484f0dc8e88"/>
    <ds:schemaRef ds:uri="cdef7ab9-3519-4273-a22c-7105e88b5b8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37c354b2-85b0-47f5-b222-07b48d774ee3}" enabled="0" method="" siteId="{37c354b2-85b0-47f5-b222-07b48d774ee3}" removed="1"/>
</clbl:labelList>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Custom</PresentationFormat>
  <Slides>1</Slides>
  <Notes>0</Notes>
  <HiddenSlides>0</HiddenSlide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Lakha Manoj (RBK) Walsall Healthcare NHS Trust</dc:creator>
  <cp:revision>1</cp:revision>
  <dcterms:created xsi:type="dcterms:W3CDTF">2020-12-07T15:24:36Z</dcterms:created>
  <dcterms:modified xsi:type="dcterms:W3CDTF">2024-06-11T14:32:53Z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0x010100F68558D486CC5045A982F0F2438BD9A1</vt:lpwstr>
  </property>
  <property fmtid="{D5CDD505-2E9C-101B-9397-08002B2CF9AE}" pid="3" name="MediaServiceImageTags">
    <vt:lpwstr/>
  </property>
</Properties>
</file>