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sldIdLst>
    <p:sldId id="262" r:id="rId5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394F0A-BA22-817A-8C55-9B77A17BBE68}" v="5" dt="2024-06-11T14:30:59.870"/>
    <p1510:client id="{6F308A0D-1412-05DF-90FF-635375762CF6}" v="11" dt="2024-06-11T13:59:04.918"/>
    <p1510:client id="{808B4CA0-A2A4-03B1-D48E-0888F6A59966}" v="5" dt="2024-06-11T13:59:51.3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793"/>
    <p:restoredTop sz="96405"/>
  </p:normalViewPr>
  <p:slideViewPr>
    <p:cSldViewPr snapToGrid="0" snapToObjects="1">
      <p:cViewPr>
        <p:scale>
          <a:sx n="80" d="100"/>
          <a:sy n="80" d="100"/>
        </p:scale>
        <p:origin x="1662" y="-1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I, Mandeep (THE ROYAL WOLVERHAMPTON NHS TRUST)" userId="S::mandeep.sarai@nhs.net::ec52dbc3-1e6f-40f0-aa0e-6e47e801b378" providerId="AD" clId="Web-{6F308A0D-1412-05DF-90FF-635375762CF6}"/>
    <pc:docChg chg="modSld">
      <pc:chgData name="SARAI, Mandeep (THE ROYAL WOLVERHAMPTON NHS TRUST)" userId="S::mandeep.sarai@nhs.net::ec52dbc3-1e6f-40f0-aa0e-6e47e801b378" providerId="AD" clId="Web-{6F308A0D-1412-05DF-90FF-635375762CF6}" dt="2024-06-11T13:59:03.121" v="5" actId="20577"/>
      <pc:docMkLst>
        <pc:docMk/>
      </pc:docMkLst>
      <pc:sldChg chg="addSp modSp">
        <pc:chgData name="SARAI, Mandeep (THE ROYAL WOLVERHAMPTON NHS TRUST)" userId="S::mandeep.sarai@nhs.net::ec52dbc3-1e6f-40f0-aa0e-6e47e801b378" providerId="AD" clId="Web-{6F308A0D-1412-05DF-90FF-635375762CF6}" dt="2024-06-11T13:59:03.121" v="5" actId="20577"/>
        <pc:sldMkLst>
          <pc:docMk/>
          <pc:sldMk cId="3681839920" sldId="262"/>
        </pc:sldMkLst>
        <pc:spChg chg="add mod">
          <ac:chgData name="SARAI, Mandeep (THE ROYAL WOLVERHAMPTON NHS TRUST)" userId="S::mandeep.sarai@nhs.net::ec52dbc3-1e6f-40f0-aa0e-6e47e801b378" providerId="AD" clId="Web-{6F308A0D-1412-05DF-90FF-635375762CF6}" dt="2024-06-11T13:59:03.121" v="5" actId="20577"/>
          <ac:spMkLst>
            <pc:docMk/>
            <pc:sldMk cId="3681839920" sldId="262"/>
            <ac:spMk id="3" creationId="{8BA6B14E-2BEE-E614-2123-29DCF79EBF26}"/>
          </ac:spMkLst>
        </pc:spChg>
      </pc:sldChg>
    </pc:docChg>
  </pc:docChgLst>
  <pc:docChgLst>
    <pc:chgData name="SARAI, Mandeep (THE ROYAL WOLVERHAMPTON NHS TRUST)" userId="S::mandeep.sarai@nhs.net::ec52dbc3-1e6f-40f0-aa0e-6e47e801b378" providerId="AD" clId="Web-{21394F0A-BA22-817A-8C55-9B77A17BBE68}"/>
    <pc:docChg chg="modSld">
      <pc:chgData name="SARAI, Mandeep (THE ROYAL WOLVERHAMPTON NHS TRUST)" userId="S::mandeep.sarai@nhs.net::ec52dbc3-1e6f-40f0-aa0e-6e47e801b378" providerId="AD" clId="Web-{21394F0A-BA22-817A-8C55-9B77A17BBE68}" dt="2024-06-11T14:30:58.995" v="2" actId="20577"/>
      <pc:docMkLst>
        <pc:docMk/>
      </pc:docMkLst>
      <pc:sldChg chg="modSp">
        <pc:chgData name="SARAI, Mandeep (THE ROYAL WOLVERHAMPTON NHS TRUST)" userId="S::mandeep.sarai@nhs.net::ec52dbc3-1e6f-40f0-aa0e-6e47e801b378" providerId="AD" clId="Web-{21394F0A-BA22-817A-8C55-9B77A17BBE68}" dt="2024-06-11T14:30:58.995" v="2" actId="20577"/>
        <pc:sldMkLst>
          <pc:docMk/>
          <pc:sldMk cId="3681839920" sldId="262"/>
        </pc:sldMkLst>
        <pc:spChg chg="mod">
          <ac:chgData name="SARAI, Mandeep (THE ROYAL WOLVERHAMPTON NHS TRUST)" userId="S::mandeep.sarai@nhs.net::ec52dbc3-1e6f-40f0-aa0e-6e47e801b378" providerId="AD" clId="Web-{21394F0A-BA22-817A-8C55-9B77A17BBE68}" dt="2024-06-11T14:30:58.995" v="2" actId="20577"/>
          <ac:spMkLst>
            <pc:docMk/>
            <pc:sldMk cId="3681839920" sldId="262"/>
            <ac:spMk id="3" creationId="{8BA6B14E-2BEE-E614-2123-29DCF79EBF26}"/>
          </ac:spMkLst>
        </pc:spChg>
      </pc:sldChg>
    </pc:docChg>
  </pc:docChgLst>
  <pc:docChgLst>
    <pc:chgData name="SARAI, Mandeep (THE ROYAL WOLVERHAMPTON NHS TRUST)" userId="S::mandeep.sarai@nhs.net::ec52dbc3-1e6f-40f0-aa0e-6e47e801b378" providerId="AD" clId="Web-{808B4CA0-A2A4-03B1-D48E-0888F6A59966}"/>
    <pc:docChg chg="modSld">
      <pc:chgData name="SARAI, Mandeep (THE ROYAL WOLVERHAMPTON NHS TRUST)" userId="S::mandeep.sarai@nhs.net::ec52dbc3-1e6f-40f0-aa0e-6e47e801b378" providerId="AD" clId="Web-{808B4CA0-A2A4-03B1-D48E-0888F6A59966}" dt="2024-06-11T13:59:50.833" v="1" actId="20577"/>
      <pc:docMkLst>
        <pc:docMk/>
      </pc:docMkLst>
      <pc:sldChg chg="modSp">
        <pc:chgData name="SARAI, Mandeep (THE ROYAL WOLVERHAMPTON NHS TRUST)" userId="S::mandeep.sarai@nhs.net::ec52dbc3-1e6f-40f0-aa0e-6e47e801b378" providerId="AD" clId="Web-{808B4CA0-A2A4-03B1-D48E-0888F6A59966}" dt="2024-06-11T13:59:50.833" v="1" actId="20577"/>
        <pc:sldMkLst>
          <pc:docMk/>
          <pc:sldMk cId="3681839920" sldId="262"/>
        </pc:sldMkLst>
        <pc:spChg chg="mod">
          <ac:chgData name="SARAI, Mandeep (THE ROYAL WOLVERHAMPTON NHS TRUST)" userId="S::mandeep.sarai@nhs.net::ec52dbc3-1e6f-40f0-aa0e-6e47e801b378" providerId="AD" clId="Web-{808B4CA0-A2A4-03B1-D48E-0888F6A59966}" dt="2024-06-11T13:59:50.833" v="1" actId="20577"/>
          <ac:spMkLst>
            <pc:docMk/>
            <pc:sldMk cId="3681839920" sldId="262"/>
            <ac:spMk id="3" creationId="{8BA6B14E-2BEE-E614-2123-29DCF79EBF2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3AE1F-CF5B-A64D-BC5D-DC7572A71749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E1A7D-7FFD-6845-A916-EF7EB14EF6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724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8D15B-C69A-C945-99D0-425943BFE0DD}" type="datetime1">
              <a:rPr lang="en-GB" smtClean="0"/>
              <a:t>11/06/2024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398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AA62A-9405-8C4B-91C9-9669FEEBBF1C}" type="datetime1">
              <a:rPr lang="en-GB" smtClean="0"/>
              <a:t>11/06/2024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55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CDC4-FB12-964A-B051-89728A9A40C9}" type="datetime1">
              <a:rPr lang="en-GB" smtClean="0"/>
              <a:t>11/06/2024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834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CFAE0-DFCF-664C-9113-8E274CE0AFD6}" type="datetime1">
              <a:rPr lang="en-GB" smtClean="0"/>
              <a:t>11/06/2024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135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C2CE-6F26-054F-B7D3-1A35B360EAB1}" type="datetime1">
              <a:rPr lang="en-GB" smtClean="0"/>
              <a:t>11/06/2024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768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82F0-3905-A940-8E74-D4361D13ECB1}" type="datetime1">
              <a:rPr lang="en-GB" smtClean="0"/>
              <a:t>11/06/2024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534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C27AF-50B0-2C4D-BD78-32A0F479207A}" type="datetime1">
              <a:rPr lang="en-GB" smtClean="0"/>
              <a:t>11/06/2024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12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2DC3D-7A03-5644-95D6-5F36B5A10ECA}" type="datetime1">
              <a:rPr lang="en-GB" smtClean="0"/>
              <a:t>11/06/2024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638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01CF-5683-CD43-9505-4151FA33088C}" type="datetime1">
              <a:rPr lang="en-GB" smtClean="0"/>
              <a:t>11/06/2024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920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AD87-DD57-764F-9F68-85A207130292}" type="datetime1">
              <a:rPr lang="en-GB" smtClean="0"/>
              <a:t>11/06/2024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662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CA60-DA8F-F348-8431-4D2A57F19BB4}" type="datetime1">
              <a:rPr lang="en-GB" smtClean="0"/>
              <a:t>11/06/2024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85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F44D2-BA93-4C48-98F4-B6E46704D06E}" type="datetime1">
              <a:rPr lang="en-GB" smtClean="0"/>
              <a:t>11/06/2024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661E7-D1BC-9F4E-ACDB-6E2E147CF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11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A yellow and black sign with text&#10;&#10;Description automatically generated">
            <a:extLst>
              <a:ext uri="{FF2B5EF4-FFF2-40B4-BE49-F238E27FC236}">
                <a16:creationId xmlns:a16="http://schemas.microsoft.com/office/drawing/2014/main" id="{A6C5AC0A-ADCB-915F-4EF0-821A128F4E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391" t="4212" r="55132" b="2675"/>
          <a:stretch/>
        </p:blipFill>
        <p:spPr>
          <a:xfrm>
            <a:off x="7378045" y="5854102"/>
            <a:ext cx="2967574" cy="58705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68EE91-BD68-8146-B4F1-F84513CD0E29}"/>
              </a:ext>
            </a:extLst>
          </p:cNvPr>
          <p:cNvSpPr txBox="1"/>
          <p:nvPr/>
        </p:nvSpPr>
        <p:spPr>
          <a:xfrm>
            <a:off x="114551" y="640908"/>
            <a:ext cx="6563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‘Sleeping in your own bed’ –Day Case Shoulder Arthroplasty (Replacement)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8AD6FE-F3F4-8946-838E-E4A51B087E8E}"/>
              </a:ext>
            </a:extLst>
          </p:cNvPr>
          <p:cNvSpPr txBox="1"/>
          <p:nvPr/>
        </p:nvSpPr>
        <p:spPr>
          <a:xfrm>
            <a:off x="114551" y="1069299"/>
            <a:ext cx="56051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SJ Dunn, Registrar, Anaesthetics. N Joshi,. SAS, T&amp;O. B Williams, Registrar, Anaesthetics, A Simons, Consultant, T&amp;O. A Singh, Consultant, Anaesthetics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A4C5C1C-0FD9-D2DD-1160-649D900937C6}"/>
              </a:ext>
            </a:extLst>
          </p:cNvPr>
          <p:cNvSpPr txBox="1"/>
          <p:nvPr/>
        </p:nvSpPr>
        <p:spPr>
          <a:xfrm>
            <a:off x="215444" y="13221931"/>
            <a:ext cx="48213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Anaesthetics and Trauma and Orthopaedics</a:t>
            </a:r>
          </a:p>
          <a:p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object 30">
            <a:extLst>
              <a:ext uri="{FF2B5EF4-FFF2-40B4-BE49-F238E27FC236}">
                <a16:creationId xmlns:a16="http://schemas.microsoft.com/office/drawing/2014/main" id="{C5868418-29CA-5BDF-E42C-F668614C8967}"/>
              </a:ext>
            </a:extLst>
          </p:cNvPr>
          <p:cNvSpPr txBox="1"/>
          <p:nvPr/>
        </p:nvSpPr>
        <p:spPr>
          <a:xfrm>
            <a:off x="114551" y="2432288"/>
            <a:ext cx="2152650" cy="2949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b="1" spc="25" dirty="0">
                <a:latin typeface="Arial"/>
                <a:cs typeface="Arial"/>
              </a:rPr>
              <a:t> </a:t>
            </a:r>
            <a:r>
              <a:rPr b="1" spc="105" dirty="0">
                <a:cs typeface="Arial"/>
              </a:rPr>
              <a:t>INTRODUCTION</a:t>
            </a:r>
            <a:endParaRPr dirty="0"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C4841B-4BDC-DB15-A9CC-B23AE32EFEED}"/>
              </a:ext>
            </a:extLst>
          </p:cNvPr>
          <p:cNvSpPr txBox="1"/>
          <p:nvPr/>
        </p:nvSpPr>
        <p:spPr>
          <a:xfrm>
            <a:off x="94178" y="2727241"/>
            <a:ext cx="3607594" cy="4521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>
              <a:lnSpc>
                <a:spcPct val="108400"/>
              </a:lnSpc>
              <a:spcBef>
                <a:spcPts val="95"/>
              </a:spcBef>
            </a:pPr>
            <a:r>
              <a:rPr lang="en-US" sz="1400" spc="45" dirty="0">
                <a:latin typeface="Arial"/>
                <a:cs typeface="Arial"/>
              </a:rPr>
              <a:t>Recently</a:t>
            </a:r>
            <a:r>
              <a:rPr lang="en-US" sz="1400" spc="120" dirty="0">
                <a:latin typeface="Arial"/>
                <a:cs typeface="Arial"/>
              </a:rPr>
              <a:t>  </a:t>
            </a:r>
            <a:r>
              <a:rPr lang="en-US" sz="1400" spc="55" dirty="0">
                <a:latin typeface="Arial"/>
                <a:cs typeface="Arial"/>
              </a:rPr>
              <a:t>there</a:t>
            </a:r>
            <a:r>
              <a:rPr lang="en-US" sz="1400" spc="125" dirty="0">
                <a:latin typeface="Arial"/>
                <a:cs typeface="Arial"/>
              </a:rPr>
              <a:t>  </a:t>
            </a:r>
            <a:r>
              <a:rPr lang="en-US" sz="1400" dirty="0">
                <a:latin typeface="Arial"/>
                <a:cs typeface="Arial"/>
              </a:rPr>
              <a:t>has</a:t>
            </a:r>
            <a:r>
              <a:rPr lang="en-US" sz="1400" spc="125" dirty="0">
                <a:latin typeface="Arial"/>
                <a:cs typeface="Arial"/>
              </a:rPr>
              <a:t>  </a:t>
            </a:r>
            <a:r>
              <a:rPr lang="en-US" sz="1400" spc="65" dirty="0">
                <a:latin typeface="Arial"/>
                <a:cs typeface="Arial"/>
              </a:rPr>
              <a:t>been</a:t>
            </a:r>
            <a:r>
              <a:rPr lang="en-US" sz="1400" spc="125" dirty="0">
                <a:latin typeface="Arial"/>
                <a:cs typeface="Arial"/>
              </a:rPr>
              <a:t>  </a:t>
            </a:r>
            <a:r>
              <a:rPr lang="en-US" sz="1400" dirty="0">
                <a:latin typeface="Arial"/>
                <a:cs typeface="Arial"/>
              </a:rPr>
              <a:t>a</a:t>
            </a:r>
            <a:r>
              <a:rPr lang="en-US" sz="1400" spc="125" dirty="0">
                <a:latin typeface="Arial"/>
                <a:cs typeface="Arial"/>
              </a:rPr>
              <a:t>  </a:t>
            </a:r>
            <a:r>
              <a:rPr lang="en-US" sz="1400" spc="55" dirty="0">
                <a:latin typeface="Arial"/>
                <a:cs typeface="Arial"/>
              </a:rPr>
              <a:t>shift</a:t>
            </a:r>
            <a:r>
              <a:rPr lang="en-US" sz="1400" spc="125" dirty="0">
                <a:latin typeface="Arial"/>
                <a:cs typeface="Arial"/>
              </a:rPr>
              <a:t>  </a:t>
            </a:r>
            <a:r>
              <a:rPr lang="en-US" sz="1400" spc="55" dirty="0">
                <a:latin typeface="Arial"/>
                <a:cs typeface="Arial"/>
              </a:rPr>
              <a:t>towards </a:t>
            </a:r>
            <a:r>
              <a:rPr lang="en-US" sz="1400" spc="65" dirty="0">
                <a:latin typeface="Arial"/>
                <a:cs typeface="Arial"/>
              </a:rPr>
              <a:t>shoulder</a:t>
            </a:r>
            <a:r>
              <a:rPr lang="en-US" sz="1400" spc="225" dirty="0">
                <a:latin typeface="Arial"/>
                <a:cs typeface="Arial"/>
              </a:rPr>
              <a:t> </a:t>
            </a:r>
            <a:r>
              <a:rPr lang="en-US" sz="1400" spc="60" dirty="0">
                <a:latin typeface="Arial"/>
                <a:cs typeface="Arial"/>
              </a:rPr>
              <a:t>arthroplasty</a:t>
            </a:r>
            <a:r>
              <a:rPr lang="en-US" sz="1400" spc="225" dirty="0">
                <a:latin typeface="Arial"/>
                <a:cs typeface="Arial"/>
              </a:rPr>
              <a:t> </a:t>
            </a:r>
            <a:r>
              <a:rPr lang="en-US" sz="1400" spc="85" dirty="0">
                <a:latin typeface="Arial"/>
                <a:cs typeface="Arial"/>
              </a:rPr>
              <a:t>being</a:t>
            </a:r>
            <a:r>
              <a:rPr lang="en-US" sz="1400" spc="225" dirty="0">
                <a:latin typeface="Arial"/>
                <a:cs typeface="Arial"/>
              </a:rPr>
              <a:t> </a:t>
            </a:r>
            <a:r>
              <a:rPr lang="en-US" sz="1400" spc="70" dirty="0">
                <a:latin typeface="Arial"/>
                <a:cs typeface="Arial"/>
              </a:rPr>
              <a:t>performed</a:t>
            </a:r>
            <a:r>
              <a:rPr lang="en-US" sz="1400" spc="225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as</a:t>
            </a:r>
            <a:r>
              <a:rPr lang="en-US" sz="1400" spc="225" dirty="0">
                <a:latin typeface="Arial"/>
                <a:cs typeface="Arial"/>
              </a:rPr>
              <a:t> </a:t>
            </a:r>
            <a:r>
              <a:rPr lang="en-US" sz="1400" spc="-50" dirty="0">
                <a:latin typeface="Arial"/>
                <a:cs typeface="Arial"/>
              </a:rPr>
              <a:t>a </a:t>
            </a:r>
            <a:r>
              <a:rPr lang="en-US" sz="1400" dirty="0">
                <a:latin typeface="Arial"/>
                <a:cs typeface="Arial"/>
              </a:rPr>
              <a:t>day-case</a:t>
            </a:r>
            <a:r>
              <a:rPr lang="en-US" sz="1400" spc="70" dirty="0">
                <a:latin typeface="Arial"/>
                <a:cs typeface="Arial"/>
              </a:rPr>
              <a:t> procedure</a:t>
            </a:r>
            <a:r>
              <a:rPr lang="en-US" sz="1400" spc="75" dirty="0">
                <a:latin typeface="Arial"/>
                <a:cs typeface="Arial"/>
              </a:rPr>
              <a:t> </a:t>
            </a:r>
            <a:r>
              <a:rPr lang="en-US" sz="1400" spc="55" dirty="0">
                <a:latin typeface="Arial"/>
                <a:cs typeface="Arial"/>
              </a:rPr>
              <a:t>instead</a:t>
            </a:r>
            <a:r>
              <a:rPr lang="en-US" sz="1400" spc="75" dirty="0">
                <a:latin typeface="Arial"/>
                <a:cs typeface="Arial"/>
              </a:rPr>
              <a:t> </a:t>
            </a:r>
            <a:r>
              <a:rPr lang="en-US" sz="1400" spc="55" dirty="0">
                <a:latin typeface="Arial"/>
                <a:cs typeface="Arial"/>
              </a:rPr>
              <a:t>of</a:t>
            </a:r>
            <a:r>
              <a:rPr lang="en-US" sz="1400" spc="75" dirty="0">
                <a:latin typeface="Arial"/>
                <a:cs typeface="Arial"/>
              </a:rPr>
              <a:t> </a:t>
            </a:r>
            <a:r>
              <a:rPr lang="en-US" sz="1400" spc="65" dirty="0">
                <a:latin typeface="Arial"/>
                <a:cs typeface="Arial"/>
              </a:rPr>
              <a:t>the</a:t>
            </a:r>
            <a:r>
              <a:rPr lang="en-US" sz="1400" spc="75" dirty="0">
                <a:latin typeface="Arial"/>
                <a:cs typeface="Arial"/>
              </a:rPr>
              <a:t> </a:t>
            </a:r>
            <a:r>
              <a:rPr lang="en-US" sz="1400" spc="55" dirty="0">
                <a:latin typeface="Arial"/>
                <a:cs typeface="Arial"/>
              </a:rPr>
              <a:t>traditional </a:t>
            </a:r>
            <a:r>
              <a:rPr lang="en-US" sz="1400" spc="70" dirty="0">
                <a:latin typeface="Arial"/>
                <a:cs typeface="Arial"/>
              </a:rPr>
              <a:t>approach</a:t>
            </a:r>
            <a:r>
              <a:rPr lang="en-US" sz="1400" spc="395" dirty="0">
                <a:latin typeface="Arial"/>
                <a:cs typeface="Arial"/>
              </a:rPr>
              <a:t> </a:t>
            </a:r>
            <a:r>
              <a:rPr lang="en-US" sz="1400" spc="55" dirty="0">
                <a:latin typeface="Arial"/>
                <a:cs typeface="Arial"/>
              </a:rPr>
              <a:t>of</a:t>
            </a:r>
            <a:r>
              <a:rPr lang="en-US" sz="1400" spc="395" dirty="0">
                <a:latin typeface="Arial"/>
                <a:cs typeface="Arial"/>
              </a:rPr>
              <a:t>    </a:t>
            </a:r>
            <a:r>
              <a:rPr lang="en-US" sz="1400" spc="90" dirty="0">
                <a:latin typeface="Arial"/>
                <a:cs typeface="Arial"/>
              </a:rPr>
              <a:t>undergoing g</a:t>
            </a:r>
            <a:r>
              <a:rPr lang="en-US" sz="1400" spc="45" dirty="0">
                <a:latin typeface="Arial"/>
                <a:cs typeface="Arial"/>
              </a:rPr>
              <a:t>eneral </a:t>
            </a:r>
            <a:r>
              <a:rPr lang="en-GB" sz="1400" dirty="0">
                <a:latin typeface="Arial"/>
                <a:cs typeface="Arial"/>
              </a:rPr>
              <a:t>anaesthesia</a:t>
            </a:r>
            <a:r>
              <a:rPr lang="en-US" sz="1400" spc="200" dirty="0">
                <a:latin typeface="Arial"/>
                <a:cs typeface="Arial"/>
              </a:rPr>
              <a:t>  </a:t>
            </a:r>
            <a:r>
              <a:rPr lang="en-US" sz="1400" spc="90" dirty="0">
                <a:latin typeface="Arial"/>
                <a:cs typeface="Arial"/>
              </a:rPr>
              <a:t>with</a:t>
            </a:r>
            <a:r>
              <a:rPr lang="en-US" sz="1400" spc="204" dirty="0">
                <a:latin typeface="Arial"/>
                <a:cs typeface="Arial"/>
              </a:rPr>
              <a:t>  </a:t>
            </a:r>
            <a:r>
              <a:rPr lang="en-US" sz="1400" dirty="0">
                <a:latin typeface="Arial"/>
                <a:cs typeface="Arial"/>
              </a:rPr>
              <a:t>an</a:t>
            </a:r>
            <a:r>
              <a:rPr lang="en-US" sz="1400" spc="200" dirty="0">
                <a:latin typeface="Arial"/>
                <a:cs typeface="Arial"/>
              </a:rPr>
              <a:t>  </a:t>
            </a:r>
            <a:r>
              <a:rPr lang="en-US" sz="1400" spc="75" dirty="0">
                <a:latin typeface="Arial"/>
                <a:cs typeface="Arial"/>
              </a:rPr>
              <a:t>overnight</a:t>
            </a:r>
            <a:r>
              <a:rPr lang="en-US" sz="1400" spc="204" dirty="0">
                <a:latin typeface="Arial"/>
                <a:cs typeface="Arial"/>
              </a:rPr>
              <a:t>  </a:t>
            </a:r>
            <a:r>
              <a:rPr lang="en-US" sz="1400" dirty="0">
                <a:latin typeface="Arial"/>
                <a:cs typeface="Arial"/>
              </a:rPr>
              <a:t>stay.</a:t>
            </a:r>
            <a:r>
              <a:rPr lang="en-US" sz="1400" spc="200" dirty="0">
                <a:latin typeface="Arial"/>
                <a:cs typeface="Arial"/>
              </a:rPr>
              <a:t>  </a:t>
            </a:r>
            <a:r>
              <a:rPr lang="en-US" sz="1400" spc="-20" dirty="0">
                <a:latin typeface="Arial"/>
                <a:cs typeface="Arial"/>
              </a:rPr>
              <a:t>This </a:t>
            </a:r>
            <a:r>
              <a:rPr lang="en-US" sz="1400" spc="60" dirty="0">
                <a:latin typeface="Arial"/>
                <a:cs typeface="Arial"/>
              </a:rPr>
              <a:t>transition</a:t>
            </a:r>
            <a:r>
              <a:rPr lang="en-US" sz="1400" spc="285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has</a:t>
            </a:r>
            <a:r>
              <a:rPr lang="en-US" sz="1400" spc="290" dirty="0">
                <a:latin typeface="Arial"/>
                <a:cs typeface="Arial"/>
              </a:rPr>
              <a:t> </a:t>
            </a:r>
            <a:r>
              <a:rPr lang="en-US" sz="1400" spc="65" dirty="0">
                <a:latin typeface="Arial"/>
                <a:cs typeface="Arial"/>
              </a:rPr>
              <a:t>numerous</a:t>
            </a:r>
            <a:r>
              <a:rPr lang="en-US" sz="1400" spc="290" dirty="0">
                <a:latin typeface="Arial"/>
                <a:cs typeface="Arial"/>
              </a:rPr>
              <a:t> </a:t>
            </a:r>
            <a:r>
              <a:rPr lang="en-US" sz="1400" spc="45" dirty="0">
                <a:latin typeface="Arial"/>
                <a:cs typeface="Arial"/>
              </a:rPr>
              <a:t>benefits,</a:t>
            </a:r>
            <a:r>
              <a:rPr lang="en-US" sz="1400" spc="290" dirty="0">
                <a:latin typeface="Arial"/>
                <a:cs typeface="Arial"/>
              </a:rPr>
              <a:t> </a:t>
            </a:r>
            <a:r>
              <a:rPr lang="en-US" sz="1400" spc="80" dirty="0">
                <a:latin typeface="Arial"/>
                <a:cs typeface="Arial"/>
              </a:rPr>
              <a:t>including </a:t>
            </a:r>
            <a:r>
              <a:rPr lang="en-US" sz="1400" spc="70" dirty="0">
                <a:latin typeface="Arial"/>
                <a:cs typeface="Arial"/>
              </a:rPr>
              <a:t>enhanced</a:t>
            </a:r>
            <a:r>
              <a:rPr lang="en-US" sz="1400" spc="290" dirty="0">
                <a:latin typeface="Arial"/>
                <a:cs typeface="Arial"/>
              </a:rPr>
              <a:t>  </a:t>
            </a:r>
            <a:r>
              <a:rPr lang="en-US" sz="1400" spc="70" dirty="0">
                <a:latin typeface="Arial"/>
                <a:cs typeface="Arial"/>
              </a:rPr>
              <a:t>patient</a:t>
            </a:r>
            <a:r>
              <a:rPr lang="en-US" sz="1400" spc="295" dirty="0">
                <a:latin typeface="Arial"/>
                <a:cs typeface="Arial"/>
              </a:rPr>
              <a:t>  </a:t>
            </a:r>
            <a:r>
              <a:rPr lang="en-US" sz="1400" dirty="0">
                <a:latin typeface="Arial"/>
                <a:cs typeface="Arial"/>
              </a:rPr>
              <a:t>experiences,</a:t>
            </a:r>
            <a:r>
              <a:rPr lang="en-US" sz="1400" spc="290" dirty="0">
                <a:latin typeface="Arial"/>
                <a:cs typeface="Arial"/>
              </a:rPr>
              <a:t>  </a:t>
            </a:r>
            <a:r>
              <a:rPr lang="en-US" sz="1400" spc="60" dirty="0">
                <a:latin typeface="Arial"/>
                <a:cs typeface="Arial"/>
              </a:rPr>
              <a:t>optimized </a:t>
            </a:r>
            <a:r>
              <a:rPr lang="en-US" sz="1400" spc="50" dirty="0">
                <a:latin typeface="Arial"/>
                <a:cs typeface="Arial"/>
              </a:rPr>
              <a:t>resource</a:t>
            </a:r>
            <a:r>
              <a:rPr lang="en-US" sz="1400" spc="10" dirty="0">
                <a:latin typeface="Arial"/>
                <a:cs typeface="Arial"/>
              </a:rPr>
              <a:t> </a:t>
            </a:r>
            <a:r>
              <a:rPr lang="en-US" sz="1400" spc="55" dirty="0">
                <a:latin typeface="Arial"/>
                <a:cs typeface="Arial"/>
              </a:rPr>
              <a:t>management,</a:t>
            </a:r>
            <a:r>
              <a:rPr lang="en-US" sz="1400" spc="15" dirty="0">
                <a:latin typeface="Arial"/>
                <a:cs typeface="Arial"/>
              </a:rPr>
              <a:t> </a:t>
            </a:r>
            <a:r>
              <a:rPr lang="en-US" sz="1400" spc="70" dirty="0">
                <a:latin typeface="Arial"/>
                <a:cs typeface="Arial"/>
              </a:rPr>
              <a:t>and</a:t>
            </a:r>
            <a:r>
              <a:rPr lang="en-US" sz="1400" spc="10" dirty="0">
                <a:latin typeface="Arial"/>
                <a:cs typeface="Arial"/>
              </a:rPr>
              <a:t> </a:t>
            </a:r>
            <a:r>
              <a:rPr lang="en-US" sz="1400" spc="55" dirty="0">
                <a:latin typeface="Arial"/>
                <a:cs typeface="Arial"/>
              </a:rPr>
              <a:t>cost</a:t>
            </a:r>
            <a:r>
              <a:rPr lang="en-US" sz="1400" spc="15" dirty="0">
                <a:latin typeface="Arial"/>
                <a:cs typeface="Arial"/>
              </a:rPr>
              <a:t> </a:t>
            </a:r>
            <a:r>
              <a:rPr lang="en-US" sz="1400" spc="-10" dirty="0">
                <a:latin typeface="Arial"/>
                <a:cs typeface="Arial"/>
              </a:rPr>
              <a:t>savings. </a:t>
            </a:r>
          </a:p>
          <a:p>
            <a:pPr marL="12700" marR="5080">
              <a:lnSpc>
                <a:spcPct val="108400"/>
              </a:lnSpc>
              <a:spcBef>
                <a:spcPts val="95"/>
              </a:spcBef>
            </a:pPr>
            <a:r>
              <a:rPr lang="en-US" sz="1400" dirty="0">
                <a:latin typeface="Arial"/>
                <a:cs typeface="Arial"/>
              </a:rPr>
              <a:t>In</a:t>
            </a:r>
            <a:r>
              <a:rPr lang="en-US" sz="1400" spc="420" dirty="0">
                <a:latin typeface="Arial"/>
                <a:cs typeface="Arial"/>
              </a:rPr>
              <a:t> </a:t>
            </a:r>
            <a:r>
              <a:rPr lang="en-US" sz="1400" spc="50" dirty="0">
                <a:latin typeface="Arial"/>
                <a:cs typeface="Arial"/>
              </a:rPr>
              <a:t>2020,</a:t>
            </a:r>
            <a:r>
              <a:rPr lang="en-US" sz="1400" spc="425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a</a:t>
            </a:r>
            <a:r>
              <a:rPr lang="en-US" sz="1400" spc="425" dirty="0">
                <a:latin typeface="Arial"/>
                <a:cs typeface="Arial"/>
              </a:rPr>
              <a:t> </a:t>
            </a:r>
            <a:r>
              <a:rPr lang="en-US" sz="1400" spc="80" dirty="0">
                <a:latin typeface="Arial"/>
                <a:cs typeface="Arial"/>
              </a:rPr>
              <a:t>new</a:t>
            </a:r>
            <a:r>
              <a:rPr lang="en-US" sz="1400" spc="420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day-case</a:t>
            </a:r>
            <a:r>
              <a:rPr lang="en-US" sz="1400" spc="425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care</a:t>
            </a:r>
            <a:r>
              <a:rPr lang="en-US" sz="1400" spc="425" dirty="0">
                <a:latin typeface="Arial"/>
                <a:cs typeface="Arial"/>
              </a:rPr>
              <a:t> </a:t>
            </a:r>
            <a:r>
              <a:rPr lang="en-US" sz="1400" spc="70" dirty="0">
                <a:latin typeface="Arial"/>
                <a:cs typeface="Arial"/>
              </a:rPr>
              <a:t>pathway</a:t>
            </a:r>
            <a:r>
              <a:rPr lang="en-US" sz="1400" spc="425" dirty="0">
                <a:latin typeface="Arial"/>
                <a:cs typeface="Arial"/>
              </a:rPr>
              <a:t> </a:t>
            </a:r>
            <a:r>
              <a:rPr lang="en-US" sz="1400" spc="25" dirty="0">
                <a:latin typeface="Arial"/>
                <a:cs typeface="Arial"/>
              </a:rPr>
              <a:t>for </a:t>
            </a:r>
            <a:r>
              <a:rPr lang="en-US" sz="1400" spc="65" dirty="0">
                <a:latin typeface="Arial"/>
                <a:cs typeface="Arial"/>
              </a:rPr>
              <a:t>shoulder</a:t>
            </a:r>
            <a:r>
              <a:rPr lang="en-US" sz="1400" spc="245" dirty="0">
                <a:latin typeface="Arial"/>
                <a:cs typeface="Arial"/>
              </a:rPr>
              <a:t>  </a:t>
            </a:r>
            <a:r>
              <a:rPr lang="en-US" sz="1400" spc="60" dirty="0">
                <a:latin typeface="Arial"/>
                <a:cs typeface="Arial"/>
              </a:rPr>
              <a:t>arthroplasty</a:t>
            </a:r>
            <a:r>
              <a:rPr lang="en-US" sz="1400" spc="240" dirty="0">
                <a:latin typeface="Arial"/>
                <a:cs typeface="Arial"/>
              </a:rPr>
              <a:t>  </a:t>
            </a:r>
            <a:r>
              <a:rPr lang="en-US" sz="1400" dirty="0">
                <a:latin typeface="Arial"/>
                <a:cs typeface="Arial"/>
              </a:rPr>
              <a:t>was</a:t>
            </a:r>
            <a:r>
              <a:rPr lang="en-US" sz="1400" spc="245" dirty="0">
                <a:latin typeface="Arial"/>
                <a:cs typeface="Arial"/>
              </a:rPr>
              <a:t>  </a:t>
            </a:r>
            <a:r>
              <a:rPr lang="en-US" sz="1400" spc="85" dirty="0">
                <a:latin typeface="Arial"/>
                <a:cs typeface="Arial"/>
              </a:rPr>
              <a:t>introduced</a:t>
            </a:r>
            <a:r>
              <a:rPr lang="en-US" sz="1400" spc="245" dirty="0">
                <a:latin typeface="Arial"/>
                <a:cs typeface="Arial"/>
              </a:rPr>
              <a:t>  </a:t>
            </a:r>
            <a:r>
              <a:rPr lang="en-US" sz="1400" spc="-25" dirty="0">
                <a:latin typeface="Arial"/>
                <a:cs typeface="Arial"/>
              </a:rPr>
              <a:t>at </a:t>
            </a:r>
            <a:r>
              <a:rPr lang="en-US" sz="1400" spc="65" dirty="0">
                <a:latin typeface="Arial"/>
                <a:cs typeface="Arial"/>
              </a:rPr>
              <a:t>Cannock</a:t>
            </a:r>
            <a:r>
              <a:rPr lang="en-US" sz="1400" spc="215" dirty="0">
                <a:latin typeface="Arial"/>
                <a:cs typeface="Arial"/>
              </a:rPr>
              <a:t>   </a:t>
            </a:r>
            <a:r>
              <a:rPr lang="en-US" sz="1400" dirty="0">
                <a:latin typeface="Arial"/>
                <a:cs typeface="Arial"/>
              </a:rPr>
              <a:t>Chase</a:t>
            </a:r>
            <a:r>
              <a:rPr lang="en-US" sz="1400" spc="220" dirty="0">
                <a:latin typeface="Arial"/>
                <a:cs typeface="Arial"/>
              </a:rPr>
              <a:t>   </a:t>
            </a:r>
            <a:r>
              <a:rPr lang="en-US" sz="1400" spc="50" dirty="0">
                <a:latin typeface="Arial"/>
                <a:cs typeface="Arial"/>
              </a:rPr>
              <a:t>Hospital-</a:t>
            </a:r>
            <a:r>
              <a:rPr lang="en-US" sz="1400" spc="215" dirty="0">
                <a:latin typeface="Arial"/>
                <a:cs typeface="Arial"/>
              </a:rPr>
              <a:t>   </a:t>
            </a:r>
            <a:r>
              <a:rPr lang="en-US" sz="1400" dirty="0">
                <a:latin typeface="Arial"/>
                <a:cs typeface="Arial"/>
              </a:rPr>
              <a:t>an</a:t>
            </a:r>
            <a:r>
              <a:rPr lang="en-US" sz="1400" spc="220" dirty="0">
                <a:latin typeface="Arial"/>
                <a:cs typeface="Arial"/>
              </a:rPr>
              <a:t>   </a:t>
            </a:r>
            <a:r>
              <a:rPr lang="en-US" sz="1400" spc="45" dirty="0">
                <a:latin typeface="Arial"/>
                <a:cs typeface="Arial"/>
              </a:rPr>
              <a:t>elective </a:t>
            </a:r>
            <a:r>
              <a:rPr lang="en-US" sz="1400" spc="75" dirty="0" err="1">
                <a:latin typeface="Arial"/>
                <a:cs typeface="Arial"/>
              </a:rPr>
              <a:t>orthopaedic</a:t>
            </a:r>
            <a:r>
              <a:rPr lang="en-US" sz="1400" spc="360" dirty="0">
                <a:latin typeface="Arial"/>
                <a:cs typeface="Arial"/>
              </a:rPr>
              <a:t>  </a:t>
            </a:r>
            <a:r>
              <a:rPr lang="en-GB" sz="1400" spc="60" dirty="0">
                <a:latin typeface="Arial"/>
                <a:cs typeface="Arial"/>
              </a:rPr>
              <a:t>centre</a:t>
            </a:r>
            <a:r>
              <a:rPr lang="en-US" sz="1400" spc="360" dirty="0">
                <a:latin typeface="Arial"/>
                <a:cs typeface="Arial"/>
              </a:rPr>
              <a:t> </a:t>
            </a:r>
            <a:r>
              <a:rPr lang="en-US" sz="1400" spc="60" dirty="0">
                <a:latin typeface="Arial"/>
                <a:cs typeface="Arial"/>
              </a:rPr>
              <a:t>part</a:t>
            </a:r>
            <a:r>
              <a:rPr lang="en-US" sz="1400" spc="365" dirty="0">
                <a:latin typeface="Arial"/>
                <a:cs typeface="Arial"/>
              </a:rPr>
              <a:t> </a:t>
            </a:r>
            <a:r>
              <a:rPr lang="en-US" sz="1400" spc="55" dirty="0">
                <a:latin typeface="Arial"/>
                <a:cs typeface="Arial"/>
              </a:rPr>
              <a:t>of </a:t>
            </a:r>
            <a:r>
              <a:rPr lang="en-US" sz="1400" spc="50" dirty="0">
                <a:latin typeface="Arial"/>
                <a:cs typeface="Arial"/>
              </a:rPr>
              <a:t>The</a:t>
            </a:r>
            <a:r>
              <a:rPr lang="en-US" sz="1400" spc="365" dirty="0">
                <a:latin typeface="Arial"/>
                <a:cs typeface="Arial"/>
              </a:rPr>
              <a:t> </a:t>
            </a:r>
            <a:r>
              <a:rPr lang="en-US" sz="1400" spc="-10" dirty="0">
                <a:latin typeface="Arial"/>
                <a:cs typeface="Arial"/>
              </a:rPr>
              <a:t>Royal W</a:t>
            </a:r>
            <a:r>
              <a:rPr lang="en-US" sz="1400" spc="60" dirty="0">
                <a:latin typeface="Arial"/>
                <a:cs typeface="Arial"/>
              </a:rPr>
              <a:t>olverhampton </a:t>
            </a:r>
            <a:r>
              <a:rPr lang="en-US" sz="1400" spc="40" dirty="0">
                <a:latin typeface="Arial"/>
                <a:cs typeface="Arial"/>
              </a:rPr>
              <a:t>Hospitals</a:t>
            </a:r>
            <a:r>
              <a:rPr lang="en-US" sz="1400" dirty="0">
                <a:latin typeface="Arial"/>
                <a:cs typeface="Arial"/>
              </a:rPr>
              <a:t>	</a:t>
            </a:r>
            <a:r>
              <a:rPr lang="en-US" sz="1400" spc="-25" dirty="0">
                <a:latin typeface="Arial"/>
                <a:cs typeface="Arial"/>
              </a:rPr>
              <a:t>NHS</a:t>
            </a:r>
            <a:r>
              <a:rPr lang="en-US" sz="1400" dirty="0">
                <a:latin typeface="Arial"/>
                <a:cs typeface="Arial"/>
              </a:rPr>
              <a:t>	</a:t>
            </a:r>
            <a:r>
              <a:rPr lang="en-US" sz="1400" spc="-10" dirty="0">
                <a:latin typeface="Arial"/>
                <a:cs typeface="Arial"/>
              </a:rPr>
              <a:t>Trust. </a:t>
            </a:r>
            <a:r>
              <a:rPr lang="en-US" sz="1400" spc="-25" dirty="0">
                <a:latin typeface="Arial"/>
                <a:cs typeface="Arial"/>
              </a:rPr>
              <a:t>We </a:t>
            </a:r>
            <a:r>
              <a:rPr lang="en-US" sz="1400" spc="-20" dirty="0">
                <a:latin typeface="Arial"/>
                <a:cs typeface="Arial"/>
              </a:rPr>
              <a:t>have </a:t>
            </a:r>
            <a:r>
              <a:rPr lang="en-US" sz="1400" spc="80" dirty="0">
                <a:latin typeface="Arial"/>
                <a:cs typeface="Arial"/>
              </a:rPr>
              <a:t>conducted </a:t>
            </a:r>
            <a:r>
              <a:rPr lang="en-GB" sz="1400" spc="-50" dirty="0">
                <a:latin typeface="Arial"/>
                <a:cs typeface="Arial"/>
              </a:rPr>
              <a:t>a </a:t>
            </a:r>
            <a:r>
              <a:rPr lang="en-GB" sz="1400" spc="50" dirty="0">
                <a:latin typeface="Arial"/>
                <a:cs typeface="Arial"/>
              </a:rPr>
              <a:t>retrospective </a:t>
            </a:r>
            <a:r>
              <a:rPr lang="en-GB" sz="1400" spc="-10" dirty="0">
                <a:latin typeface="Arial"/>
                <a:cs typeface="Arial"/>
              </a:rPr>
              <a:t>service</a:t>
            </a:r>
            <a:r>
              <a:rPr lang="en-US" sz="1400" spc="80" dirty="0">
                <a:latin typeface="Arial"/>
                <a:cs typeface="Arial"/>
              </a:rPr>
              <a:t> </a:t>
            </a:r>
            <a:r>
              <a:rPr lang="en-US" sz="1400" spc="50" dirty="0">
                <a:latin typeface="Arial"/>
                <a:cs typeface="Arial"/>
              </a:rPr>
              <a:t>evaluation </a:t>
            </a:r>
            <a:r>
              <a:rPr lang="en-US" sz="1400" spc="60" dirty="0">
                <a:latin typeface="Arial"/>
                <a:cs typeface="Arial"/>
              </a:rPr>
              <a:t>audit </a:t>
            </a:r>
            <a:r>
              <a:rPr lang="en-GB" sz="1400" spc="60" dirty="0">
                <a:latin typeface="Arial"/>
                <a:cs typeface="Arial"/>
              </a:rPr>
              <a:t>focusing  </a:t>
            </a:r>
            <a:r>
              <a:rPr lang="en-GB" sz="1400" spc="50" dirty="0">
                <a:latin typeface="Arial"/>
                <a:cs typeface="Arial"/>
              </a:rPr>
              <a:t>on</a:t>
            </a:r>
            <a:endParaRPr lang="en-GB" sz="1400" dirty="0">
              <a:latin typeface="Arial"/>
              <a:cs typeface="Arial"/>
            </a:endParaRPr>
          </a:p>
          <a:p>
            <a:pPr marL="12700" marR="5080">
              <a:lnSpc>
                <a:spcPct val="108400"/>
              </a:lnSpc>
              <a:spcBef>
                <a:spcPts val="95"/>
              </a:spcBef>
            </a:pPr>
            <a:r>
              <a:rPr lang="en-GB" sz="1400" spc="60" dirty="0">
                <a:latin typeface="Arial"/>
                <a:cs typeface="Arial"/>
              </a:rPr>
              <a:t>patient</a:t>
            </a:r>
            <a:r>
              <a:rPr lang="en-US" sz="1400" spc="60" dirty="0">
                <a:latin typeface="Arial"/>
                <a:cs typeface="Arial"/>
              </a:rPr>
              <a:t> </a:t>
            </a:r>
            <a:r>
              <a:rPr lang="en-US" sz="1400" spc="35" dirty="0">
                <a:latin typeface="Arial"/>
                <a:cs typeface="Arial"/>
              </a:rPr>
              <a:t>satisfaction.</a:t>
            </a:r>
            <a:endParaRPr lang="en-US" sz="1400" dirty="0">
              <a:latin typeface="Arial"/>
              <a:cs typeface="Arial"/>
            </a:endParaRPr>
          </a:p>
        </p:txBody>
      </p:sp>
      <p:pic>
        <p:nvPicPr>
          <p:cNvPr id="5" name="object 20">
            <a:extLst>
              <a:ext uri="{FF2B5EF4-FFF2-40B4-BE49-F238E27FC236}">
                <a16:creationId xmlns:a16="http://schemas.microsoft.com/office/drawing/2014/main" id="{32368653-E723-7539-10BD-71A35EE2623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8154" y="8336672"/>
            <a:ext cx="3287181" cy="4645892"/>
          </a:xfrm>
          <a:prstGeom prst="rect">
            <a:avLst/>
          </a:prstGeom>
        </p:spPr>
      </p:pic>
      <p:pic>
        <p:nvPicPr>
          <p:cNvPr id="7" name="object 21">
            <a:extLst>
              <a:ext uri="{FF2B5EF4-FFF2-40B4-BE49-F238E27FC236}">
                <a16:creationId xmlns:a16="http://schemas.microsoft.com/office/drawing/2014/main" id="{026A6620-41E2-858E-9785-744CE2514A3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35610" y="2363434"/>
            <a:ext cx="3138917" cy="50241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D15697A-0BC6-38DB-B99B-691299259E2D}"/>
              </a:ext>
            </a:extLst>
          </p:cNvPr>
          <p:cNvSpPr txBox="1"/>
          <p:nvPr/>
        </p:nvSpPr>
        <p:spPr>
          <a:xfrm>
            <a:off x="3635153" y="7713320"/>
            <a:ext cx="3682677" cy="12384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>
              <a:lnSpc>
                <a:spcPct val="108400"/>
              </a:lnSpc>
              <a:spcBef>
                <a:spcPts val="819"/>
              </a:spcBef>
            </a:pPr>
            <a:r>
              <a:rPr lang="en-US" sz="1400" dirty="0">
                <a:latin typeface="Arial"/>
                <a:cs typeface="Arial"/>
              </a:rPr>
              <a:t>All</a:t>
            </a:r>
            <a:r>
              <a:rPr lang="en-US" sz="1400" spc="455" dirty="0">
                <a:latin typeface="Arial"/>
                <a:cs typeface="Arial"/>
              </a:rPr>
              <a:t> </a:t>
            </a:r>
            <a:r>
              <a:rPr lang="en-US" sz="1400" spc="60" dirty="0">
                <a:latin typeface="Arial"/>
                <a:cs typeface="Arial"/>
              </a:rPr>
              <a:t>patients</a:t>
            </a:r>
            <a:r>
              <a:rPr lang="en-US" sz="1400" spc="455" dirty="0">
                <a:latin typeface="Arial"/>
                <a:cs typeface="Arial"/>
              </a:rPr>
              <a:t> </a:t>
            </a:r>
            <a:r>
              <a:rPr lang="en-US" sz="1400" spc="55" dirty="0">
                <a:latin typeface="Arial"/>
                <a:cs typeface="Arial"/>
              </a:rPr>
              <a:t>selected</a:t>
            </a:r>
            <a:r>
              <a:rPr lang="en-US" sz="1400" spc="459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as</a:t>
            </a:r>
            <a:r>
              <a:rPr lang="en-US" sz="1400" spc="455" dirty="0">
                <a:latin typeface="Arial"/>
                <a:cs typeface="Arial"/>
              </a:rPr>
              <a:t> </a:t>
            </a:r>
            <a:r>
              <a:rPr lang="en-US" sz="1400" spc="70" dirty="0">
                <a:latin typeface="Arial"/>
                <a:cs typeface="Arial"/>
              </a:rPr>
              <a:t>eligible</a:t>
            </a:r>
            <a:r>
              <a:rPr lang="en-US" sz="1400" spc="459" dirty="0">
                <a:latin typeface="Arial"/>
                <a:cs typeface="Arial"/>
              </a:rPr>
              <a:t> </a:t>
            </a:r>
            <a:r>
              <a:rPr lang="en-US" sz="1400" spc="50" dirty="0">
                <a:latin typeface="Arial"/>
                <a:cs typeface="Arial"/>
              </a:rPr>
              <a:t>for</a:t>
            </a:r>
            <a:r>
              <a:rPr lang="en-US" sz="1400" spc="455" dirty="0">
                <a:latin typeface="Arial"/>
                <a:cs typeface="Arial"/>
              </a:rPr>
              <a:t> </a:t>
            </a:r>
            <a:r>
              <a:rPr lang="en-US" sz="1400" spc="65" dirty="0">
                <a:latin typeface="Arial"/>
                <a:cs typeface="Arial"/>
              </a:rPr>
              <a:t>the</a:t>
            </a:r>
            <a:r>
              <a:rPr lang="en-US" sz="1400" spc="459" dirty="0">
                <a:latin typeface="Arial"/>
                <a:cs typeface="Arial"/>
              </a:rPr>
              <a:t> </a:t>
            </a:r>
            <a:r>
              <a:rPr lang="en-US" sz="1400" spc="-20" dirty="0">
                <a:latin typeface="Arial"/>
                <a:cs typeface="Arial"/>
              </a:rPr>
              <a:t>day- </a:t>
            </a:r>
            <a:r>
              <a:rPr lang="en-US" sz="1400" dirty="0">
                <a:latin typeface="Arial"/>
                <a:cs typeface="Arial"/>
              </a:rPr>
              <a:t>case</a:t>
            </a:r>
            <a:r>
              <a:rPr lang="en-US" sz="1400" spc="459" dirty="0">
                <a:latin typeface="Arial"/>
                <a:cs typeface="Arial"/>
              </a:rPr>
              <a:t> </a:t>
            </a:r>
            <a:r>
              <a:rPr lang="en-US" sz="1400" spc="70" dirty="0">
                <a:latin typeface="Arial"/>
                <a:cs typeface="Arial"/>
              </a:rPr>
              <a:t>pathway</a:t>
            </a:r>
            <a:r>
              <a:rPr lang="en-US" sz="1400" spc="459" dirty="0">
                <a:latin typeface="Arial"/>
                <a:cs typeface="Arial"/>
              </a:rPr>
              <a:t> </a:t>
            </a:r>
            <a:r>
              <a:rPr lang="en-US" sz="1400" spc="70" dirty="0">
                <a:latin typeface="Arial"/>
                <a:cs typeface="Arial"/>
              </a:rPr>
              <a:t>had</a:t>
            </a:r>
            <a:r>
              <a:rPr lang="en-US" sz="1400" spc="459" dirty="0">
                <a:latin typeface="Arial"/>
                <a:cs typeface="Arial"/>
              </a:rPr>
              <a:t> </a:t>
            </a:r>
            <a:r>
              <a:rPr lang="en-US" sz="1400" spc="60" dirty="0">
                <a:latin typeface="Arial"/>
                <a:cs typeface="Arial"/>
              </a:rPr>
              <a:t>their</a:t>
            </a:r>
            <a:r>
              <a:rPr lang="en-US" sz="1400" spc="459" dirty="0">
                <a:latin typeface="Arial"/>
                <a:cs typeface="Arial"/>
              </a:rPr>
              <a:t> </a:t>
            </a:r>
            <a:r>
              <a:rPr lang="en-US" sz="1400" spc="55" dirty="0">
                <a:latin typeface="Arial"/>
                <a:cs typeface="Arial"/>
              </a:rPr>
              <a:t>notes</a:t>
            </a:r>
            <a:r>
              <a:rPr lang="en-US" sz="1400" spc="465" dirty="0">
                <a:latin typeface="Arial"/>
                <a:cs typeface="Arial"/>
              </a:rPr>
              <a:t> </a:t>
            </a:r>
            <a:r>
              <a:rPr lang="en-US" sz="1400" spc="65" dirty="0">
                <a:latin typeface="Arial"/>
                <a:cs typeface="Arial"/>
              </a:rPr>
              <a:t>reviewed</a:t>
            </a:r>
            <a:r>
              <a:rPr lang="en-US" sz="1400" spc="459" dirty="0">
                <a:latin typeface="Arial"/>
                <a:cs typeface="Arial"/>
              </a:rPr>
              <a:t> </a:t>
            </a:r>
            <a:r>
              <a:rPr lang="en-US" sz="1400" spc="45" dirty="0">
                <a:latin typeface="Arial"/>
                <a:cs typeface="Arial"/>
              </a:rPr>
              <a:t>and </a:t>
            </a:r>
            <a:r>
              <a:rPr lang="en-US" sz="1400" spc="55" dirty="0">
                <a:latin typeface="Arial"/>
                <a:cs typeface="Arial"/>
              </a:rPr>
              <a:t>were</a:t>
            </a:r>
            <a:r>
              <a:rPr lang="en-US" sz="1400" spc="275" dirty="0">
                <a:latin typeface="Arial"/>
                <a:cs typeface="Arial"/>
              </a:rPr>
              <a:t>  </a:t>
            </a:r>
            <a:r>
              <a:rPr lang="en-US" sz="1400" spc="85" dirty="0">
                <a:latin typeface="Arial"/>
                <a:cs typeface="Arial"/>
              </a:rPr>
              <a:t>followed</a:t>
            </a:r>
            <a:r>
              <a:rPr lang="en-US" sz="1400" spc="280" dirty="0">
                <a:latin typeface="Arial"/>
                <a:cs typeface="Arial"/>
              </a:rPr>
              <a:t>  </a:t>
            </a:r>
            <a:r>
              <a:rPr lang="en-US" sz="1400" spc="90" dirty="0">
                <a:latin typeface="Arial"/>
                <a:cs typeface="Arial"/>
              </a:rPr>
              <a:t>up</a:t>
            </a:r>
            <a:r>
              <a:rPr lang="en-US" sz="1400" spc="275" dirty="0">
                <a:latin typeface="Arial"/>
                <a:cs typeface="Arial"/>
              </a:rPr>
              <a:t>  </a:t>
            </a:r>
            <a:r>
              <a:rPr lang="en-US" sz="1400" spc="75" dirty="0">
                <a:latin typeface="Arial"/>
                <a:cs typeface="Arial"/>
              </a:rPr>
              <a:t>by</a:t>
            </a:r>
            <a:r>
              <a:rPr lang="en-US" sz="1400" spc="280" dirty="0">
                <a:latin typeface="Arial"/>
                <a:cs typeface="Arial"/>
              </a:rPr>
              <a:t>  </a:t>
            </a:r>
            <a:r>
              <a:rPr lang="en-US" sz="1400" spc="75" dirty="0">
                <a:latin typeface="Arial"/>
                <a:cs typeface="Arial"/>
              </a:rPr>
              <a:t>telephone</a:t>
            </a:r>
            <a:r>
              <a:rPr lang="en-US" sz="1400" spc="275" dirty="0">
                <a:latin typeface="Arial"/>
                <a:cs typeface="Arial"/>
              </a:rPr>
              <a:t>  </a:t>
            </a:r>
            <a:r>
              <a:rPr lang="en-US" sz="1400" spc="70" dirty="0">
                <a:latin typeface="Arial"/>
                <a:cs typeface="Arial"/>
              </a:rPr>
              <a:t>using</a:t>
            </a:r>
            <a:r>
              <a:rPr lang="en-US" sz="1400" spc="280" dirty="0">
                <a:latin typeface="Arial"/>
                <a:cs typeface="Arial"/>
              </a:rPr>
              <a:t> </a:t>
            </a:r>
            <a:r>
              <a:rPr lang="en-US" sz="1400" spc="-50" dirty="0">
                <a:latin typeface="Arial"/>
                <a:cs typeface="Arial"/>
              </a:rPr>
              <a:t>a </a:t>
            </a:r>
            <a:r>
              <a:rPr lang="en-US" sz="1400" spc="65" dirty="0">
                <a:latin typeface="Arial"/>
                <a:cs typeface="Arial"/>
              </a:rPr>
              <a:t>structured</a:t>
            </a:r>
            <a:r>
              <a:rPr lang="en-US" sz="1400" spc="40" dirty="0">
                <a:latin typeface="Arial"/>
                <a:cs typeface="Arial"/>
              </a:rPr>
              <a:t> </a:t>
            </a:r>
            <a:r>
              <a:rPr lang="en-US" sz="1400" spc="45" dirty="0">
                <a:latin typeface="Arial"/>
                <a:cs typeface="Arial"/>
              </a:rPr>
              <a:t>questionnaire.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7AB8BA-6C12-D50D-C9DB-9F0488100B3F}"/>
              </a:ext>
            </a:extLst>
          </p:cNvPr>
          <p:cNvSpPr txBox="1"/>
          <p:nvPr/>
        </p:nvSpPr>
        <p:spPr>
          <a:xfrm>
            <a:off x="7095271" y="2395099"/>
            <a:ext cx="38218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41425" indent="-1066800">
              <a:lnSpc>
                <a:spcPct val="100000"/>
              </a:lnSpc>
              <a:spcBef>
                <a:spcPts val="1450"/>
              </a:spcBef>
            </a:pPr>
            <a:r>
              <a:rPr lang="en-GB" b="1" spc="105" dirty="0">
                <a:cs typeface="Arial"/>
              </a:rPr>
              <a:t>PATIENT SATISFACTION</a:t>
            </a:r>
            <a:r>
              <a:rPr lang="en-US" b="1" spc="-10" dirty="0">
                <a:cs typeface="Arial"/>
              </a:rPr>
              <a:t> </a:t>
            </a:r>
            <a:endParaRPr lang="en-US" sz="1400" dirty="0">
              <a:cs typeface="Arial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A77E4E2-E644-C9CC-C006-762ADFABDB5C}"/>
              </a:ext>
            </a:extLst>
          </p:cNvPr>
          <p:cNvSpPr txBox="1"/>
          <p:nvPr/>
        </p:nvSpPr>
        <p:spPr>
          <a:xfrm>
            <a:off x="7278442" y="2754086"/>
            <a:ext cx="3249501" cy="3100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>
              <a:lnSpc>
                <a:spcPct val="108400"/>
              </a:lnSpc>
              <a:spcBef>
                <a:spcPts val="35"/>
              </a:spcBef>
            </a:pPr>
            <a:r>
              <a:rPr lang="en-US" sz="1400" dirty="0">
                <a:latin typeface="Arial"/>
                <a:cs typeface="Arial"/>
              </a:rPr>
              <a:t>Overall</a:t>
            </a:r>
            <a:r>
              <a:rPr lang="en-US" sz="1400" spc="229" dirty="0">
                <a:latin typeface="Arial"/>
                <a:cs typeface="Arial"/>
              </a:rPr>
              <a:t> </a:t>
            </a:r>
            <a:r>
              <a:rPr lang="en-US" sz="1400" spc="70" dirty="0">
                <a:latin typeface="Arial"/>
                <a:cs typeface="Arial"/>
              </a:rPr>
              <a:t>patient</a:t>
            </a:r>
            <a:r>
              <a:rPr lang="en-US" sz="1400" spc="235" dirty="0">
                <a:latin typeface="Arial"/>
                <a:cs typeface="Arial"/>
              </a:rPr>
              <a:t> </a:t>
            </a:r>
            <a:r>
              <a:rPr lang="en-US" sz="1400" spc="50" dirty="0">
                <a:latin typeface="Arial"/>
                <a:cs typeface="Arial"/>
              </a:rPr>
              <a:t>satisfaction</a:t>
            </a:r>
            <a:r>
              <a:rPr lang="en-US" sz="1400" spc="235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was</a:t>
            </a:r>
            <a:r>
              <a:rPr lang="en-US" sz="1400" spc="235" dirty="0">
                <a:latin typeface="Arial"/>
                <a:cs typeface="Arial"/>
              </a:rPr>
              <a:t> </a:t>
            </a:r>
            <a:r>
              <a:rPr lang="en-US" sz="1400" spc="50" dirty="0">
                <a:latin typeface="Arial"/>
                <a:cs typeface="Arial"/>
              </a:rPr>
              <a:t>extremely</a:t>
            </a:r>
            <a:r>
              <a:rPr lang="en-US" sz="1400" spc="235" dirty="0">
                <a:latin typeface="Arial"/>
                <a:cs typeface="Arial"/>
              </a:rPr>
              <a:t> </a:t>
            </a:r>
            <a:r>
              <a:rPr lang="en-US" sz="1400" spc="60" dirty="0">
                <a:latin typeface="Arial"/>
                <a:cs typeface="Arial"/>
              </a:rPr>
              <a:t>high,</a:t>
            </a:r>
            <a:r>
              <a:rPr lang="en-US" sz="1400" spc="235" dirty="0">
                <a:latin typeface="Arial"/>
                <a:cs typeface="Arial"/>
              </a:rPr>
              <a:t> </a:t>
            </a:r>
            <a:r>
              <a:rPr lang="en-US" sz="1400" spc="90" dirty="0">
                <a:latin typeface="Arial"/>
                <a:cs typeface="Arial"/>
              </a:rPr>
              <a:t>with</a:t>
            </a:r>
            <a:r>
              <a:rPr lang="en-US" sz="1400" spc="235" dirty="0">
                <a:latin typeface="Arial"/>
                <a:cs typeface="Arial"/>
              </a:rPr>
              <a:t> </a:t>
            </a:r>
            <a:r>
              <a:rPr lang="en-US" sz="1400" spc="-25" dirty="0">
                <a:latin typeface="Arial"/>
                <a:cs typeface="Arial"/>
              </a:rPr>
              <a:t>an </a:t>
            </a:r>
            <a:r>
              <a:rPr lang="en-US" sz="1400" spc="45" dirty="0">
                <a:latin typeface="Arial"/>
                <a:cs typeface="Arial"/>
              </a:rPr>
              <a:t>average</a:t>
            </a:r>
            <a:r>
              <a:rPr lang="en-US" sz="1400" spc="140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score</a:t>
            </a:r>
            <a:r>
              <a:rPr lang="en-US" sz="1400" spc="140" dirty="0">
                <a:latin typeface="Arial"/>
                <a:cs typeface="Arial"/>
              </a:rPr>
              <a:t> </a:t>
            </a:r>
            <a:r>
              <a:rPr lang="en-US" sz="1400" spc="55" dirty="0">
                <a:latin typeface="Arial"/>
                <a:cs typeface="Arial"/>
              </a:rPr>
              <a:t>of</a:t>
            </a:r>
            <a:r>
              <a:rPr lang="en-US" sz="1400" spc="140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4.8</a:t>
            </a:r>
            <a:r>
              <a:rPr lang="en-US" sz="1400" spc="140" dirty="0">
                <a:latin typeface="Arial"/>
                <a:cs typeface="Arial"/>
              </a:rPr>
              <a:t> </a:t>
            </a:r>
            <a:r>
              <a:rPr lang="en-US" sz="1400" spc="80" dirty="0">
                <a:latin typeface="Arial"/>
                <a:cs typeface="Arial"/>
              </a:rPr>
              <a:t>out</a:t>
            </a:r>
            <a:r>
              <a:rPr lang="en-US" sz="1400" spc="145" dirty="0">
                <a:latin typeface="Arial"/>
                <a:cs typeface="Arial"/>
              </a:rPr>
              <a:t> </a:t>
            </a:r>
            <a:r>
              <a:rPr lang="en-US" sz="1400" spc="55" dirty="0">
                <a:latin typeface="Arial"/>
                <a:cs typeface="Arial"/>
              </a:rPr>
              <a:t>of</a:t>
            </a:r>
            <a:r>
              <a:rPr lang="en-US" sz="1400" spc="140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5.</a:t>
            </a:r>
            <a:r>
              <a:rPr lang="en-US" sz="1400" spc="140" dirty="0">
                <a:latin typeface="Arial"/>
                <a:cs typeface="Arial"/>
              </a:rPr>
              <a:t> </a:t>
            </a:r>
            <a:r>
              <a:rPr lang="en-US" sz="1400" spc="50" dirty="0">
                <a:latin typeface="Arial"/>
                <a:cs typeface="Arial"/>
              </a:rPr>
              <a:t>The</a:t>
            </a:r>
            <a:r>
              <a:rPr lang="en-US" sz="1400" spc="140" dirty="0">
                <a:latin typeface="Arial"/>
                <a:cs typeface="Arial"/>
              </a:rPr>
              <a:t> </a:t>
            </a:r>
            <a:r>
              <a:rPr lang="en-US" sz="1400" spc="60" dirty="0">
                <a:latin typeface="Arial"/>
                <a:cs typeface="Arial"/>
              </a:rPr>
              <a:t>patients</a:t>
            </a:r>
            <a:r>
              <a:rPr lang="en-US" sz="1400" spc="145" dirty="0">
                <a:latin typeface="Arial"/>
                <a:cs typeface="Arial"/>
              </a:rPr>
              <a:t> </a:t>
            </a:r>
            <a:r>
              <a:rPr lang="en-US" sz="1400" spc="55" dirty="0">
                <a:latin typeface="Arial"/>
                <a:cs typeface="Arial"/>
              </a:rPr>
              <a:t>unanimously </a:t>
            </a:r>
            <a:r>
              <a:rPr lang="en-US" sz="1400" spc="50" dirty="0">
                <a:latin typeface="Arial"/>
                <a:cs typeface="Arial"/>
              </a:rPr>
              <a:t>stated</a:t>
            </a:r>
            <a:r>
              <a:rPr lang="en-US" sz="1400" spc="215" dirty="0">
                <a:latin typeface="Arial"/>
                <a:cs typeface="Arial"/>
              </a:rPr>
              <a:t> </a:t>
            </a:r>
            <a:r>
              <a:rPr lang="en-US" sz="1400" spc="65" dirty="0">
                <a:latin typeface="Arial"/>
                <a:cs typeface="Arial"/>
              </a:rPr>
              <a:t>that</a:t>
            </a:r>
            <a:r>
              <a:rPr lang="en-US" sz="1400" spc="215" dirty="0">
                <a:latin typeface="Arial"/>
                <a:cs typeface="Arial"/>
              </a:rPr>
              <a:t> </a:t>
            </a:r>
            <a:r>
              <a:rPr lang="en-US" sz="1400" spc="55" dirty="0">
                <a:latin typeface="Arial"/>
                <a:cs typeface="Arial"/>
              </a:rPr>
              <a:t>it</a:t>
            </a:r>
            <a:r>
              <a:rPr lang="en-US" sz="1400" spc="220" dirty="0">
                <a:latin typeface="Arial"/>
                <a:cs typeface="Arial"/>
              </a:rPr>
              <a:t> was </a:t>
            </a:r>
            <a:r>
              <a:rPr lang="en-US" sz="1400" spc="60" dirty="0">
                <a:latin typeface="Arial"/>
                <a:cs typeface="Arial"/>
              </a:rPr>
              <a:t>beneficial</a:t>
            </a:r>
            <a:r>
              <a:rPr lang="en-US" sz="1400" spc="215" dirty="0">
                <a:latin typeface="Arial"/>
                <a:cs typeface="Arial"/>
              </a:rPr>
              <a:t> </a:t>
            </a:r>
            <a:r>
              <a:rPr lang="en-US" sz="1400" spc="70" dirty="0">
                <a:latin typeface="Arial"/>
                <a:cs typeface="Arial"/>
              </a:rPr>
              <a:t>to</a:t>
            </a:r>
            <a:r>
              <a:rPr lang="en-US" sz="1400" spc="215" dirty="0">
                <a:latin typeface="Arial"/>
                <a:cs typeface="Arial"/>
              </a:rPr>
              <a:t> </a:t>
            </a:r>
            <a:r>
              <a:rPr lang="en-US" sz="1400" spc="85" dirty="0">
                <a:latin typeface="Arial"/>
                <a:cs typeface="Arial"/>
              </a:rPr>
              <a:t>undergo</a:t>
            </a:r>
            <a:r>
              <a:rPr lang="en-US" sz="1400" spc="220" dirty="0">
                <a:latin typeface="Arial"/>
                <a:cs typeface="Arial"/>
              </a:rPr>
              <a:t> </a:t>
            </a:r>
            <a:r>
              <a:rPr lang="en-US" sz="1400" spc="65" dirty="0">
                <a:latin typeface="Arial"/>
                <a:cs typeface="Arial"/>
              </a:rPr>
              <a:t>procedures</a:t>
            </a:r>
            <a:r>
              <a:rPr lang="en-US" sz="1400" spc="215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as</a:t>
            </a:r>
            <a:r>
              <a:rPr lang="en-US" sz="1400" spc="215" dirty="0">
                <a:latin typeface="Arial"/>
                <a:cs typeface="Arial"/>
              </a:rPr>
              <a:t> </a:t>
            </a:r>
            <a:r>
              <a:rPr lang="en-US" sz="1400" spc="-20" dirty="0">
                <a:latin typeface="Arial"/>
                <a:cs typeface="Arial"/>
              </a:rPr>
              <a:t>day- </a:t>
            </a:r>
            <a:r>
              <a:rPr lang="en-US" sz="1400" dirty="0">
                <a:latin typeface="Arial"/>
                <a:cs typeface="Arial"/>
              </a:rPr>
              <a:t>case</a:t>
            </a:r>
            <a:r>
              <a:rPr lang="en-US" sz="1400" spc="175" dirty="0">
                <a:latin typeface="Arial"/>
                <a:cs typeface="Arial"/>
              </a:rPr>
              <a:t> </a:t>
            </a:r>
            <a:r>
              <a:rPr lang="en-US" sz="1400" spc="70" dirty="0">
                <a:latin typeface="Arial"/>
                <a:cs typeface="Arial"/>
              </a:rPr>
              <a:t>and</a:t>
            </a:r>
            <a:r>
              <a:rPr lang="en-US" sz="1400" spc="180" dirty="0">
                <a:latin typeface="Arial"/>
                <a:cs typeface="Arial"/>
              </a:rPr>
              <a:t> </a:t>
            </a:r>
            <a:r>
              <a:rPr lang="en-US" sz="1400" spc="65" dirty="0">
                <a:latin typeface="Arial"/>
                <a:cs typeface="Arial"/>
              </a:rPr>
              <a:t>that</a:t>
            </a:r>
            <a:r>
              <a:rPr lang="en-US" sz="1400" spc="175" dirty="0">
                <a:latin typeface="Arial"/>
                <a:cs typeface="Arial"/>
              </a:rPr>
              <a:t> </a:t>
            </a:r>
            <a:r>
              <a:rPr lang="en-US" sz="1400" spc="65" dirty="0">
                <a:latin typeface="Arial"/>
                <a:cs typeface="Arial"/>
              </a:rPr>
              <a:t>they</a:t>
            </a:r>
            <a:r>
              <a:rPr lang="en-US" sz="1400" spc="180" dirty="0">
                <a:latin typeface="Arial"/>
                <a:cs typeface="Arial"/>
              </a:rPr>
              <a:t> </a:t>
            </a:r>
            <a:r>
              <a:rPr lang="en-US" sz="1400" spc="100" dirty="0">
                <a:latin typeface="Arial"/>
                <a:cs typeface="Arial"/>
              </a:rPr>
              <a:t>would</a:t>
            </a:r>
            <a:r>
              <a:rPr lang="en-US" sz="1400" spc="180" dirty="0">
                <a:latin typeface="Arial"/>
                <a:cs typeface="Arial"/>
              </a:rPr>
              <a:t> </a:t>
            </a:r>
            <a:r>
              <a:rPr lang="en-US" sz="1400" spc="60" dirty="0">
                <a:latin typeface="Arial"/>
                <a:cs typeface="Arial"/>
              </a:rPr>
              <a:t>choose</a:t>
            </a:r>
            <a:r>
              <a:rPr lang="en-US" sz="1400" spc="175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a</a:t>
            </a:r>
            <a:r>
              <a:rPr lang="en-US" sz="1400" spc="180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day-case</a:t>
            </a:r>
            <a:r>
              <a:rPr lang="en-US" sz="1400" spc="180" dirty="0">
                <a:latin typeface="Arial"/>
                <a:cs typeface="Arial"/>
              </a:rPr>
              <a:t> </a:t>
            </a:r>
            <a:r>
              <a:rPr lang="en-US" sz="1400" spc="60" dirty="0">
                <a:latin typeface="Arial"/>
                <a:cs typeface="Arial"/>
              </a:rPr>
              <a:t>procedure </a:t>
            </a:r>
            <a:r>
              <a:rPr lang="en-US" sz="1400" dirty="0">
                <a:latin typeface="Arial"/>
                <a:cs typeface="Arial"/>
              </a:rPr>
              <a:t>if</a:t>
            </a:r>
            <a:r>
              <a:rPr lang="en-US" sz="1400" spc="75" dirty="0">
                <a:latin typeface="Arial"/>
                <a:cs typeface="Arial"/>
              </a:rPr>
              <a:t>  </a:t>
            </a:r>
            <a:r>
              <a:rPr lang="en-US" sz="1400" spc="65" dirty="0">
                <a:latin typeface="Arial"/>
                <a:cs typeface="Arial"/>
              </a:rPr>
              <a:t>they</a:t>
            </a:r>
            <a:r>
              <a:rPr lang="en-US" sz="1400" spc="75" dirty="0">
                <a:latin typeface="Arial"/>
                <a:cs typeface="Arial"/>
              </a:rPr>
              <a:t>  </a:t>
            </a:r>
            <a:r>
              <a:rPr lang="en-US" sz="1400" spc="70" dirty="0">
                <a:latin typeface="Arial"/>
                <a:cs typeface="Arial"/>
              </a:rPr>
              <a:t>needed</a:t>
            </a:r>
            <a:r>
              <a:rPr lang="en-US" sz="1400" spc="75" dirty="0">
                <a:latin typeface="Arial"/>
                <a:cs typeface="Arial"/>
              </a:rPr>
              <a:t>  </a:t>
            </a:r>
            <a:r>
              <a:rPr lang="en-US" sz="1400" spc="65" dirty="0">
                <a:latin typeface="Arial"/>
                <a:cs typeface="Arial"/>
              </a:rPr>
              <a:t>the</a:t>
            </a:r>
            <a:r>
              <a:rPr lang="en-US" sz="1400" spc="75" dirty="0">
                <a:latin typeface="Arial"/>
                <a:cs typeface="Arial"/>
              </a:rPr>
              <a:t>  </a:t>
            </a:r>
            <a:r>
              <a:rPr lang="en-US" sz="1400" spc="65" dirty="0">
                <a:latin typeface="Arial"/>
                <a:cs typeface="Arial"/>
              </a:rPr>
              <a:t>other</a:t>
            </a:r>
            <a:r>
              <a:rPr lang="en-US" sz="1400" spc="75" dirty="0">
                <a:latin typeface="Arial"/>
                <a:cs typeface="Arial"/>
              </a:rPr>
              <a:t>  </a:t>
            </a:r>
            <a:r>
              <a:rPr lang="en-US" sz="1400" dirty="0">
                <a:latin typeface="Arial"/>
                <a:cs typeface="Arial"/>
              </a:rPr>
              <a:t>side</a:t>
            </a:r>
            <a:r>
              <a:rPr lang="en-US" sz="1400" spc="75" dirty="0">
                <a:latin typeface="Arial"/>
                <a:cs typeface="Arial"/>
              </a:rPr>
              <a:t>  </a:t>
            </a:r>
            <a:r>
              <a:rPr lang="en-US" sz="1400" spc="55" dirty="0">
                <a:latin typeface="Arial"/>
                <a:cs typeface="Arial"/>
              </a:rPr>
              <a:t>done.</a:t>
            </a:r>
            <a:r>
              <a:rPr lang="en-US" sz="1400" spc="75" dirty="0">
                <a:latin typeface="Arial"/>
                <a:cs typeface="Arial"/>
              </a:rPr>
              <a:t>  </a:t>
            </a:r>
            <a:r>
              <a:rPr lang="en-US" sz="1400" spc="55" dirty="0">
                <a:latin typeface="Arial"/>
                <a:cs typeface="Arial"/>
              </a:rPr>
              <a:t>They</a:t>
            </a:r>
            <a:r>
              <a:rPr lang="en-US" sz="1400" spc="75" dirty="0">
                <a:latin typeface="Arial"/>
                <a:cs typeface="Arial"/>
              </a:rPr>
              <a:t>  </a:t>
            </a:r>
            <a:r>
              <a:rPr lang="en-US" sz="1400" dirty="0">
                <a:latin typeface="Arial"/>
                <a:cs typeface="Arial"/>
              </a:rPr>
              <a:t>all</a:t>
            </a:r>
            <a:r>
              <a:rPr lang="en-US" sz="1400" spc="75" dirty="0">
                <a:latin typeface="Arial"/>
                <a:cs typeface="Arial"/>
              </a:rPr>
              <a:t>  </a:t>
            </a:r>
            <a:r>
              <a:rPr lang="en-US" sz="1400" spc="90" dirty="0">
                <a:latin typeface="Arial"/>
                <a:cs typeface="Arial"/>
              </a:rPr>
              <a:t>would </a:t>
            </a:r>
            <a:r>
              <a:rPr lang="en-US" sz="1400" spc="75" dirty="0">
                <a:latin typeface="Arial"/>
                <a:cs typeface="Arial"/>
              </a:rPr>
              <a:t>recommend</a:t>
            </a:r>
            <a:r>
              <a:rPr lang="en-US" sz="1400" spc="405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day-case</a:t>
            </a:r>
            <a:r>
              <a:rPr lang="en-US" sz="1400" spc="409" dirty="0">
                <a:latin typeface="Arial"/>
                <a:cs typeface="Arial"/>
              </a:rPr>
              <a:t> </a:t>
            </a:r>
            <a:r>
              <a:rPr lang="en-US" sz="1400" spc="65" dirty="0">
                <a:latin typeface="Arial"/>
                <a:cs typeface="Arial"/>
              </a:rPr>
              <a:t>shoulder</a:t>
            </a:r>
            <a:r>
              <a:rPr lang="en-US" sz="1400" spc="405" dirty="0">
                <a:latin typeface="Arial"/>
                <a:cs typeface="Arial"/>
              </a:rPr>
              <a:t> </a:t>
            </a:r>
            <a:r>
              <a:rPr lang="en-US" sz="1400" spc="65" dirty="0">
                <a:latin typeface="Arial"/>
                <a:cs typeface="Arial"/>
              </a:rPr>
              <a:t>replacement</a:t>
            </a:r>
            <a:r>
              <a:rPr lang="en-US" sz="1400" spc="409" dirty="0">
                <a:latin typeface="Arial"/>
                <a:cs typeface="Arial"/>
              </a:rPr>
              <a:t> </a:t>
            </a:r>
            <a:r>
              <a:rPr lang="en-US" sz="1400" spc="70" dirty="0">
                <a:latin typeface="Arial"/>
                <a:cs typeface="Arial"/>
              </a:rPr>
              <a:t>to</a:t>
            </a:r>
            <a:r>
              <a:rPr lang="en-US" sz="1400" spc="409" dirty="0">
                <a:latin typeface="Arial"/>
                <a:cs typeface="Arial"/>
              </a:rPr>
              <a:t> </a:t>
            </a:r>
            <a:r>
              <a:rPr lang="en-US" sz="1400" spc="45" dirty="0">
                <a:latin typeface="Arial"/>
                <a:cs typeface="Arial"/>
              </a:rPr>
              <a:t>friends </a:t>
            </a:r>
            <a:r>
              <a:rPr lang="en-US" sz="1400" spc="70" dirty="0">
                <a:latin typeface="Arial"/>
                <a:cs typeface="Arial"/>
              </a:rPr>
              <a:t>and</a:t>
            </a:r>
            <a:r>
              <a:rPr lang="en-US" sz="1400" spc="90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family,</a:t>
            </a:r>
            <a:r>
              <a:rPr lang="en-US" sz="1400" spc="95" dirty="0">
                <a:latin typeface="Arial"/>
                <a:cs typeface="Arial"/>
              </a:rPr>
              <a:t> </a:t>
            </a:r>
            <a:r>
              <a:rPr lang="en-US" sz="1400" spc="90" dirty="0">
                <a:latin typeface="Arial"/>
                <a:cs typeface="Arial"/>
              </a:rPr>
              <a:t>with</a:t>
            </a:r>
            <a:r>
              <a:rPr lang="en-US" sz="1400" spc="95" dirty="0">
                <a:latin typeface="Arial"/>
                <a:cs typeface="Arial"/>
              </a:rPr>
              <a:t> </a:t>
            </a:r>
            <a:r>
              <a:rPr lang="en-US" sz="1400" spc="65" dirty="0">
                <a:latin typeface="Arial"/>
                <a:cs typeface="Arial"/>
              </a:rPr>
              <a:t>the</a:t>
            </a:r>
            <a:r>
              <a:rPr lang="en-US" sz="1400" spc="90" dirty="0">
                <a:latin typeface="Arial"/>
                <a:cs typeface="Arial"/>
              </a:rPr>
              <a:t> </a:t>
            </a:r>
            <a:r>
              <a:rPr lang="en-US" sz="1400" spc="85" dirty="0">
                <a:latin typeface="Arial"/>
                <a:cs typeface="Arial"/>
              </a:rPr>
              <a:t>condition</a:t>
            </a:r>
            <a:r>
              <a:rPr lang="en-US" sz="1400" spc="95" dirty="0">
                <a:latin typeface="Arial"/>
                <a:cs typeface="Arial"/>
              </a:rPr>
              <a:t> </a:t>
            </a:r>
            <a:r>
              <a:rPr lang="en-US" sz="1400" spc="55" dirty="0">
                <a:latin typeface="Arial"/>
                <a:cs typeface="Arial"/>
              </a:rPr>
              <a:t>of</a:t>
            </a:r>
            <a:r>
              <a:rPr lang="en-US" sz="1400" spc="95" dirty="0">
                <a:latin typeface="Arial"/>
                <a:cs typeface="Arial"/>
              </a:rPr>
              <a:t> </a:t>
            </a:r>
            <a:r>
              <a:rPr lang="en-US" sz="1400" spc="70" dirty="0">
                <a:latin typeface="Arial"/>
                <a:cs typeface="Arial"/>
              </a:rPr>
              <a:t>having</a:t>
            </a:r>
            <a:r>
              <a:rPr lang="en-US" sz="1400" spc="95" dirty="0">
                <a:latin typeface="Arial"/>
                <a:cs typeface="Arial"/>
              </a:rPr>
              <a:t> </a:t>
            </a:r>
            <a:r>
              <a:rPr lang="en-US" sz="1400" spc="65" dirty="0">
                <a:latin typeface="Arial"/>
                <a:cs typeface="Arial"/>
              </a:rPr>
              <a:t>adequate</a:t>
            </a:r>
            <a:r>
              <a:rPr lang="en-US" sz="1400" spc="90" dirty="0">
                <a:latin typeface="Arial"/>
                <a:cs typeface="Arial"/>
              </a:rPr>
              <a:t> </a:t>
            </a:r>
            <a:r>
              <a:rPr lang="en-US" sz="1400" spc="45" dirty="0">
                <a:latin typeface="Arial"/>
                <a:cs typeface="Arial"/>
              </a:rPr>
              <a:t>family support.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750F03A-43AF-0A5C-DD80-1B25517C6C3E}"/>
              </a:ext>
            </a:extLst>
          </p:cNvPr>
          <p:cNvSpPr txBox="1"/>
          <p:nvPr/>
        </p:nvSpPr>
        <p:spPr>
          <a:xfrm>
            <a:off x="7278442" y="12016569"/>
            <a:ext cx="31667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The introduction of day-case pathway for shoulder arthroplasty has been successful, with high patient satisfaction rates. Also, this allowed hospital beds to be freed up and a better use of resources.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B93ED5-BC69-08D7-AEC7-9D8301A14DFD}"/>
              </a:ext>
            </a:extLst>
          </p:cNvPr>
          <p:cNvSpPr txBox="1"/>
          <p:nvPr/>
        </p:nvSpPr>
        <p:spPr>
          <a:xfrm>
            <a:off x="3636902" y="7399397"/>
            <a:ext cx="53969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spc="105" dirty="0">
                <a:cs typeface="Arial"/>
              </a:rPr>
              <a:t>METHOD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88CC90-F776-4FC1-7165-4F58ACCA325D}"/>
              </a:ext>
            </a:extLst>
          </p:cNvPr>
          <p:cNvSpPr txBox="1"/>
          <p:nvPr/>
        </p:nvSpPr>
        <p:spPr>
          <a:xfrm>
            <a:off x="3671120" y="8929737"/>
            <a:ext cx="33495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spc="105" dirty="0">
                <a:cs typeface="Arial"/>
              </a:rPr>
              <a:t>RESULTS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658E1FA-7F90-0D5F-70DB-331A86641C23}"/>
              </a:ext>
            </a:extLst>
          </p:cNvPr>
          <p:cNvSpPr txBox="1"/>
          <p:nvPr/>
        </p:nvSpPr>
        <p:spPr>
          <a:xfrm>
            <a:off x="3636896" y="9224146"/>
            <a:ext cx="3579583" cy="7730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>
              <a:lnSpc>
                <a:spcPct val="108400"/>
              </a:lnSpc>
              <a:spcBef>
                <a:spcPts val="95"/>
              </a:spcBef>
            </a:pPr>
            <a:r>
              <a:rPr lang="en-US" sz="1400" dirty="0">
                <a:latin typeface="Arial"/>
                <a:cs typeface="Arial"/>
              </a:rPr>
              <a:t>15 patients followed-up. No re-admissions. No complications. Two patients had the procedure on both sides.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D83D28F-1560-27B4-C10C-C33D2C55C212}"/>
              </a:ext>
            </a:extLst>
          </p:cNvPr>
          <p:cNvSpPr txBox="1"/>
          <p:nvPr/>
        </p:nvSpPr>
        <p:spPr>
          <a:xfrm>
            <a:off x="3671120" y="10360870"/>
            <a:ext cx="35795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General anaesthesia with regional nerve block.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7056AF2-EC35-7F36-24EC-D442DF1F4365}"/>
              </a:ext>
            </a:extLst>
          </p:cNvPr>
          <p:cNvSpPr txBox="1"/>
          <p:nvPr/>
        </p:nvSpPr>
        <p:spPr>
          <a:xfrm>
            <a:off x="3657112" y="10056961"/>
            <a:ext cx="36075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spc="105" dirty="0">
                <a:cs typeface="Arial"/>
              </a:rPr>
              <a:t>ANAESTHETIC TECHNIQUE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1B09436-2BD3-0CDA-D0C7-2BD2A6B630B3}"/>
              </a:ext>
            </a:extLst>
          </p:cNvPr>
          <p:cNvSpPr txBox="1"/>
          <p:nvPr/>
        </p:nvSpPr>
        <p:spPr>
          <a:xfrm>
            <a:off x="3671120" y="10880191"/>
            <a:ext cx="32871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spc="105" dirty="0">
                <a:cs typeface="Arial"/>
              </a:rPr>
              <a:t>PAIN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1CDF773-586D-228B-34E5-A78F849B8961}"/>
              </a:ext>
            </a:extLst>
          </p:cNvPr>
          <p:cNvSpPr txBox="1"/>
          <p:nvPr/>
        </p:nvSpPr>
        <p:spPr>
          <a:xfrm>
            <a:off x="3643105" y="11188008"/>
            <a:ext cx="360759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spc="60" dirty="0">
                <a:latin typeface="Arial"/>
                <a:cs typeface="Arial"/>
              </a:rPr>
              <a:t>Immediately following the operation, patients reported a pain score of 0/10 in recovery. The average pain score within 24 hours was 3.2/10, which remained consistent after 24 hours. Most patients effectively managed their pain with simple analgesics. One had pain after the block wore off.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4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D35F9F7-E6B7-81C4-051B-2AEC603F1363}"/>
              </a:ext>
            </a:extLst>
          </p:cNvPr>
          <p:cNvSpPr txBox="1"/>
          <p:nvPr/>
        </p:nvSpPr>
        <p:spPr>
          <a:xfrm>
            <a:off x="7278442" y="11721066"/>
            <a:ext cx="6629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spc="105" dirty="0">
                <a:cs typeface="Arial"/>
              </a:rPr>
              <a:t>CONCLUSION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6D5605-7862-A7D7-5CB4-C5F6FBCEF764}"/>
              </a:ext>
            </a:extLst>
          </p:cNvPr>
          <p:cNvSpPr txBox="1"/>
          <p:nvPr/>
        </p:nvSpPr>
        <p:spPr>
          <a:xfrm>
            <a:off x="94178" y="7549672"/>
            <a:ext cx="3441372" cy="7730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>
              <a:lnSpc>
                <a:spcPct val="108400"/>
              </a:lnSpc>
              <a:spcBef>
                <a:spcPts val="95"/>
              </a:spcBef>
            </a:pPr>
            <a:r>
              <a:rPr lang="en-US" sz="1400" dirty="0">
                <a:latin typeface="Arial"/>
                <a:cs typeface="Arial"/>
              </a:rPr>
              <a:t>An</a:t>
            </a:r>
            <a:r>
              <a:rPr lang="en-US" sz="1400" spc="90" dirty="0">
                <a:latin typeface="Arial"/>
                <a:cs typeface="Arial"/>
              </a:rPr>
              <a:t>  </a:t>
            </a:r>
            <a:r>
              <a:rPr lang="en-US" sz="1400" spc="65" dirty="0">
                <a:latin typeface="Arial"/>
                <a:cs typeface="Arial"/>
              </a:rPr>
              <a:t>overview</a:t>
            </a:r>
            <a:r>
              <a:rPr lang="en-US" sz="1400" spc="90" dirty="0">
                <a:latin typeface="Arial"/>
                <a:cs typeface="Arial"/>
              </a:rPr>
              <a:t>  </a:t>
            </a:r>
            <a:r>
              <a:rPr lang="en-US" sz="1400" spc="55" dirty="0">
                <a:latin typeface="Arial"/>
                <a:cs typeface="Arial"/>
              </a:rPr>
              <a:t>of</a:t>
            </a:r>
            <a:r>
              <a:rPr lang="en-US" sz="1400" spc="90" dirty="0">
                <a:latin typeface="Arial"/>
                <a:cs typeface="Arial"/>
              </a:rPr>
              <a:t>  </a:t>
            </a:r>
            <a:r>
              <a:rPr lang="en-US" sz="1400" spc="65" dirty="0">
                <a:latin typeface="Arial"/>
                <a:cs typeface="Arial"/>
              </a:rPr>
              <a:t>the</a:t>
            </a:r>
            <a:r>
              <a:rPr lang="en-US" sz="1400" spc="95" dirty="0">
                <a:latin typeface="Arial"/>
                <a:cs typeface="Arial"/>
              </a:rPr>
              <a:t>  </a:t>
            </a:r>
            <a:r>
              <a:rPr lang="en-US" sz="1400" dirty="0">
                <a:latin typeface="Arial"/>
                <a:cs typeface="Arial"/>
              </a:rPr>
              <a:t>Day-case</a:t>
            </a:r>
            <a:r>
              <a:rPr lang="en-US" sz="1400" spc="90" dirty="0">
                <a:latin typeface="Arial"/>
                <a:cs typeface="Arial"/>
              </a:rPr>
              <a:t>  </a:t>
            </a:r>
            <a:r>
              <a:rPr lang="en-US" sz="1400" spc="45" dirty="0">
                <a:latin typeface="Arial"/>
                <a:cs typeface="Arial"/>
              </a:rPr>
              <a:t>Arthroplasty Pathway</a:t>
            </a:r>
            <a:r>
              <a:rPr lang="en-US" sz="1400" spc="15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is</a:t>
            </a:r>
            <a:r>
              <a:rPr lang="en-US" sz="1400" spc="15" dirty="0">
                <a:latin typeface="Arial"/>
                <a:cs typeface="Arial"/>
              </a:rPr>
              <a:t> </a:t>
            </a:r>
            <a:r>
              <a:rPr lang="en-US" sz="1400" spc="80" dirty="0">
                <a:latin typeface="Arial"/>
                <a:cs typeface="Arial"/>
              </a:rPr>
              <a:t>provided</a:t>
            </a:r>
            <a:r>
              <a:rPr lang="en-US" sz="1400" spc="15" dirty="0">
                <a:latin typeface="Arial"/>
                <a:cs typeface="Arial"/>
              </a:rPr>
              <a:t> </a:t>
            </a:r>
            <a:r>
              <a:rPr lang="en-US" sz="1400" spc="60" dirty="0">
                <a:latin typeface="Arial"/>
                <a:cs typeface="Arial"/>
              </a:rPr>
              <a:t>in</a:t>
            </a:r>
            <a:r>
              <a:rPr lang="en-US" sz="1400" spc="15" dirty="0">
                <a:latin typeface="Arial"/>
                <a:cs typeface="Arial"/>
              </a:rPr>
              <a:t> fi</a:t>
            </a:r>
            <a:r>
              <a:rPr lang="en-US" sz="1400" spc="55" dirty="0">
                <a:latin typeface="Arial"/>
                <a:cs typeface="Arial"/>
              </a:rPr>
              <a:t>gure</a:t>
            </a:r>
            <a:r>
              <a:rPr lang="en-US" sz="1400" spc="20" dirty="0">
                <a:latin typeface="Arial"/>
                <a:cs typeface="Arial"/>
              </a:rPr>
              <a:t> </a:t>
            </a:r>
            <a:r>
              <a:rPr lang="en-US" sz="1400" spc="-25" dirty="0">
                <a:latin typeface="Arial"/>
                <a:cs typeface="Arial"/>
              </a:rPr>
              <a:t>below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30F96FD-ED96-E0DC-B331-071FCC6E2860}"/>
              </a:ext>
            </a:extLst>
          </p:cNvPr>
          <p:cNvSpPr txBox="1"/>
          <p:nvPr/>
        </p:nvSpPr>
        <p:spPr>
          <a:xfrm>
            <a:off x="68585" y="7259758"/>
            <a:ext cx="3363507" cy="3776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>
              <a:lnSpc>
                <a:spcPct val="108400"/>
              </a:lnSpc>
              <a:spcBef>
                <a:spcPts val="95"/>
              </a:spcBef>
            </a:pPr>
            <a:r>
              <a:rPr lang="en-US" b="1" spc="75" dirty="0">
                <a:cs typeface="Arial"/>
              </a:rPr>
              <a:t>OVERVIEW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A6B14E-2BEE-E614-2123-29DCF79EBF26}"/>
              </a:ext>
            </a:extLst>
          </p:cNvPr>
          <p:cNvSpPr txBox="1"/>
          <p:nvPr/>
        </p:nvSpPr>
        <p:spPr>
          <a:xfrm>
            <a:off x="453672" y="151224"/>
            <a:ext cx="205665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b="1" dirty="0">
                <a:solidFill>
                  <a:schemeClr val="bg1"/>
                </a:solidFill>
                <a:ea typeface="Calibri"/>
                <a:cs typeface="Calibri"/>
              </a:rPr>
              <a:t>A24-029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839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8558D486CC5045A982F0F2438BD9A1" ma:contentTypeVersion="17" ma:contentTypeDescription="Create a new document." ma:contentTypeScope="" ma:versionID="6125e023a77ce2394b05c3574ecd43d8">
  <xsd:schema xmlns:xsd="http://www.w3.org/2001/XMLSchema" xmlns:xs="http://www.w3.org/2001/XMLSchema" xmlns:p="http://schemas.microsoft.com/office/2006/metadata/properties" xmlns:ns1="http://schemas.microsoft.com/sharepoint/v3" xmlns:ns2="cdef7ab9-3519-4273-a22c-7105e88b5b86" xmlns:ns3="b1d9df04-9b8d-4886-96c6-6484f0dc8e88" targetNamespace="http://schemas.microsoft.com/office/2006/metadata/properties" ma:root="true" ma:fieldsID="ce06e6b8a7f8ffefc2737c4f8edab9b3" ns1:_="" ns2:_="" ns3:_="">
    <xsd:import namespace="http://schemas.microsoft.com/sharepoint/v3"/>
    <xsd:import namespace="cdef7ab9-3519-4273-a22c-7105e88b5b86"/>
    <xsd:import namespace="b1d9df04-9b8d-4886-96c6-6484f0dc8e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Locatio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ef7ab9-3519-4273-a22c-7105e88b5b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d9df04-9b8d-4886-96c6-6484f0dc8e8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ba22f223-8c2e-4278-a535-175b475a8894}" ma:internalName="TaxCatchAll" ma:showField="CatchAllData" ma:web="b1d9df04-9b8d-4886-96c6-6484f0dc8e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b1d9df04-9b8d-4886-96c6-6484f0dc8e88" xsi:nil="true"/>
    <lcf76f155ced4ddcb4097134ff3c332f xmlns="cdef7ab9-3519-4273-a22c-7105e88b5b86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4C11C75D-62B1-43E6-A22F-6FF8F1D8F7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def7ab9-3519-4273-a22c-7105e88b5b86"/>
    <ds:schemaRef ds:uri="b1d9df04-9b8d-4886-96c6-6484f0dc8e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A92ED6B-347B-4CF5-8B42-2E8FCDDCF26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556C1ED-BEF0-484F-A3A6-062BE5F9E8BD}">
  <ds:schemaRefs>
    <ds:schemaRef ds:uri="http://schemas.microsoft.com/office/2006/metadata/properties"/>
    <ds:schemaRef ds:uri="http://purl.org/dc/dcmitype/"/>
    <ds:schemaRef ds:uri="cdef7ab9-3519-4273-a22c-7105e88b5b86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b1d9df04-9b8d-4886-96c6-6484f0dc8e88"/>
    <ds:schemaRef ds:uri="http://schemas.microsoft.com/sharepoint/v3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37c354b2-85b0-47f5-b222-07b48d774ee3}" enabled="0" method="" siteId="{37c354b2-85b0-47f5-b222-07b48d774e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379</Words>
  <Application>Microsoft Office PowerPoint</Application>
  <PresentationFormat>Custom</PresentationFormat>
  <Paragraphs>22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Lakha Manoj (RBK) Walsall Healthcare NHS Trust</dc:creator>
  <cp:lastModifiedBy>LITTLEWOOD, Jenny (THE ROYAL WOLVERHAMPTON NHS TRUST)</cp:lastModifiedBy>
  <cp:revision>41</cp:revision>
  <dcterms:created xsi:type="dcterms:W3CDTF">2020-12-07T15:24:36Z</dcterms:created>
  <dcterms:modified xsi:type="dcterms:W3CDTF">2024-06-11T14:31:01Z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0x010100F68558D486CC5045A982F0F2438BD9A1</vt:lpwstr>
  </property>
  <property fmtid="{D5CDD505-2E9C-101B-9397-08002B2CF9AE}" pid="3" name="MediaServiceImageTags">
    <vt:lpwstr/>
  </property>
</Properties>
</file>