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979D2E-E59E-6D04-D1EF-DBE027D42B25}" v="9" dt="2024-06-20T08:46:03.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D022BDC6-94E4-D53F-868D-33F720BE9DD8}"/>
    <pc:docChg chg="modSld">
      <pc:chgData name="SARAI, Mandeep (THE ROYAL WOLVERHAMPTON NHS TRUST)" userId="S::mandeep.sarai@nhs.net::ec52dbc3-1e6f-40f0-aa0e-6e47e801b378" providerId="AD" clId="Web-{D022BDC6-94E4-D53F-868D-33F720BE9DD8}" dt="2024-06-11T12:56:27.826" v="6" actId="20577"/>
      <pc:docMkLst>
        <pc:docMk/>
      </pc:docMkLst>
      <pc:sldChg chg="addSp modSp">
        <pc:chgData name="SARAI, Mandeep (THE ROYAL WOLVERHAMPTON NHS TRUST)" userId="S::mandeep.sarai@nhs.net::ec52dbc3-1e6f-40f0-aa0e-6e47e801b378" providerId="AD" clId="Web-{D022BDC6-94E4-D53F-868D-33F720BE9DD8}" dt="2024-06-11T12:56:27.826" v="6" actId="20577"/>
        <pc:sldMkLst>
          <pc:docMk/>
          <pc:sldMk cId="1439128987" sldId="256"/>
        </pc:sldMkLst>
        <pc:spChg chg="add mod">
          <ac:chgData name="SARAI, Mandeep (THE ROYAL WOLVERHAMPTON NHS TRUST)" userId="S::mandeep.sarai@nhs.net::ec52dbc3-1e6f-40f0-aa0e-6e47e801b378" providerId="AD" clId="Web-{D022BDC6-94E4-D53F-868D-33F720BE9DD8}" dt="2024-06-11T12:56:27.826" v="6" actId="20577"/>
          <ac:spMkLst>
            <pc:docMk/>
            <pc:sldMk cId="1439128987" sldId="256"/>
            <ac:spMk id="2" creationId="{75E82132-FC85-9545-A300-C1FEDBA99D58}"/>
          </ac:spMkLst>
        </pc:spChg>
      </pc:sldChg>
    </pc:docChg>
  </pc:docChgLst>
  <pc:docChgLst>
    <pc:chgData name="SARAI, Mandeep (THE ROYAL WOLVERHAMPTON NHS TRUST)" userId="S::mandeep.sarai@nhs.net::ec52dbc3-1e6f-40f0-aa0e-6e47e801b378" providerId="AD" clId="Web-{B13029FE-1967-DA1B-CCBD-67BCCD4F1103}"/>
    <pc:docChg chg="modSld">
      <pc:chgData name="SARAI, Mandeep (THE ROYAL WOLVERHAMPTON NHS TRUST)" userId="S::mandeep.sarai@nhs.net::ec52dbc3-1e6f-40f0-aa0e-6e47e801b378" providerId="AD" clId="Web-{B13029FE-1967-DA1B-CCBD-67BCCD4F1103}" dt="2024-06-11T13:41:08.272" v="0" actId="20577"/>
      <pc:docMkLst>
        <pc:docMk/>
      </pc:docMkLst>
      <pc:sldChg chg="modSp">
        <pc:chgData name="SARAI, Mandeep (THE ROYAL WOLVERHAMPTON NHS TRUST)" userId="S::mandeep.sarai@nhs.net::ec52dbc3-1e6f-40f0-aa0e-6e47e801b378" providerId="AD" clId="Web-{B13029FE-1967-DA1B-CCBD-67BCCD4F1103}" dt="2024-06-11T13:41:08.272" v="0" actId="20577"/>
        <pc:sldMkLst>
          <pc:docMk/>
          <pc:sldMk cId="1439128987" sldId="256"/>
        </pc:sldMkLst>
        <pc:spChg chg="mod">
          <ac:chgData name="SARAI, Mandeep (THE ROYAL WOLVERHAMPTON NHS TRUST)" userId="S::mandeep.sarai@nhs.net::ec52dbc3-1e6f-40f0-aa0e-6e47e801b378" providerId="AD" clId="Web-{B13029FE-1967-DA1B-CCBD-67BCCD4F1103}" dt="2024-06-11T13:41:08.272" v="0" actId="20577"/>
          <ac:spMkLst>
            <pc:docMk/>
            <pc:sldMk cId="1439128987" sldId="256"/>
            <ac:spMk id="2" creationId="{75E82132-FC85-9545-A300-C1FEDBA99D58}"/>
          </ac:spMkLst>
        </pc:spChg>
      </pc:sldChg>
    </pc:docChg>
  </pc:docChgLst>
  <pc:docChgLst>
    <pc:chgData name="SARAI, Mandeep (THE ROYAL WOLVERHAMPTON NHS TRUST)" userId="S::mandeep.sarai@nhs.net::ec52dbc3-1e6f-40f0-aa0e-6e47e801b378" providerId="AD" clId="Web-{61979D2E-E59E-6D04-D1EF-DBE027D42B25}"/>
    <pc:docChg chg="modSld">
      <pc:chgData name="SARAI, Mandeep (THE ROYAL WOLVERHAMPTON NHS TRUST)" userId="S::mandeep.sarai@nhs.net::ec52dbc3-1e6f-40f0-aa0e-6e47e801b378" providerId="AD" clId="Web-{61979D2E-E59E-6D04-D1EF-DBE027D42B25}" dt="2024-06-20T08:46:02.757" v="4" actId="20577"/>
      <pc:docMkLst>
        <pc:docMk/>
      </pc:docMkLst>
      <pc:sldChg chg="modSp">
        <pc:chgData name="SARAI, Mandeep (THE ROYAL WOLVERHAMPTON NHS TRUST)" userId="S::mandeep.sarai@nhs.net::ec52dbc3-1e6f-40f0-aa0e-6e47e801b378" providerId="AD" clId="Web-{61979D2E-E59E-6D04-D1EF-DBE027D42B25}" dt="2024-06-20T08:46:02.757" v="4" actId="20577"/>
        <pc:sldMkLst>
          <pc:docMk/>
          <pc:sldMk cId="1439128987" sldId="256"/>
        </pc:sldMkLst>
        <pc:spChg chg="mod">
          <ac:chgData name="SARAI, Mandeep (THE ROYAL WOLVERHAMPTON NHS TRUST)" userId="S::mandeep.sarai@nhs.net::ec52dbc3-1e6f-40f0-aa0e-6e47e801b378" providerId="AD" clId="Web-{61979D2E-E59E-6D04-D1EF-DBE027D42B25}" dt="2024-06-20T08:46:02.757" v="4" actId="20577"/>
          <ac:spMkLst>
            <pc:docMk/>
            <pc:sldMk cId="1439128987" sldId="256"/>
            <ac:spMk id="2" creationId="{75E82132-FC85-9545-A300-C1FEDBA99D5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0_55C75D9B.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00_55C75D9B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00_55C75D9B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xrwh.nhs.uk\xrwhfs\Corporate\Information\Information%20Services\Info%20File%20Store\Document%20Share\Radiology\Radiology%20Demand%20&amp;%20Capacity\200524%20-%20Radiology%20SPC%20Dashboar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100_55C75D9B3.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en-GB" sz="1050"/>
              <a:t>Full</a:t>
            </a:r>
            <a:r>
              <a:rPr lang="en-GB" sz="1050" baseline="0"/>
              <a:t> Time Equivalent</a:t>
            </a:r>
          </a:p>
          <a:p>
            <a:pPr>
              <a:defRPr sz="1050"/>
            </a:pPr>
            <a:r>
              <a:rPr lang="en-GB" sz="1050" baseline="0"/>
              <a:t> CT Radiographers</a:t>
            </a:r>
            <a:endParaRPr lang="en-GB" sz="1050"/>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Mar-23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FTE CT Radiographers</c:v>
                </c:pt>
              </c:strCache>
            </c:strRef>
          </c:cat>
          <c:val>
            <c:numRef>
              <c:f>Sheet1!$B$2</c:f>
              <c:numCache>
                <c:formatCode>General</c:formatCode>
                <c:ptCount val="1"/>
                <c:pt idx="0">
                  <c:v>15.34</c:v>
                </c:pt>
              </c:numCache>
            </c:numRef>
          </c:val>
          <c:extLst>
            <c:ext xmlns:c16="http://schemas.microsoft.com/office/drawing/2014/chart" uri="{C3380CC4-5D6E-409C-BE32-E72D297353CC}">
              <c16:uniqueId val="{00000000-A9A8-4BED-9659-EF3B17449DDA}"/>
            </c:ext>
          </c:extLst>
        </c:ser>
        <c:ser>
          <c:idx val="1"/>
          <c:order val="1"/>
          <c:tx>
            <c:strRef>
              <c:f>Sheet1!$C$1</c:f>
              <c:strCache>
                <c:ptCount val="1"/>
                <c:pt idx="0">
                  <c:v>Sep-23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FTE CT Radiographers</c:v>
                </c:pt>
              </c:strCache>
            </c:strRef>
          </c:cat>
          <c:val>
            <c:numRef>
              <c:f>Sheet1!$C$2</c:f>
              <c:numCache>
                <c:formatCode>General</c:formatCode>
                <c:ptCount val="1"/>
                <c:pt idx="0">
                  <c:v>23.26</c:v>
                </c:pt>
              </c:numCache>
            </c:numRef>
          </c:val>
          <c:extLst>
            <c:ext xmlns:c16="http://schemas.microsoft.com/office/drawing/2014/chart" uri="{C3380CC4-5D6E-409C-BE32-E72D297353CC}">
              <c16:uniqueId val="{00000001-A9A8-4BED-9659-EF3B17449DDA}"/>
            </c:ext>
          </c:extLst>
        </c:ser>
        <c:ser>
          <c:idx val="2"/>
          <c:order val="2"/>
          <c:tx>
            <c:strRef>
              <c:f>Sheet1!$D$1</c:f>
              <c:strCache>
                <c:ptCount val="1"/>
                <c:pt idx="0">
                  <c:v>Apr-24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FTE CT Radiographers</c:v>
                </c:pt>
              </c:strCache>
            </c:strRef>
          </c:cat>
          <c:val>
            <c:numRef>
              <c:f>Sheet1!$D$2</c:f>
              <c:numCache>
                <c:formatCode>General</c:formatCode>
                <c:ptCount val="1"/>
                <c:pt idx="0">
                  <c:v>31.56</c:v>
                </c:pt>
              </c:numCache>
            </c:numRef>
          </c:val>
          <c:extLst>
            <c:ext xmlns:c16="http://schemas.microsoft.com/office/drawing/2014/chart" uri="{C3380CC4-5D6E-409C-BE32-E72D297353CC}">
              <c16:uniqueId val="{00000002-A9A8-4BED-9659-EF3B17449DDA}"/>
            </c:ext>
          </c:extLst>
        </c:ser>
        <c:dLbls>
          <c:showLegendKey val="0"/>
          <c:showVal val="0"/>
          <c:showCatName val="0"/>
          <c:showSerName val="0"/>
          <c:showPercent val="0"/>
          <c:showBubbleSize val="0"/>
        </c:dLbls>
        <c:gapWidth val="219"/>
        <c:overlap val="-27"/>
        <c:axId val="1253665711"/>
        <c:axId val="1253660431"/>
      </c:barChart>
      <c:catAx>
        <c:axId val="1253665711"/>
        <c:scaling>
          <c:orientation val="minMax"/>
        </c:scaling>
        <c:delete val="1"/>
        <c:axPos val="b"/>
        <c:numFmt formatCode="General" sourceLinked="1"/>
        <c:majorTickMark val="none"/>
        <c:minorTickMark val="none"/>
        <c:tickLblPos val="nextTo"/>
        <c:crossAx val="1253660431"/>
        <c:crosses val="autoZero"/>
        <c:auto val="1"/>
        <c:lblAlgn val="ctr"/>
        <c:lblOffset val="100"/>
        <c:noMultiLvlLbl val="0"/>
      </c:catAx>
      <c:valAx>
        <c:axId val="12536604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3665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100"/>
              <a:t>CT Referrals from ED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CT Referrals from ED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cat>
            <c:strRef>
              <c:f>Sheet1!$A$2:$A$29</c:f>
              <c:strCache>
                <c:ptCount val="28"/>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pt idx="12">
                  <c:v>2023-01</c:v>
                </c:pt>
                <c:pt idx="13">
                  <c:v>2023-02</c:v>
                </c:pt>
                <c:pt idx="14">
                  <c:v>2023-03</c:v>
                </c:pt>
                <c:pt idx="15">
                  <c:v>2023-04</c:v>
                </c:pt>
                <c:pt idx="16">
                  <c:v>2023-05</c:v>
                </c:pt>
                <c:pt idx="17">
                  <c:v>2023-06</c:v>
                </c:pt>
                <c:pt idx="18">
                  <c:v>2023-07</c:v>
                </c:pt>
                <c:pt idx="19">
                  <c:v>2023-08</c:v>
                </c:pt>
                <c:pt idx="20">
                  <c:v>2023-09</c:v>
                </c:pt>
                <c:pt idx="21">
                  <c:v>2023-10</c:v>
                </c:pt>
                <c:pt idx="22">
                  <c:v>2023-11</c:v>
                </c:pt>
                <c:pt idx="23">
                  <c:v>2023-12</c:v>
                </c:pt>
                <c:pt idx="24">
                  <c:v>2024-01</c:v>
                </c:pt>
                <c:pt idx="25">
                  <c:v>2024-02</c:v>
                </c:pt>
                <c:pt idx="26">
                  <c:v>2024-03</c:v>
                </c:pt>
                <c:pt idx="27">
                  <c:v>2024-04</c:v>
                </c:pt>
              </c:strCache>
            </c:strRef>
          </c:cat>
          <c:val>
            <c:numRef>
              <c:f>Sheet1!$B$2:$B$29</c:f>
              <c:numCache>
                <c:formatCode>General</c:formatCode>
                <c:ptCount val="28"/>
                <c:pt idx="0">
                  <c:v>875</c:v>
                </c:pt>
                <c:pt idx="1">
                  <c:v>834</c:v>
                </c:pt>
                <c:pt idx="2">
                  <c:v>943</c:v>
                </c:pt>
                <c:pt idx="3">
                  <c:v>871</c:v>
                </c:pt>
                <c:pt idx="4">
                  <c:v>901</c:v>
                </c:pt>
                <c:pt idx="5">
                  <c:v>967</c:v>
                </c:pt>
                <c:pt idx="6">
                  <c:v>823</c:v>
                </c:pt>
                <c:pt idx="7">
                  <c:v>787</c:v>
                </c:pt>
                <c:pt idx="8">
                  <c:v>820</c:v>
                </c:pt>
                <c:pt idx="9">
                  <c:v>873</c:v>
                </c:pt>
                <c:pt idx="10">
                  <c:v>922</c:v>
                </c:pt>
                <c:pt idx="11">
                  <c:v>832</c:v>
                </c:pt>
                <c:pt idx="12">
                  <c:v>902</c:v>
                </c:pt>
                <c:pt idx="13">
                  <c:v>939</c:v>
                </c:pt>
                <c:pt idx="14">
                  <c:v>1085</c:v>
                </c:pt>
                <c:pt idx="15">
                  <c:v>958</c:v>
                </c:pt>
                <c:pt idx="16">
                  <c:v>1055</c:v>
                </c:pt>
                <c:pt idx="17">
                  <c:v>1004</c:v>
                </c:pt>
                <c:pt idx="18">
                  <c:v>1048</c:v>
                </c:pt>
                <c:pt idx="19">
                  <c:v>1018</c:v>
                </c:pt>
                <c:pt idx="20">
                  <c:v>1080</c:v>
                </c:pt>
                <c:pt idx="21">
                  <c:v>1087</c:v>
                </c:pt>
                <c:pt idx="22">
                  <c:v>1047</c:v>
                </c:pt>
                <c:pt idx="23">
                  <c:v>1061</c:v>
                </c:pt>
                <c:pt idx="24">
                  <c:v>1193</c:v>
                </c:pt>
                <c:pt idx="25">
                  <c:v>1115</c:v>
                </c:pt>
                <c:pt idx="26">
                  <c:v>1203</c:v>
                </c:pt>
                <c:pt idx="27">
                  <c:v>1115</c:v>
                </c:pt>
              </c:numCache>
            </c:numRef>
          </c:val>
          <c:smooth val="0"/>
          <c:extLst>
            <c:ext xmlns:c16="http://schemas.microsoft.com/office/drawing/2014/chart" uri="{C3380CC4-5D6E-409C-BE32-E72D297353CC}">
              <c16:uniqueId val="{00000001-48FB-4C46-81A9-4C96667C1EEE}"/>
            </c:ext>
          </c:extLst>
        </c:ser>
        <c:dLbls>
          <c:showLegendKey val="0"/>
          <c:showVal val="0"/>
          <c:showCatName val="0"/>
          <c:showSerName val="0"/>
          <c:showPercent val="0"/>
          <c:showBubbleSize val="0"/>
        </c:dLbls>
        <c:marker val="1"/>
        <c:smooth val="0"/>
        <c:axId val="550524768"/>
        <c:axId val="550526208"/>
      </c:lineChart>
      <c:catAx>
        <c:axId val="55052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550526208"/>
        <c:crosses val="autoZero"/>
        <c:auto val="1"/>
        <c:lblAlgn val="ctr"/>
        <c:lblOffset val="100"/>
        <c:noMultiLvlLbl val="0"/>
      </c:catAx>
      <c:valAx>
        <c:axId val="550526208"/>
        <c:scaling>
          <c:orientation val="minMax"/>
          <c:max val="1400"/>
          <c:min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0524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GB"/>
              <a:t> </a:t>
            </a:r>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2022</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Sheet1!$A$2:$A$13</c:f>
              <c:strCache>
                <c:ptCount val="12"/>
                <c:pt idx="0">
                  <c:v>Jan</c:v>
                </c:pt>
                <c:pt idx="1">
                  <c:v>Feb</c:v>
                </c:pt>
                <c:pt idx="2">
                  <c:v>Mar</c:v>
                </c:pt>
                <c:pt idx="3">
                  <c:v>Apr</c:v>
                </c:pt>
                <c:pt idx="4">
                  <c:v>May </c:v>
                </c:pt>
                <c:pt idx="5">
                  <c:v>Jun</c:v>
                </c:pt>
                <c:pt idx="6">
                  <c:v>Jul</c:v>
                </c:pt>
                <c:pt idx="7">
                  <c:v>Aug</c:v>
                </c:pt>
                <c:pt idx="8">
                  <c:v>Sept</c:v>
                </c:pt>
                <c:pt idx="9">
                  <c:v>Oct</c:v>
                </c:pt>
                <c:pt idx="10">
                  <c:v>Nov</c:v>
                </c:pt>
                <c:pt idx="11">
                  <c:v>Dec</c:v>
                </c:pt>
              </c:strCache>
            </c:strRef>
          </c:cat>
          <c:val>
            <c:numRef>
              <c:f>Sheet1!$B$2:$B$13</c:f>
              <c:numCache>
                <c:formatCode>General</c:formatCode>
                <c:ptCount val="12"/>
                <c:pt idx="0">
                  <c:v>875</c:v>
                </c:pt>
                <c:pt idx="1">
                  <c:v>834</c:v>
                </c:pt>
                <c:pt idx="2">
                  <c:v>943</c:v>
                </c:pt>
                <c:pt idx="3">
                  <c:v>871</c:v>
                </c:pt>
                <c:pt idx="4">
                  <c:v>901</c:v>
                </c:pt>
                <c:pt idx="5">
                  <c:v>967</c:v>
                </c:pt>
                <c:pt idx="6">
                  <c:v>823</c:v>
                </c:pt>
                <c:pt idx="7">
                  <c:v>787</c:v>
                </c:pt>
                <c:pt idx="8">
                  <c:v>820</c:v>
                </c:pt>
                <c:pt idx="9">
                  <c:v>873</c:v>
                </c:pt>
                <c:pt idx="10">
                  <c:v>922</c:v>
                </c:pt>
                <c:pt idx="11">
                  <c:v>832</c:v>
                </c:pt>
              </c:numCache>
            </c:numRef>
          </c:val>
          <c:extLst>
            <c:ext xmlns:c16="http://schemas.microsoft.com/office/drawing/2014/chart" uri="{C3380CC4-5D6E-409C-BE32-E72D297353CC}">
              <c16:uniqueId val="{00000000-6F8C-4898-9467-A614C61BFB5B}"/>
            </c:ext>
          </c:extLst>
        </c:ser>
        <c:ser>
          <c:idx val="1"/>
          <c:order val="1"/>
          <c:tx>
            <c:strRef>
              <c:f>Sheet1!$C$1</c:f>
              <c:strCache>
                <c:ptCount val="1"/>
                <c:pt idx="0">
                  <c:v>2023</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strRef>
              <c:f>Sheet1!$A$2:$A$13</c:f>
              <c:strCache>
                <c:ptCount val="12"/>
                <c:pt idx="0">
                  <c:v>Jan</c:v>
                </c:pt>
                <c:pt idx="1">
                  <c:v>Feb</c:v>
                </c:pt>
                <c:pt idx="2">
                  <c:v>Mar</c:v>
                </c:pt>
                <c:pt idx="3">
                  <c:v>Apr</c:v>
                </c:pt>
                <c:pt idx="4">
                  <c:v>May </c:v>
                </c:pt>
                <c:pt idx="5">
                  <c:v>Jun</c:v>
                </c:pt>
                <c:pt idx="6">
                  <c:v>Jul</c:v>
                </c:pt>
                <c:pt idx="7">
                  <c:v>Aug</c:v>
                </c:pt>
                <c:pt idx="8">
                  <c:v>Sept</c:v>
                </c:pt>
                <c:pt idx="9">
                  <c:v>Oct</c:v>
                </c:pt>
                <c:pt idx="10">
                  <c:v>Nov</c:v>
                </c:pt>
                <c:pt idx="11">
                  <c:v>Dec</c:v>
                </c:pt>
              </c:strCache>
            </c:strRef>
          </c:cat>
          <c:val>
            <c:numRef>
              <c:f>Sheet1!$C$2:$C$13</c:f>
              <c:numCache>
                <c:formatCode>General</c:formatCode>
                <c:ptCount val="12"/>
                <c:pt idx="0">
                  <c:v>902</c:v>
                </c:pt>
                <c:pt idx="1">
                  <c:v>939</c:v>
                </c:pt>
                <c:pt idx="2">
                  <c:v>1085</c:v>
                </c:pt>
                <c:pt idx="3">
                  <c:v>958</c:v>
                </c:pt>
                <c:pt idx="4">
                  <c:v>1055</c:v>
                </c:pt>
                <c:pt idx="5">
                  <c:v>1004</c:v>
                </c:pt>
                <c:pt idx="6">
                  <c:v>1048</c:v>
                </c:pt>
                <c:pt idx="7">
                  <c:v>1018</c:v>
                </c:pt>
                <c:pt idx="8">
                  <c:v>1080</c:v>
                </c:pt>
                <c:pt idx="9">
                  <c:v>1087</c:v>
                </c:pt>
                <c:pt idx="10">
                  <c:v>1047</c:v>
                </c:pt>
                <c:pt idx="11">
                  <c:v>1061</c:v>
                </c:pt>
              </c:numCache>
            </c:numRef>
          </c:val>
          <c:extLst>
            <c:ext xmlns:c16="http://schemas.microsoft.com/office/drawing/2014/chart" uri="{C3380CC4-5D6E-409C-BE32-E72D297353CC}">
              <c16:uniqueId val="{00000001-6F8C-4898-9467-A614C61BFB5B}"/>
            </c:ext>
          </c:extLst>
        </c:ser>
        <c:ser>
          <c:idx val="2"/>
          <c:order val="2"/>
          <c:tx>
            <c:strRef>
              <c:f>Sheet1!$D$1</c:f>
              <c:strCache>
                <c:ptCount val="1"/>
                <c:pt idx="0">
                  <c:v>2024</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strRef>
              <c:f>Sheet1!$A$2:$A$13</c:f>
              <c:strCache>
                <c:ptCount val="12"/>
                <c:pt idx="0">
                  <c:v>Jan</c:v>
                </c:pt>
                <c:pt idx="1">
                  <c:v>Feb</c:v>
                </c:pt>
                <c:pt idx="2">
                  <c:v>Mar</c:v>
                </c:pt>
                <c:pt idx="3">
                  <c:v>Apr</c:v>
                </c:pt>
                <c:pt idx="4">
                  <c:v>May </c:v>
                </c:pt>
                <c:pt idx="5">
                  <c:v>Jun</c:v>
                </c:pt>
                <c:pt idx="6">
                  <c:v>Jul</c:v>
                </c:pt>
                <c:pt idx="7">
                  <c:v>Aug</c:v>
                </c:pt>
                <c:pt idx="8">
                  <c:v>Sept</c:v>
                </c:pt>
                <c:pt idx="9">
                  <c:v>Oct</c:v>
                </c:pt>
                <c:pt idx="10">
                  <c:v>Nov</c:v>
                </c:pt>
                <c:pt idx="11">
                  <c:v>Dec</c:v>
                </c:pt>
              </c:strCache>
            </c:strRef>
          </c:cat>
          <c:val>
            <c:numRef>
              <c:f>Sheet1!$D$2:$D$13</c:f>
              <c:numCache>
                <c:formatCode>General</c:formatCode>
                <c:ptCount val="12"/>
                <c:pt idx="0">
                  <c:v>1193</c:v>
                </c:pt>
                <c:pt idx="1">
                  <c:v>1115</c:v>
                </c:pt>
                <c:pt idx="2">
                  <c:v>1203</c:v>
                </c:pt>
                <c:pt idx="3">
                  <c:v>1115</c:v>
                </c:pt>
              </c:numCache>
            </c:numRef>
          </c:val>
          <c:extLst>
            <c:ext xmlns:c16="http://schemas.microsoft.com/office/drawing/2014/chart" uri="{C3380CC4-5D6E-409C-BE32-E72D297353CC}">
              <c16:uniqueId val="{00000002-6F8C-4898-9467-A614C61BFB5B}"/>
            </c:ext>
          </c:extLst>
        </c:ser>
        <c:dLbls>
          <c:showLegendKey val="0"/>
          <c:showVal val="0"/>
          <c:showCatName val="0"/>
          <c:showSerName val="0"/>
          <c:showPercent val="0"/>
          <c:showBubbleSize val="0"/>
        </c:dLbls>
        <c:gapWidth val="164"/>
        <c:overlap val="-22"/>
        <c:axId val="1563166095"/>
        <c:axId val="1669299007"/>
      </c:barChart>
      <c:catAx>
        <c:axId val="1563166095"/>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669299007"/>
        <c:crosses val="autoZero"/>
        <c:auto val="1"/>
        <c:lblAlgn val="ctr"/>
        <c:lblOffset val="100"/>
        <c:noMultiLvlLbl val="0"/>
      </c:catAx>
      <c:valAx>
        <c:axId val="1669299007"/>
        <c:scaling>
          <c:orientation val="minMax"/>
          <c:min val="0"/>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GB" sz="800" b="0"/>
                  <a:t>CT</a:t>
                </a:r>
                <a:r>
                  <a:rPr lang="en-GB" sz="800" b="0" baseline="0"/>
                  <a:t> Referrals from ED</a:t>
                </a:r>
                <a:endParaRPr lang="en-GB" sz="800" b="0"/>
              </a:p>
            </c:rich>
          </c:tx>
          <c:layout>
            <c:manualLayout>
              <c:xMode val="edge"/>
              <c:yMode val="edge"/>
              <c:x val="2.2346067268114098E-2"/>
              <c:y val="0.43289361536614324"/>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316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t>
            </a:r>
            <a:r>
              <a:rPr lang="en-GB" sz="1100" baseline="0"/>
              <a:t> of patients scanned </a:t>
            </a:r>
          </a:p>
          <a:p>
            <a:pPr>
              <a:defRPr sz="1100"/>
            </a:pPr>
            <a:r>
              <a:rPr lang="en-GB" sz="1100" baseline="0"/>
              <a:t>within 1 hour</a:t>
            </a:r>
            <a:endParaRPr lang="en-GB" sz="1100"/>
          </a:p>
        </c:rich>
      </c:tx>
      <c:layout>
        <c:manualLayout>
          <c:xMode val="edge"/>
          <c:yMode val="edge"/>
          <c:x val="0.28405947222818739"/>
          <c:y val="5.3546528492724718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066919791172283"/>
          <c:y val="0.29594632484832961"/>
          <c:w val="0.77891042171577274"/>
          <c:h val="0.41474893455340583"/>
        </c:manualLayout>
      </c:layout>
      <c:lineChart>
        <c:grouping val="standard"/>
        <c:varyColors val="0"/>
        <c:ser>
          <c:idx val="0"/>
          <c:order val="0"/>
          <c:tx>
            <c:strRef>
              <c:f>'Performance SPC'!$AB$6</c:f>
              <c:strCache>
                <c:ptCount val="1"/>
                <c:pt idx="0">
                  <c:v>Yes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cat>
            <c:strRef>
              <c:f>'Performance SPC'!$AA$47:$AA$70</c:f>
              <c:strCache>
                <c:ptCount val="24"/>
                <c:pt idx="0">
                  <c:v>2022-05</c:v>
                </c:pt>
                <c:pt idx="1">
                  <c:v>2022-06</c:v>
                </c:pt>
                <c:pt idx="2">
                  <c:v>2022-07</c:v>
                </c:pt>
                <c:pt idx="3">
                  <c:v>2022-08</c:v>
                </c:pt>
                <c:pt idx="4">
                  <c:v>2022-09</c:v>
                </c:pt>
                <c:pt idx="5">
                  <c:v>2022-10</c:v>
                </c:pt>
                <c:pt idx="6">
                  <c:v>2022-11</c:v>
                </c:pt>
                <c:pt idx="7">
                  <c:v>2022-12</c:v>
                </c:pt>
                <c:pt idx="8">
                  <c:v>2023-01</c:v>
                </c:pt>
                <c:pt idx="9">
                  <c:v>2023-02</c:v>
                </c:pt>
                <c:pt idx="10">
                  <c:v>2023-03</c:v>
                </c:pt>
                <c:pt idx="11">
                  <c:v>2023-04</c:v>
                </c:pt>
                <c:pt idx="12">
                  <c:v>2023-05</c:v>
                </c:pt>
                <c:pt idx="13">
                  <c:v>2023-06</c:v>
                </c:pt>
                <c:pt idx="14">
                  <c:v>2023-07</c:v>
                </c:pt>
                <c:pt idx="15">
                  <c:v>2023-08</c:v>
                </c:pt>
                <c:pt idx="16">
                  <c:v>2023-09</c:v>
                </c:pt>
                <c:pt idx="17">
                  <c:v>2023-10</c:v>
                </c:pt>
                <c:pt idx="18">
                  <c:v>2023-11</c:v>
                </c:pt>
                <c:pt idx="19">
                  <c:v>2023-12</c:v>
                </c:pt>
                <c:pt idx="20">
                  <c:v>2024-01</c:v>
                </c:pt>
                <c:pt idx="21">
                  <c:v>2024-02</c:v>
                </c:pt>
                <c:pt idx="22">
                  <c:v>2024-03</c:v>
                </c:pt>
                <c:pt idx="23">
                  <c:v>2024-04</c:v>
                </c:pt>
              </c:strCache>
              <c:extLst/>
            </c:strRef>
          </c:cat>
          <c:val>
            <c:numRef>
              <c:f>'Performance SPC'!$AB$47:$AB$70</c:f>
              <c:numCache>
                <c:formatCode>0.0%</c:formatCode>
                <c:ptCount val="24"/>
                <c:pt idx="0">
                  <c:v>0.57085020242914974</c:v>
                </c:pt>
                <c:pt idx="1">
                  <c:v>0.51317073170731708</c:v>
                </c:pt>
                <c:pt idx="2">
                  <c:v>0.54777777777777781</c:v>
                </c:pt>
                <c:pt idx="3">
                  <c:v>0.46583143507972663</c:v>
                </c:pt>
                <c:pt idx="4">
                  <c:v>0.49888392857142855</c:v>
                </c:pt>
                <c:pt idx="5">
                  <c:v>0.49463519313304721</c:v>
                </c:pt>
                <c:pt idx="6">
                  <c:v>0.46699507389162559</c:v>
                </c:pt>
                <c:pt idx="7">
                  <c:v>0.46136865342163358</c:v>
                </c:pt>
                <c:pt idx="8">
                  <c:v>0.5280665280665281</c:v>
                </c:pt>
                <c:pt idx="9">
                  <c:v>0.46977205153617441</c:v>
                </c:pt>
                <c:pt idx="10">
                  <c:v>0.46515679442508712</c:v>
                </c:pt>
                <c:pt idx="11">
                  <c:v>0.48971596474045054</c:v>
                </c:pt>
                <c:pt idx="12">
                  <c:v>0.50088028169014087</c:v>
                </c:pt>
                <c:pt idx="13">
                  <c:v>0.49298409728718429</c:v>
                </c:pt>
                <c:pt idx="14">
                  <c:v>0.48563734290843807</c:v>
                </c:pt>
                <c:pt idx="15">
                  <c:v>0.48673376029277221</c:v>
                </c:pt>
                <c:pt idx="16">
                  <c:v>0.47100175746924428</c:v>
                </c:pt>
                <c:pt idx="17">
                  <c:v>0.53893263342082243</c:v>
                </c:pt>
                <c:pt idx="18">
                  <c:v>0.46488888888888891</c:v>
                </c:pt>
                <c:pt idx="19">
                  <c:v>0.51733333333333331</c:v>
                </c:pt>
                <c:pt idx="20">
                  <c:v>0.47063492063492063</c:v>
                </c:pt>
                <c:pt idx="21">
                  <c:v>0.47635135135135137</c:v>
                </c:pt>
                <c:pt idx="22">
                  <c:v>0.40031397174254318</c:v>
                </c:pt>
                <c:pt idx="23">
                  <c:v>0.46535500427715998</c:v>
                </c:pt>
              </c:numCache>
              <c:extLst/>
            </c:numRef>
          </c:val>
          <c:smooth val="0"/>
          <c:extLst>
            <c:ext xmlns:c16="http://schemas.microsoft.com/office/drawing/2014/chart" uri="{C3380CC4-5D6E-409C-BE32-E72D297353CC}">
              <c16:uniqueId val="{00000000-F8EA-444A-8AFF-B8CA7007068F}"/>
            </c:ext>
          </c:extLst>
        </c:ser>
        <c:ser>
          <c:idx val="1"/>
          <c:order val="1"/>
          <c:tx>
            <c:strRef>
              <c:f>'Performance SPC'!$AD$6</c:f>
              <c:strCache>
                <c:ptCount val="1"/>
                <c:pt idx="0">
                  <c:v>Average (Yes)</c:v>
                </c:pt>
              </c:strCache>
            </c:strRef>
          </c:tx>
          <c:spPr>
            <a:ln w="12700" cap="rnd">
              <a:solidFill>
                <a:schemeClr val="accent2"/>
              </a:solidFill>
              <a:round/>
            </a:ln>
            <a:effectLst/>
          </c:spPr>
          <c:marker>
            <c:symbol val="none"/>
          </c:marker>
          <c:cat>
            <c:strRef>
              <c:f>'Performance SPC'!$AA$47:$AA$70</c:f>
              <c:strCache>
                <c:ptCount val="24"/>
                <c:pt idx="0">
                  <c:v>2022-05</c:v>
                </c:pt>
                <c:pt idx="1">
                  <c:v>2022-06</c:v>
                </c:pt>
                <c:pt idx="2">
                  <c:v>2022-07</c:v>
                </c:pt>
                <c:pt idx="3">
                  <c:v>2022-08</c:v>
                </c:pt>
                <c:pt idx="4">
                  <c:v>2022-09</c:v>
                </c:pt>
                <c:pt idx="5">
                  <c:v>2022-10</c:v>
                </c:pt>
                <c:pt idx="6">
                  <c:v>2022-11</c:v>
                </c:pt>
                <c:pt idx="7">
                  <c:v>2022-12</c:v>
                </c:pt>
                <c:pt idx="8">
                  <c:v>2023-01</c:v>
                </c:pt>
                <c:pt idx="9">
                  <c:v>2023-02</c:v>
                </c:pt>
                <c:pt idx="10">
                  <c:v>2023-03</c:v>
                </c:pt>
                <c:pt idx="11">
                  <c:v>2023-04</c:v>
                </c:pt>
                <c:pt idx="12">
                  <c:v>2023-05</c:v>
                </c:pt>
                <c:pt idx="13">
                  <c:v>2023-06</c:v>
                </c:pt>
                <c:pt idx="14">
                  <c:v>2023-07</c:v>
                </c:pt>
                <c:pt idx="15">
                  <c:v>2023-08</c:v>
                </c:pt>
                <c:pt idx="16">
                  <c:v>2023-09</c:v>
                </c:pt>
                <c:pt idx="17">
                  <c:v>2023-10</c:v>
                </c:pt>
                <c:pt idx="18">
                  <c:v>2023-11</c:v>
                </c:pt>
                <c:pt idx="19">
                  <c:v>2023-12</c:v>
                </c:pt>
                <c:pt idx="20">
                  <c:v>2024-01</c:v>
                </c:pt>
                <c:pt idx="21">
                  <c:v>2024-02</c:v>
                </c:pt>
                <c:pt idx="22">
                  <c:v>2024-03</c:v>
                </c:pt>
                <c:pt idx="23">
                  <c:v>2024-04</c:v>
                </c:pt>
              </c:strCache>
              <c:extLst/>
            </c:strRef>
          </c:cat>
          <c:val>
            <c:numRef>
              <c:f>'Performance SPC'!$AD$47:$AD$70</c:f>
              <c:numCache>
                <c:formatCode>0.0%</c:formatCode>
                <c:ptCount val="24"/>
                <c:pt idx="0">
                  <c:v>0.62372536878238793</c:v>
                </c:pt>
                <c:pt idx="1">
                  <c:v>0.62372536878238793</c:v>
                </c:pt>
                <c:pt idx="2">
                  <c:v>0.62372536878238793</c:v>
                </c:pt>
                <c:pt idx="3">
                  <c:v>0.62372536878238793</c:v>
                </c:pt>
                <c:pt idx="4">
                  <c:v>0.62372536878238793</c:v>
                </c:pt>
                <c:pt idx="5">
                  <c:v>0.62372536878238793</c:v>
                </c:pt>
                <c:pt idx="6">
                  <c:v>0.62372536878238793</c:v>
                </c:pt>
                <c:pt idx="7">
                  <c:v>0.62372536878238793</c:v>
                </c:pt>
                <c:pt idx="8">
                  <c:v>0.62372536878238793</c:v>
                </c:pt>
                <c:pt idx="9">
                  <c:v>0.62372536878238793</c:v>
                </c:pt>
                <c:pt idx="10">
                  <c:v>0.62372536878238793</c:v>
                </c:pt>
                <c:pt idx="11">
                  <c:v>0.62372536878238793</c:v>
                </c:pt>
                <c:pt idx="12">
                  <c:v>0.62372536878238793</c:v>
                </c:pt>
                <c:pt idx="13">
                  <c:v>0.62372536878238793</c:v>
                </c:pt>
                <c:pt idx="14">
                  <c:v>0.62372536878238793</c:v>
                </c:pt>
                <c:pt idx="15">
                  <c:v>0.62372536878238793</c:v>
                </c:pt>
                <c:pt idx="16">
                  <c:v>0.62372536878238793</c:v>
                </c:pt>
                <c:pt idx="17">
                  <c:v>0.62372536878238793</c:v>
                </c:pt>
                <c:pt idx="18">
                  <c:v>0.62372536878238793</c:v>
                </c:pt>
                <c:pt idx="19">
                  <c:v>0.62372536878238793</c:v>
                </c:pt>
                <c:pt idx="20">
                  <c:v>0.62372536878238793</c:v>
                </c:pt>
                <c:pt idx="21">
                  <c:v>0.62372536878238793</c:v>
                </c:pt>
                <c:pt idx="22">
                  <c:v>0.62372536878238793</c:v>
                </c:pt>
                <c:pt idx="23">
                  <c:v>0.62372536878238793</c:v>
                </c:pt>
              </c:numCache>
              <c:extLst/>
            </c:numRef>
          </c:val>
          <c:smooth val="0"/>
          <c:extLst>
            <c:ext xmlns:c16="http://schemas.microsoft.com/office/drawing/2014/chart" uri="{C3380CC4-5D6E-409C-BE32-E72D297353CC}">
              <c16:uniqueId val="{00000001-F8EA-444A-8AFF-B8CA7007068F}"/>
            </c:ext>
          </c:extLst>
        </c:ser>
        <c:ser>
          <c:idx val="3"/>
          <c:order val="2"/>
          <c:tx>
            <c:strRef>
              <c:f>'Performance SPC'!$AF$6</c:f>
              <c:strCache>
                <c:ptCount val="1"/>
                <c:pt idx="0">
                  <c:v>UCL (Yes)</c:v>
                </c:pt>
              </c:strCache>
            </c:strRef>
          </c:tx>
          <c:spPr>
            <a:ln w="12700" cap="rnd">
              <a:solidFill>
                <a:schemeClr val="accent4"/>
              </a:solidFill>
              <a:round/>
            </a:ln>
            <a:effectLst/>
          </c:spPr>
          <c:marker>
            <c:symbol val="none"/>
          </c:marker>
          <c:cat>
            <c:strRef>
              <c:f>'Performance SPC'!$AA$47:$AA$70</c:f>
              <c:strCache>
                <c:ptCount val="24"/>
                <c:pt idx="0">
                  <c:v>2022-05</c:v>
                </c:pt>
                <c:pt idx="1">
                  <c:v>2022-06</c:v>
                </c:pt>
                <c:pt idx="2">
                  <c:v>2022-07</c:v>
                </c:pt>
                <c:pt idx="3">
                  <c:v>2022-08</c:v>
                </c:pt>
                <c:pt idx="4">
                  <c:v>2022-09</c:v>
                </c:pt>
                <c:pt idx="5">
                  <c:v>2022-10</c:v>
                </c:pt>
                <c:pt idx="6">
                  <c:v>2022-11</c:v>
                </c:pt>
                <c:pt idx="7">
                  <c:v>2022-12</c:v>
                </c:pt>
                <c:pt idx="8">
                  <c:v>2023-01</c:v>
                </c:pt>
                <c:pt idx="9">
                  <c:v>2023-02</c:v>
                </c:pt>
                <c:pt idx="10">
                  <c:v>2023-03</c:v>
                </c:pt>
                <c:pt idx="11">
                  <c:v>2023-04</c:v>
                </c:pt>
                <c:pt idx="12">
                  <c:v>2023-05</c:v>
                </c:pt>
                <c:pt idx="13">
                  <c:v>2023-06</c:v>
                </c:pt>
                <c:pt idx="14">
                  <c:v>2023-07</c:v>
                </c:pt>
                <c:pt idx="15">
                  <c:v>2023-08</c:v>
                </c:pt>
                <c:pt idx="16">
                  <c:v>2023-09</c:v>
                </c:pt>
                <c:pt idx="17">
                  <c:v>2023-10</c:v>
                </c:pt>
                <c:pt idx="18">
                  <c:v>2023-11</c:v>
                </c:pt>
                <c:pt idx="19">
                  <c:v>2023-12</c:v>
                </c:pt>
                <c:pt idx="20">
                  <c:v>2024-01</c:v>
                </c:pt>
                <c:pt idx="21">
                  <c:v>2024-02</c:v>
                </c:pt>
                <c:pt idx="22">
                  <c:v>2024-03</c:v>
                </c:pt>
                <c:pt idx="23">
                  <c:v>2024-04</c:v>
                </c:pt>
              </c:strCache>
              <c:extLst/>
            </c:strRef>
          </c:cat>
          <c:val>
            <c:numRef>
              <c:f>'Performance SPC'!$AF$47:$AF$70</c:f>
              <c:numCache>
                <c:formatCode>0.0%</c:formatCode>
                <c:ptCount val="24"/>
                <c:pt idx="0">
                  <c:v>0.86742249582853437</c:v>
                </c:pt>
                <c:pt idx="1">
                  <c:v>0.86742249582853437</c:v>
                </c:pt>
                <c:pt idx="2">
                  <c:v>0.86742249582853437</c:v>
                </c:pt>
                <c:pt idx="3">
                  <c:v>0.86742249582853437</c:v>
                </c:pt>
                <c:pt idx="4">
                  <c:v>0.86742249582853437</c:v>
                </c:pt>
                <c:pt idx="5">
                  <c:v>0.86742249582853437</c:v>
                </c:pt>
                <c:pt idx="6">
                  <c:v>0.86742249582853437</c:v>
                </c:pt>
                <c:pt idx="7">
                  <c:v>0.86742249582853437</c:v>
                </c:pt>
                <c:pt idx="8">
                  <c:v>0.86742249582853437</c:v>
                </c:pt>
                <c:pt idx="9">
                  <c:v>0.86742249582853437</c:v>
                </c:pt>
                <c:pt idx="10">
                  <c:v>0.86742249582853437</c:v>
                </c:pt>
                <c:pt idx="11">
                  <c:v>0.86742249582853437</c:v>
                </c:pt>
                <c:pt idx="12">
                  <c:v>0.86742249582853437</c:v>
                </c:pt>
                <c:pt idx="13">
                  <c:v>0.86742249582853437</c:v>
                </c:pt>
                <c:pt idx="14">
                  <c:v>0.86742249582853437</c:v>
                </c:pt>
                <c:pt idx="15">
                  <c:v>0.86742249582853437</c:v>
                </c:pt>
                <c:pt idx="16">
                  <c:v>0.86742249582853437</c:v>
                </c:pt>
                <c:pt idx="17">
                  <c:v>0.86742249582853437</c:v>
                </c:pt>
                <c:pt idx="18">
                  <c:v>0.86742249582853437</c:v>
                </c:pt>
                <c:pt idx="19">
                  <c:v>0.86742249582853437</c:v>
                </c:pt>
                <c:pt idx="20">
                  <c:v>0.86742249582853437</c:v>
                </c:pt>
                <c:pt idx="21">
                  <c:v>0.86742249582853437</c:v>
                </c:pt>
                <c:pt idx="22">
                  <c:v>0.86742249582853437</c:v>
                </c:pt>
                <c:pt idx="23">
                  <c:v>0.86742249582853437</c:v>
                </c:pt>
              </c:numCache>
              <c:extLst/>
            </c:numRef>
          </c:val>
          <c:smooth val="0"/>
          <c:extLst>
            <c:ext xmlns:c16="http://schemas.microsoft.com/office/drawing/2014/chart" uri="{C3380CC4-5D6E-409C-BE32-E72D297353CC}">
              <c16:uniqueId val="{00000003-F8EA-444A-8AFF-B8CA7007068F}"/>
            </c:ext>
          </c:extLst>
        </c:ser>
        <c:dLbls>
          <c:showLegendKey val="0"/>
          <c:showVal val="0"/>
          <c:showCatName val="0"/>
          <c:showSerName val="0"/>
          <c:showPercent val="0"/>
          <c:showBubbleSize val="0"/>
        </c:dLbls>
        <c:marker val="1"/>
        <c:smooth val="0"/>
        <c:axId val="1688881615"/>
        <c:axId val="1688882447"/>
      </c:lineChart>
      <c:catAx>
        <c:axId val="1688881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882447"/>
        <c:crosses val="autoZero"/>
        <c:auto val="1"/>
        <c:lblAlgn val="ctr"/>
        <c:lblOffset val="100"/>
        <c:noMultiLvlLbl val="0"/>
      </c:catAx>
      <c:valAx>
        <c:axId val="1688882447"/>
        <c:scaling>
          <c:orientation val="minMax"/>
          <c:max val="0.65000000000000013"/>
          <c:min val="0.35000000000000003"/>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8816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100"/>
              <a:t>ED patients scanned in CT within 1 hour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Patients scanned within 1 hour</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cat>
            <c:strRef>
              <c:f>Sheet1!$A$2:$A$21</c:f>
              <c:strCache>
                <c:ptCount val="20"/>
                <c:pt idx="0">
                  <c:v>2022-09</c:v>
                </c:pt>
                <c:pt idx="1">
                  <c:v>2022-10</c:v>
                </c:pt>
                <c:pt idx="2">
                  <c:v>2022-11</c:v>
                </c:pt>
                <c:pt idx="3">
                  <c:v>2022-12</c:v>
                </c:pt>
                <c:pt idx="4">
                  <c:v>2023-01</c:v>
                </c:pt>
                <c:pt idx="5">
                  <c:v>2023-02</c:v>
                </c:pt>
                <c:pt idx="6">
                  <c:v>2023-03</c:v>
                </c:pt>
                <c:pt idx="7">
                  <c:v>2023-04</c:v>
                </c:pt>
                <c:pt idx="8">
                  <c:v>2023-05</c:v>
                </c:pt>
                <c:pt idx="9">
                  <c:v>2023-06</c:v>
                </c:pt>
                <c:pt idx="10">
                  <c:v>2023-07</c:v>
                </c:pt>
                <c:pt idx="11">
                  <c:v>2023-08</c:v>
                </c:pt>
                <c:pt idx="12">
                  <c:v>2023-09</c:v>
                </c:pt>
                <c:pt idx="13">
                  <c:v>2023-10</c:v>
                </c:pt>
                <c:pt idx="14">
                  <c:v>2023-11</c:v>
                </c:pt>
                <c:pt idx="15">
                  <c:v>2023-12</c:v>
                </c:pt>
                <c:pt idx="16">
                  <c:v>2024-01</c:v>
                </c:pt>
                <c:pt idx="17">
                  <c:v>2024-02</c:v>
                </c:pt>
                <c:pt idx="18">
                  <c:v>2024-03</c:v>
                </c:pt>
                <c:pt idx="19">
                  <c:v>2024-04</c:v>
                </c:pt>
              </c:strCache>
            </c:strRef>
          </c:cat>
          <c:val>
            <c:numRef>
              <c:f>Sheet1!$B$2:$B$21</c:f>
              <c:numCache>
                <c:formatCode>General</c:formatCode>
                <c:ptCount val="20"/>
                <c:pt idx="0">
                  <c:v>442</c:v>
                </c:pt>
                <c:pt idx="1">
                  <c:v>462</c:v>
                </c:pt>
                <c:pt idx="2">
                  <c:v>468</c:v>
                </c:pt>
                <c:pt idx="3">
                  <c:v>418</c:v>
                </c:pt>
                <c:pt idx="4">
                  <c:v>505</c:v>
                </c:pt>
                <c:pt idx="5">
                  <c:v>469</c:v>
                </c:pt>
                <c:pt idx="6">
                  <c:v>533</c:v>
                </c:pt>
                <c:pt idx="7">
                  <c:v>500</c:v>
                </c:pt>
                <c:pt idx="8">
                  <c:v>568</c:v>
                </c:pt>
                <c:pt idx="9">
                  <c:v>524</c:v>
                </c:pt>
                <c:pt idx="10">
                  <c:v>544</c:v>
                </c:pt>
                <c:pt idx="11">
                  <c:v>530</c:v>
                </c:pt>
                <c:pt idx="12">
                  <c:v>530</c:v>
                </c:pt>
                <c:pt idx="13">
                  <c:v>619</c:v>
                </c:pt>
                <c:pt idx="14">
                  <c:v>524</c:v>
                </c:pt>
                <c:pt idx="15">
                  <c:v>582</c:v>
                </c:pt>
                <c:pt idx="16">
                  <c:v>585</c:v>
                </c:pt>
                <c:pt idx="17">
                  <c:v>559</c:v>
                </c:pt>
                <c:pt idx="18">
                  <c:v>505</c:v>
                </c:pt>
                <c:pt idx="19">
                  <c:v>544</c:v>
                </c:pt>
              </c:numCache>
            </c:numRef>
          </c:val>
          <c:smooth val="0"/>
          <c:extLst>
            <c:ext xmlns:c16="http://schemas.microsoft.com/office/drawing/2014/chart" uri="{C3380CC4-5D6E-409C-BE32-E72D297353CC}">
              <c16:uniqueId val="{00000001-0B4C-4DDA-B560-ABAA3BAB40BE}"/>
            </c:ext>
          </c:extLst>
        </c:ser>
        <c:dLbls>
          <c:showLegendKey val="0"/>
          <c:showVal val="0"/>
          <c:showCatName val="0"/>
          <c:showSerName val="0"/>
          <c:showPercent val="0"/>
          <c:showBubbleSize val="0"/>
        </c:dLbls>
        <c:marker val="1"/>
        <c:smooth val="0"/>
        <c:axId val="818856271"/>
        <c:axId val="818855311"/>
      </c:lineChart>
      <c:catAx>
        <c:axId val="818856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8855311"/>
        <c:crosses val="autoZero"/>
        <c:auto val="1"/>
        <c:lblAlgn val="ctr"/>
        <c:lblOffset val="100"/>
        <c:noMultiLvlLbl val="0"/>
      </c:catAx>
      <c:valAx>
        <c:axId val="818855311"/>
        <c:scaling>
          <c:orientation val="minMax"/>
          <c:max val="700"/>
          <c:min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8856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6/20/2024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20/06/2024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20/06/2024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20/06/2024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20/06/2024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20/06/2024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20/06/2024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8.png"/><Relationship Id="rId3" Type="http://schemas.openxmlformats.org/officeDocument/2006/relationships/chart" Target="../charts/chart2.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chart" Target="../charts/chart5.xml"/><Relationship Id="rId11" Type="http://schemas.openxmlformats.org/officeDocument/2006/relationships/image" Target="../media/image6.png"/><Relationship Id="rId5" Type="http://schemas.openxmlformats.org/officeDocument/2006/relationships/chart" Target="../charts/chart4.xml"/><Relationship Id="rId10" Type="http://schemas.openxmlformats.org/officeDocument/2006/relationships/image" Target="../media/image5.svg"/><Relationship Id="rId4" Type="http://schemas.openxmlformats.org/officeDocument/2006/relationships/chart" Target="../charts/chart3.xml"/><Relationship Id="rId9" Type="http://schemas.openxmlformats.org/officeDocument/2006/relationships/image" Target="../media/image4.png"/><Relationship Id="rId1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A4C5C1C-0FD9-D2DD-1160-649D900937C6}"/>
              </a:ext>
            </a:extLst>
          </p:cNvPr>
          <p:cNvSpPr txBox="1"/>
          <p:nvPr/>
        </p:nvSpPr>
        <p:spPr>
          <a:xfrm>
            <a:off x="198508" y="13088481"/>
            <a:ext cx="1019393" cy="307777"/>
          </a:xfrm>
          <a:prstGeom prst="rect">
            <a:avLst/>
          </a:prstGeom>
          <a:noFill/>
        </p:spPr>
        <p:txBody>
          <a:bodyPr wrap="square" rtlCol="0">
            <a:spAutoFit/>
          </a:bodyPr>
          <a:lstStyle/>
          <a:p>
            <a:pPr algn="just"/>
            <a:r>
              <a:rPr lang="en-US" sz="1400" b="1">
                <a:solidFill>
                  <a:schemeClr val="bg1"/>
                </a:solidFill>
                <a:latin typeface="Arial" panose="020B0604020202020204" pitchFamily="34" charset="0"/>
                <a:cs typeface="Arial" panose="020B0604020202020204" pitchFamily="34" charset="0"/>
              </a:rPr>
              <a:t>Summary</a:t>
            </a:r>
            <a:endParaRPr lang="en-US" sz="1600" b="1">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221009E-D3EA-EDFE-40A4-FCD65B828EFF}"/>
              </a:ext>
            </a:extLst>
          </p:cNvPr>
          <p:cNvSpPr txBox="1"/>
          <p:nvPr/>
        </p:nvSpPr>
        <p:spPr>
          <a:xfrm>
            <a:off x="198508" y="13291054"/>
            <a:ext cx="5900722" cy="1962076"/>
          </a:xfrm>
          <a:prstGeom prst="rect">
            <a:avLst/>
          </a:prstGeom>
          <a:noFill/>
        </p:spPr>
        <p:txBody>
          <a:bodyPr wrap="square" rtlCol="0">
            <a:spAutoFit/>
          </a:bodyPr>
          <a:lstStyle/>
          <a:p>
            <a:pPr algn="just"/>
            <a:r>
              <a:rPr lang="en-GB" sz="1050" kern="100">
                <a:solidFill>
                  <a:schemeClr val="bg1"/>
                </a:solidFill>
                <a:effectLst/>
                <a:ea typeface="Aptos" panose="020B0004020202020204" pitchFamily="34" charset="0"/>
                <a:cs typeface="Times New Roman" panose="02020603050405020304" pitchFamily="18" charset="0"/>
              </a:rPr>
              <a:t>Between September 2022 – August 2023, patients in ED requiring a CT scan were scanned within 1 hour 52% of the time. The aims of this QI project are to </a:t>
            </a:r>
            <a:r>
              <a:rPr lang="en-GB" sz="1050" kern="100">
                <a:solidFill>
                  <a:schemeClr val="bg1"/>
                </a:solidFill>
                <a:ea typeface="Aptos" panose="020B0004020202020204" pitchFamily="34" charset="0"/>
                <a:cs typeface="Times New Roman" panose="02020603050405020304" pitchFamily="18" charset="0"/>
              </a:rPr>
              <a:t>scan</a:t>
            </a:r>
            <a:r>
              <a:rPr lang="en-GB" sz="1050" kern="100">
                <a:solidFill>
                  <a:schemeClr val="bg1"/>
                </a:solidFill>
                <a:effectLst/>
                <a:ea typeface="Aptos" panose="020B0004020202020204" pitchFamily="34" charset="0"/>
                <a:cs typeface="Times New Roman" panose="02020603050405020304" pitchFamily="18" charset="0"/>
              </a:rPr>
              <a:t> 75% of patients within 1 hour, along with increasing the number of patients scanned within 1 hour from 497 per month to 584. Following initial success with the changing of the on-call service to a shift system, further interventions are required to fully achieve the aims. The inpatient CT scanner has been made more efficient which has reduced the requirement of inpatients requiring scans on the ED scanner, therefore increasing capacity for ED patients. Continuously increasing CT demand is the biggest risk to the project and has caused a negative trendline when looking at the percentage of patients scanned within 1 hour. However, percentage statistics can be misleading, as when considering the number of patients scanned within 1 hour, there is a positive trendline. There are still several interventions to be implemented before the end of the QI project which are required to ensure maximum efficiency and responsiveness of the ED CT scanner.</a:t>
            </a:r>
          </a:p>
          <a:p>
            <a:pPr algn="just"/>
            <a:endParaRPr lang="en-US" sz="600">
              <a:solidFill>
                <a:schemeClr val="bg1"/>
              </a:solidFill>
              <a:cs typeface="Arial" panose="020B0604020202020204" pitchFamily="34" charset="0"/>
            </a:endParaRPr>
          </a:p>
        </p:txBody>
      </p:sp>
      <p:sp>
        <p:nvSpPr>
          <p:cNvPr id="3" name="TextBox 2">
            <a:extLst>
              <a:ext uri="{FF2B5EF4-FFF2-40B4-BE49-F238E27FC236}">
                <a16:creationId xmlns:a16="http://schemas.microsoft.com/office/drawing/2014/main" id="{0A45911B-AD2A-8F07-3B9A-6C506C83AFCA}"/>
              </a:ext>
            </a:extLst>
          </p:cNvPr>
          <p:cNvSpPr txBox="1"/>
          <p:nvPr/>
        </p:nvSpPr>
        <p:spPr>
          <a:xfrm>
            <a:off x="215443" y="727868"/>
            <a:ext cx="7070259" cy="954107"/>
          </a:xfrm>
          <a:prstGeom prst="rect">
            <a:avLst/>
          </a:prstGeom>
          <a:noFill/>
        </p:spPr>
        <p:txBody>
          <a:bodyPr wrap="square">
            <a:spAutoFit/>
          </a:bodyPr>
          <a:lstStyle/>
          <a:p>
            <a:r>
              <a:rPr lang="en-GB" sz="2800" b="1">
                <a:solidFill>
                  <a:schemeClr val="bg1"/>
                </a:solidFill>
                <a:latin typeface="Arial" panose="020B0604020202020204" pitchFamily="34" charset="0"/>
                <a:cs typeface="Arial" panose="020B0604020202020204" pitchFamily="34" charset="0"/>
              </a:rPr>
              <a:t>Improving CT responsiveness for Emergency Department patients</a:t>
            </a:r>
            <a:endParaRPr lang="en-US" sz="2800" b="1">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C258D7D-5A21-4C2E-BE53-3A067ACC2375}"/>
              </a:ext>
            </a:extLst>
          </p:cNvPr>
          <p:cNvSpPr txBox="1"/>
          <p:nvPr/>
        </p:nvSpPr>
        <p:spPr>
          <a:xfrm>
            <a:off x="215443" y="1681975"/>
            <a:ext cx="5342020" cy="369332"/>
          </a:xfrm>
          <a:prstGeom prst="rect">
            <a:avLst/>
          </a:prstGeom>
          <a:noFill/>
        </p:spPr>
        <p:txBody>
          <a:bodyPr wrap="square">
            <a:spAutoFit/>
          </a:bodyPr>
          <a:lstStyle/>
          <a:p>
            <a:r>
              <a:rPr lang="en-US" sz="1800" b="1">
                <a:solidFill>
                  <a:schemeClr val="bg1"/>
                </a:solidFill>
                <a:latin typeface="Arial" panose="020B0604020202020204" pitchFamily="34" charset="0"/>
                <a:cs typeface="Arial" panose="020B0604020202020204" pitchFamily="34" charset="0"/>
              </a:rPr>
              <a:t>Sam Abbott – Superintendent Radiographer</a:t>
            </a:r>
            <a:endParaRPr lang="en-US" sz="18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23809CF-7EA2-8AAB-BB11-4EF224553B57}"/>
              </a:ext>
            </a:extLst>
          </p:cNvPr>
          <p:cNvSpPr/>
          <p:nvPr/>
        </p:nvSpPr>
        <p:spPr>
          <a:xfrm>
            <a:off x="215444" y="2524910"/>
            <a:ext cx="4051756" cy="2697247"/>
          </a:xfrm>
          <a:prstGeom prst="rect">
            <a:avLst/>
          </a:prstGeom>
          <a:solidFill>
            <a:schemeClr val="accent1">
              <a:lumMod val="20000"/>
              <a:lumOff val="8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07E0470-7CEA-4CF2-EB06-7F2CF673CE6F}"/>
              </a:ext>
            </a:extLst>
          </p:cNvPr>
          <p:cNvSpPr/>
          <p:nvPr/>
        </p:nvSpPr>
        <p:spPr>
          <a:xfrm>
            <a:off x="215443" y="2524910"/>
            <a:ext cx="4051758" cy="3827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Background</a:t>
            </a:r>
            <a:endParaRPr lang="en-GB" b="1">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50C82C7-0EAC-B2AB-19A2-31136E523712}"/>
              </a:ext>
            </a:extLst>
          </p:cNvPr>
          <p:cNvSpPr txBox="1"/>
          <p:nvPr/>
        </p:nvSpPr>
        <p:spPr>
          <a:xfrm>
            <a:off x="186916" y="2929222"/>
            <a:ext cx="4147898" cy="2292935"/>
          </a:xfrm>
          <a:prstGeom prst="rect">
            <a:avLst/>
          </a:prstGeom>
          <a:noFill/>
        </p:spPr>
        <p:txBody>
          <a:bodyPr wrap="square">
            <a:spAutoFit/>
          </a:bodyPr>
          <a:lstStyle/>
          <a:p>
            <a:pPr algn="just"/>
            <a:r>
              <a:rPr lang="en-GB" sz="1100"/>
              <a:t>In the 12-month period between September 2022 – August 2023, patients in the Emergency Department (ED) who were referred for Computed Tomography (CT) scans were scanned within 1 hour 52% of the time. The CT service held a trial from 18 September 2023 to 17 December 2023, where weekend and night on-call duties were replaced by a shift service. Following a successful trial, the shifts were implemented permanently on 18 December 2023. In October 2023, one month into the trial, data showed that patients in the Emergency Department who were referred for CT were scanned within 1 hour 57% of the time, an increase of 5%. This initial increase was supported by a significant recruitment process targeted towards supporting the replacement of the CT on-call service and other CT projects.</a:t>
            </a:r>
          </a:p>
        </p:txBody>
      </p:sp>
      <p:graphicFrame>
        <p:nvGraphicFramePr>
          <p:cNvPr id="12" name="Content Placeholder 5">
            <a:extLst>
              <a:ext uri="{FF2B5EF4-FFF2-40B4-BE49-F238E27FC236}">
                <a16:creationId xmlns:a16="http://schemas.microsoft.com/office/drawing/2014/main" id="{1CD3E12C-FF58-3E7D-3098-7C9E6A72CC53}"/>
              </a:ext>
            </a:extLst>
          </p:cNvPr>
          <p:cNvGraphicFramePr>
            <a:graphicFrameLocks/>
          </p:cNvGraphicFramePr>
          <p:nvPr>
            <p:extLst>
              <p:ext uri="{D42A27DB-BD31-4B8C-83A1-F6EECF244321}">
                <p14:modId xmlns:p14="http://schemas.microsoft.com/office/powerpoint/2010/main" val="2241648452"/>
              </p:ext>
            </p:extLst>
          </p:nvPr>
        </p:nvGraphicFramePr>
        <p:xfrm>
          <a:off x="4334814" y="2773453"/>
          <a:ext cx="2206917" cy="2492990"/>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a:extLst>
              <a:ext uri="{FF2B5EF4-FFF2-40B4-BE49-F238E27FC236}">
                <a16:creationId xmlns:a16="http://schemas.microsoft.com/office/drawing/2014/main" id="{48EE446C-28E7-80A3-8EB2-CA50219FBE28}"/>
              </a:ext>
            </a:extLst>
          </p:cNvPr>
          <p:cNvSpPr/>
          <p:nvPr/>
        </p:nvSpPr>
        <p:spPr>
          <a:xfrm>
            <a:off x="6609348" y="2894242"/>
            <a:ext cx="3895548" cy="3118929"/>
          </a:xfrm>
          <a:prstGeom prst="rect">
            <a:avLst/>
          </a:prstGeom>
          <a:solidFill>
            <a:schemeClr val="accent1">
              <a:lumMod val="20000"/>
              <a:lumOff val="8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just"/>
            <a:r>
              <a:rPr lang="en-GB" sz="1100">
                <a:solidFill>
                  <a:schemeClr val="tx1"/>
                </a:solidFill>
                <a:cs typeface="Arial" panose="020B0604020202020204" pitchFamily="34" charset="0"/>
              </a:rPr>
              <a:t>This QI project was created to find other interventions that could further increase the percentage of patients scanned within 1 hour. Research shows that Emergency Departments are becoming busier, causing a requirement for additional capacity. Therefore, improving patient flow is important as long turnaround times for CT scans can have a negative impact. Success in this project can help provide a quicker diagnosis, more effective treatment, and better care for patients as improvements in diagnostic imaging optimisation can </a:t>
            </a:r>
          </a:p>
          <a:p>
            <a:pPr algn="just"/>
            <a:r>
              <a:rPr lang="en-GB" sz="1100">
                <a:solidFill>
                  <a:schemeClr val="tx1"/>
                </a:solidFill>
                <a:cs typeface="Arial" panose="020B0604020202020204" pitchFamily="34" charset="0"/>
              </a:rPr>
              <a:t>improve the quality, safety, and outcomes of ED patients. </a:t>
            </a:r>
          </a:p>
          <a:p>
            <a:pPr algn="just"/>
            <a:endParaRPr lang="en-GB" sz="1100">
              <a:solidFill>
                <a:schemeClr val="tx1"/>
              </a:solidFill>
              <a:cs typeface="Arial" panose="020B0604020202020204" pitchFamily="34" charset="0"/>
            </a:endParaRPr>
          </a:p>
          <a:p>
            <a:pPr algn="just"/>
            <a:r>
              <a:rPr lang="en-GB" sz="1100">
                <a:solidFill>
                  <a:schemeClr val="tx1"/>
                </a:solidFill>
                <a:cs typeface="Arial" panose="020B0604020202020204" pitchFamily="34" charset="0"/>
              </a:rPr>
              <a:t>There are two aims for the project, which are </a:t>
            </a:r>
            <a:r>
              <a:rPr lang="en-GB" sz="1100" b="1">
                <a:solidFill>
                  <a:schemeClr val="tx1"/>
                </a:solidFill>
                <a:ea typeface="MS Mincho" panose="02020609040205080304" pitchFamily="49" charset="-128"/>
                <a:cs typeface="Arial" panose="020B0604020202020204" pitchFamily="34" charset="0"/>
              </a:rPr>
              <a:t>t</a:t>
            </a:r>
            <a:r>
              <a:rPr lang="en-GB" sz="1100" b="1">
                <a:solidFill>
                  <a:schemeClr val="tx1"/>
                </a:solidFill>
                <a:effectLst/>
                <a:ea typeface="MS Mincho" panose="02020609040205080304" pitchFamily="49" charset="-128"/>
                <a:cs typeface="Arial" panose="020B0604020202020204" pitchFamily="34" charset="0"/>
              </a:rPr>
              <a:t>o increase CT responsiveness for Emergency Department patients by</a:t>
            </a:r>
            <a:r>
              <a:rPr lang="en-GB" sz="1100">
                <a:solidFill>
                  <a:schemeClr val="tx1"/>
                </a:solidFill>
                <a:effectLst/>
                <a:ea typeface="MS Mincho" panose="02020609040205080304" pitchFamily="49" charset="-128"/>
                <a:cs typeface="Arial" panose="020B0604020202020204" pitchFamily="34" charset="0"/>
              </a:rPr>
              <a:t>:</a:t>
            </a:r>
          </a:p>
          <a:p>
            <a:pPr algn="just"/>
            <a:endParaRPr lang="en-GB" sz="1100">
              <a:solidFill>
                <a:schemeClr val="tx1"/>
              </a:solidFill>
              <a:ea typeface="MS Mincho" panose="02020609040205080304" pitchFamily="49" charset="-128"/>
              <a:cs typeface="Arial" panose="020B0604020202020204" pitchFamily="34" charset="0"/>
            </a:endParaRPr>
          </a:p>
          <a:p>
            <a:pPr algn="just"/>
            <a:r>
              <a:rPr lang="en-GB" sz="1100">
                <a:solidFill>
                  <a:schemeClr val="tx1"/>
                </a:solidFill>
                <a:cs typeface="Arial" panose="020B0604020202020204" pitchFamily="34" charset="0"/>
              </a:rPr>
              <a:t>• Increasing the percentage of patients being scanned within 1 hour from 52% to 75% by 31.10.24. </a:t>
            </a:r>
          </a:p>
          <a:p>
            <a:pPr algn="just"/>
            <a:r>
              <a:rPr lang="en-GB" sz="1100">
                <a:solidFill>
                  <a:schemeClr val="tx1"/>
                </a:solidFill>
                <a:cs typeface="Arial" panose="020B0604020202020204" pitchFamily="34" charset="0"/>
              </a:rPr>
              <a:t>• Increasing the number of patients being scanned within 1 hour from 497 to 584 per month by 31.10.24.</a:t>
            </a:r>
          </a:p>
        </p:txBody>
      </p:sp>
      <p:sp>
        <p:nvSpPr>
          <p:cNvPr id="14" name="Rectangle 13">
            <a:extLst>
              <a:ext uri="{FF2B5EF4-FFF2-40B4-BE49-F238E27FC236}">
                <a16:creationId xmlns:a16="http://schemas.microsoft.com/office/drawing/2014/main" id="{A3EA78FE-E1C8-F39F-E11E-C8D12A390342}"/>
              </a:ext>
            </a:extLst>
          </p:cNvPr>
          <p:cNvSpPr/>
          <p:nvPr/>
        </p:nvSpPr>
        <p:spPr>
          <a:xfrm>
            <a:off x="6609346" y="2524910"/>
            <a:ext cx="3895550" cy="3827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Aims</a:t>
            </a:r>
            <a:endParaRPr lang="en-GB" b="1">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2C4EFD0-0C6B-6AB0-2A9B-2996DF997D09}"/>
              </a:ext>
            </a:extLst>
          </p:cNvPr>
          <p:cNvSpPr/>
          <p:nvPr/>
        </p:nvSpPr>
        <p:spPr>
          <a:xfrm>
            <a:off x="186918" y="5821932"/>
            <a:ext cx="5700536" cy="1509309"/>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GB" sz="1100">
                <a:solidFill>
                  <a:schemeClr val="tx1"/>
                </a:solidFill>
              </a:rPr>
              <a:t>The CT department has six scanners, four of which are based at New Cross. This includes one in ED, one for inpatients and two for outpatients and specialist scanning such as cardiac CT and CT colonography examinations. To ensure maximum efficiency of the ED scanner, during periods of low CT demand in ED, the ED scanner supported the scanning of inpatients who required CT imaging, due to increasing inpatient CT demand. With increasing ED referrals, the first intervention was to enhance the efficiency of the inpatient CT scanner and create more capacity which was achieved by creating a templated day list, which has increased the ED scanners capacity by removing the need of ED capacity for inpatient CT scans.</a:t>
            </a:r>
          </a:p>
        </p:txBody>
      </p:sp>
      <p:sp>
        <p:nvSpPr>
          <p:cNvPr id="20" name="Rectangle 19">
            <a:extLst>
              <a:ext uri="{FF2B5EF4-FFF2-40B4-BE49-F238E27FC236}">
                <a16:creationId xmlns:a16="http://schemas.microsoft.com/office/drawing/2014/main" id="{2FF4F2B8-CACF-F473-C9D1-1ADEA1ABDABC}"/>
              </a:ext>
            </a:extLst>
          </p:cNvPr>
          <p:cNvSpPr/>
          <p:nvPr/>
        </p:nvSpPr>
        <p:spPr>
          <a:xfrm>
            <a:off x="186916" y="5478378"/>
            <a:ext cx="5700536" cy="40876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Interventions</a:t>
            </a:r>
          </a:p>
        </p:txBody>
      </p:sp>
      <p:graphicFrame>
        <p:nvGraphicFramePr>
          <p:cNvPr id="33" name="Chart 32">
            <a:extLst>
              <a:ext uri="{FF2B5EF4-FFF2-40B4-BE49-F238E27FC236}">
                <a16:creationId xmlns:a16="http://schemas.microsoft.com/office/drawing/2014/main" id="{F9BF8021-9607-1729-BF25-EE69CEFEF6F1}"/>
              </a:ext>
            </a:extLst>
          </p:cNvPr>
          <p:cNvGraphicFramePr/>
          <p:nvPr>
            <p:extLst>
              <p:ext uri="{D42A27DB-BD31-4B8C-83A1-F6EECF244321}">
                <p14:modId xmlns:p14="http://schemas.microsoft.com/office/powerpoint/2010/main" val="1196133874"/>
              </p:ext>
            </p:extLst>
          </p:nvPr>
        </p:nvGraphicFramePr>
        <p:xfrm>
          <a:off x="3373421" y="7349768"/>
          <a:ext cx="2642369" cy="18581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a:extLst>
              <a:ext uri="{FF2B5EF4-FFF2-40B4-BE49-F238E27FC236}">
                <a16:creationId xmlns:a16="http://schemas.microsoft.com/office/drawing/2014/main" id="{775F75A6-9C9E-8F92-47C8-02E8438D2FDD}"/>
              </a:ext>
            </a:extLst>
          </p:cNvPr>
          <p:cNvGraphicFramePr/>
          <p:nvPr>
            <p:extLst>
              <p:ext uri="{D42A27DB-BD31-4B8C-83A1-F6EECF244321}">
                <p14:modId xmlns:p14="http://schemas.microsoft.com/office/powerpoint/2010/main" val="2040708284"/>
              </p:ext>
            </p:extLst>
          </p:nvPr>
        </p:nvGraphicFramePr>
        <p:xfrm>
          <a:off x="91761" y="6838759"/>
          <a:ext cx="3409996" cy="2365304"/>
        </p:xfrm>
        <a:graphic>
          <a:graphicData uri="http://schemas.openxmlformats.org/drawingml/2006/chart">
            <c:chart xmlns:c="http://schemas.openxmlformats.org/drawingml/2006/chart" xmlns:r="http://schemas.openxmlformats.org/officeDocument/2006/relationships" r:id="rId4"/>
          </a:graphicData>
        </a:graphic>
      </p:graphicFrame>
      <p:sp>
        <p:nvSpPr>
          <p:cNvPr id="36" name="Rectangle 35">
            <a:extLst>
              <a:ext uri="{FF2B5EF4-FFF2-40B4-BE49-F238E27FC236}">
                <a16:creationId xmlns:a16="http://schemas.microsoft.com/office/drawing/2014/main" id="{53874299-9372-FCA1-0650-9BBF58F9A327}"/>
              </a:ext>
            </a:extLst>
          </p:cNvPr>
          <p:cNvSpPr/>
          <p:nvPr/>
        </p:nvSpPr>
        <p:spPr>
          <a:xfrm>
            <a:off x="6144126" y="6232543"/>
            <a:ext cx="4360770" cy="393888"/>
          </a:xfrm>
          <a:prstGeom prst="rect">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CT Demand</a:t>
            </a:r>
            <a:endParaRPr lang="en-GB" b="1">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C423CA5D-591E-B88E-E866-C4B18A50BD29}"/>
              </a:ext>
            </a:extLst>
          </p:cNvPr>
          <p:cNvSpPr/>
          <p:nvPr/>
        </p:nvSpPr>
        <p:spPr>
          <a:xfrm>
            <a:off x="6144126" y="6626431"/>
            <a:ext cx="4360770" cy="2353208"/>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GB" sz="1100">
                <a:solidFill>
                  <a:schemeClr val="tx1"/>
                </a:solidFill>
              </a:rPr>
              <a:t>The major challenge and risk to the success of the project is the continuing increase in demand for CT scans. In January 2022, there were 875 referrals for ED CT scanning, in January 2024, two years later, it increased by 36% to 1193 referrals. </a:t>
            </a:r>
          </a:p>
          <a:p>
            <a:pPr algn="just"/>
            <a:endParaRPr lang="en-GB" sz="1100">
              <a:solidFill>
                <a:schemeClr val="tx1"/>
              </a:solidFill>
            </a:endParaRPr>
          </a:p>
          <a:p>
            <a:pPr algn="just"/>
            <a:r>
              <a:rPr lang="en-GB" sz="1100">
                <a:solidFill>
                  <a:schemeClr val="tx1"/>
                </a:solidFill>
              </a:rPr>
              <a:t>When comparing monthly referral data, the number of referrals increased in every month when comparing 2022 against 2023 data, and the trend has continued throughout the first four months of 2024. </a:t>
            </a:r>
          </a:p>
          <a:p>
            <a:pPr algn="just"/>
            <a:endParaRPr lang="en-GB" sz="1100">
              <a:solidFill>
                <a:schemeClr val="tx1"/>
              </a:solidFill>
            </a:endParaRPr>
          </a:p>
          <a:p>
            <a:pPr algn="just"/>
            <a:r>
              <a:rPr lang="en-GB" sz="1100">
                <a:solidFill>
                  <a:schemeClr val="tx1"/>
                </a:solidFill>
              </a:rPr>
              <a:t>Comparing yearly data also demonstrates continuous increase in demand, there were 10,448 referrals from ED in 2022 and 12,284 in 2023. In the first four months of 2024 there were 4626 referrals, an increase of 742 patients when compared to the same period in 2023.</a:t>
            </a:r>
          </a:p>
        </p:txBody>
      </p:sp>
      <p:cxnSp>
        <p:nvCxnSpPr>
          <p:cNvPr id="40" name="Straight Arrow Connector 39">
            <a:extLst>
              <a:ext uri="{FF2B5EF4-FFF2-40B4-BE49-F238E27FC236}">
                <a16:creationId xmlns:a16="http://schemas.microsoft.com/office/drawing/2014/main" id="{2B84C041-C0D4-BEDC-71FA-653E02E0646C}"/>
              </a:ext>
            </a:extLst>
          </p:cNvPr>
          <p:cNvCxnSpPr>
            <a:endCxn id="36" idx="1"/>
          </p:cNvCxnSpPr>
          <p:nvPr/>
        </p:nvCxnSpPr>
        <p:spPr>
          <a:xfrm>
            <a:off x="5887452" y="6429487"/>
            <a:ext cx="25667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1" name="Rectangle 40">
            <a:extLst>
              <a:ext uri="{FF2B5EF4-FFF2-40B4-BE49-F238E27FC236}">
                <a16:creationId xmlns:a16="http://schemas.microsoft.com/office/drawing/2014/main" id="{91E13E78-710B-A151-62DC-3FB8E3541A56}"/>
              </a:ext>
            </a:extLst>
          </p:cNvPr>
          <p:cNvSpPr/>
          <p:nvPr/>
        </p:nvSpPr>
        <p:spPr>
          <a:xfrm>
            <a:off x="215443" y="9694980"/>
            <a:ext cx="4273756" cy="330224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GB" sz="1100">
                <a:solidFill>
                  <a:schemeClr val="tx1"/>
                </a:solidFill>
              </a:rPr>
              <a:t>Over the last two years, between May 2022 – April 2024, patients have been scanned within 1 hour on average 52% of the time, however there is a negative trendline due to the increasing CT demand. </a:t>
            </a:r>
          </a:p>
          <a:p>
            <a:pPr algn="just"/>
            <a:endParaRPr lang="en-GB" sz="1100">
              <a:solidFill>
                <a:schemeClr val="tx1"/>
              </a:solidFill>
            </a:endParaRPr>
          </a:p>
          <a:p>
            <a:pPr algn="just"/>
            <a:r>
              <a:rPr lang="en-GB" sz="1100">
                <a:solidFill>
                  <a:schemeClr val="tx1"/>
                </a:solidFill>
              </a:rPr>
              <a:t>Scanner reliability has also been a concern, with four days lost in March 2024 due to equipment failure which reduced the percentage of patients scanned within 1 hour to 42%. </a:t>
            </a:r>
          </a:p>
          <a:p>
            <a:pPr algn="just"/>
            <a:endParaRPr lang="en-GB" sz="1100">
              <a:solidFill>
                <a:schemeClr val="tx1"/>
              </a:solidFill>
            </a:endParaRPr>
          </a:p>
          <a:p>
            <a:pPr algn="just"/>
            <a:r>
              <a:rPr lang="en-GB" sz="1100">
                <a:solidFill>
                  <a:schemeClr val="tx1"/>
                </a:solidFill>
              </a:rPr>
              <a:t>However, using percentage as a statistic when demand is an increasing variable can appear misleading. Therefore, the number of patients being scanned within 1 hour is also being used to assess success.</a:t>
            </a:r>
          </a:p>
          <a:p>
            <a:pPr algn="just"/>
            <a:endParaRPr lang="en-GB" sz="1100">
              <a:solidFill>
                <a:schemeClr val="tx1"/>
              </a:solidFill>
            </a:endParaRPr>
          </a:p>
          <a:p>
            <a:pPr algn="just"/>
            <a:r>
              <a:rPr lang="en-GB" sz="1100">
                <a:solidFill>
                  <a:schemeClr val="tx1"/>
                </a:solidFill>
              </a:rPr>
              <a:t>In the 12-month period between September 2022 – August 2023, prior to the CT shift trial, an average of 497 patients were scanned within 1 hour each month. The new aim for the end of the project is to be scanning 584 patients within 1 hour, an increase of 17.6% which reflects the percentage increase of referrals when comparing data from 2022 and 2023. </a:t>
            </a:r>
          </a:p>
        </p:txBody>
      </p:sp>
      <p:sp>
        <p:nvSpPr>
          <p:cNvPr id="42" name="Rectangle 41">
            <a:extLst>
              <a:ext uri="{FF2B5EF4-FFF2-40B4-BE49-F238E27FC236}">
                <a16:creationId xmlns:a16="http://schemas.microsoft.com/office/drawing/2014/main" id="{9D00AEE6-DBEF-277E-8979-697BC8D295EC}"/>
              </a:ext>
            </a:extLst>
          </p:cNvPr>
          <p:cNvSpPr/>
          <p:nvPr/>
        </p:nvSpPr>
        <p:spPr>
          <a:xfrm>
            <a:off x="215444" y="9327000"/>
            <a:ext cx="4273756" cy="393888"/>
          </a:xfrm>
          <a:prstGeom prst="rect">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CT Responsiveness</a:t>
            </a:r>
            <a:endParaRPr lang="en-GB" b="1">
              <a:latin typeface="Arial" panose="020B0604020202020204" pitchFamily="34" charset="0"/>
              <a:cs typeface="Arial" panose="020B0604020202020204" pitchFamily="34" charset="0"/>
            </a:endParaRPr>
          </a:p>
        </p:txBody>
      </p:sp>
      <p:graphicFrame>
        <p:nvGraphicFramePr>
          <p:cNvPr id="43" name="Chart 42">
            <a:extLst>
              <a:ext uri="{FF2B5EF4-FFF2-40B4-BE49-F238E27FC236}">
                <a16:creationId xmlns:a16="http://schemas.microsoft.com/office/drawing/2014/main" id="{49FCB187-5835-A1E4-3CA4-7D485C0736E3}"/>
              </a:ext>
            </a:extLst>
          </p:cNvPr>
          <p:cNvGraphicFramePr>
            <a:graphicFrameLocks/>
          </p:cNvGraphicFramePr>
          <p:nvPr>
            <p:extLst>
              <p:ext uri="{D42A27DB-BD31-4B8C-83A1-F6EECF244321}">
                <p14:modId xmlns:p14="http://schemas.microsoft.com/office/powerpoint/2010/main" val="3096326133"/>
              </p:ext>
            </p:extLst>
          </p:nvPr>
        </p:nvGraphicFramePr>
        <p:xfrm>
          <a:off x="4502099" y="9264764"/>
          <a:ext cx="2770705" cy="1858141"/>
        </p:xfrm>
        <a:graphic>
          <a:graphicData uri="http://schemas.openxmlformats.org/drawingml/2006/chart">
            <c:chart xmlns:c="http://schemas.openxmlformats.org/drawingml/2006/chart" xmlns:r="http://schemas.openxmlformats.org/officeDocument/2006/relationships" r:id="rId5"/>
          </a:graphicData>
        </a:graphic>
      </p:graphicFrame>
      <p:cxnSp>
        <p:nvCxnSpPr>
          <p:cNvPr id="47" name="Connector: Elbow 46">
            <a:extLst>
              <a:ext uri="{FF2B5EF4-FFF2-40B4-BE49-F238E27FC236}">
                <a16:creationId xmlns:a16="http://schemas.microsoft.com/office/drawing/2014/main" id="{952100F6-9D8A-9FC7-116C-A7FDF5E8728A}"/>
              </a:ext>
            </a:extLst>
          </p:cNvPr>
          <p:cNvCxnSpPr>
            <a:stCxn id="37" idx="2"/>
            <a:endCxn id="42" idx="0"/>
          </p:cNvCxnSpPr>
          <p:nvPr/>
        </p:nvCxnSpPr>
        <p:spPr>
          <a:xfrm rot="5400000">
            <a:off x="5164737" y="6167225"/>
            <a:ext cx="347361" cy="5972189"/>
          </a:xfrm>
          <a:prstGeom prst="bentConnector3">
            <a:avLst/>
          </a:prstGeom>
          <a:ln>
            <a:tailEnd type="triangle"/>
          </a:ln>
        </p:spPr>
        <p:style>
          <a:lnRef idx="3">
            <a:schemeClr val="accent1"/>
          </a:lnRef>
          <a:fillRef idx="0">
            <a:schemeClr val="accent1"/>
          </a:fillRef>
          <a:effectRef idx="2">
            <a:schemeClr val="accent1"/>
          </a:effectRef>
          <a:fontRef idx="minor">
            <a:schemeClr val="tx1"/>
          </a:fontRef>
        </p:style>
      </p:cxnSp>
      <p:graphicFrame>
        <p:nvGraphicFramePr>
          <p:cNvPr id="48" name="Chart 47">
            <a:extLst>
              <a:ext uri="{FF2B5EF4-FFF2-40B4-BE49-F238E27FC236}">
                <a16:creationId xmlns:a16="http://schemas.microsoft.com/office/drawing/2014/main" id="{E13CA5ED-1DBD-ED6E-8EA3-FC9D8916F803}"/>
              </a:ext>
            </a:extLst>
          </p:cNvPr>
          <p:cNvGraphicFramePr/>
          <p:nvPr>
            <p:extLst>
              <p:ext uri="{D42A27DB-BD31-4B8C-83A1-F6EECF244321}">
                <p14:modId xmlns:p14="http://schemas.microsoft.com/office/powerpoint/2010/main" val="3424053441"/>
              </p:ext>
            </p:extLst>
          </p:nvPr>
        </p:nvGraphicFramePr>
        <p:xfrm>
          <a:off x="7285702" y="9211998"/>
          <a:ext cx="3349009" cy="1899508"/>
        </p:xfrm>
        <a:graphic>
          <a:graphicData uri="http://schemas.openxmlformats.org/drawingml/2006/chart">
            <c:chart xmlns:c="http://schemas.openxmlformats.org/drawingml/2006/chart" xmlns:r="http://schemas.openxmlformats.org/officeDocument/2006/relationships" r:id="rId6"/>
          </a:graphicData>
        </a:graphic>
      </p:graphicFrame>
      <p:sp>
        <p:nvSpPr>
          <p:cNvPr id="49" name="Rectangle 48">
            <a:extLst>
              <a:ext uri="{FF2B5EF4-FFF2-40B4-BE49-F238E27FC236}">
                <a16:creationId xmlns:a16="http://schemas.microsoft.com/office/drawing/2014/main" id="{92284B98-F713-ECF0-202A-616277377489}"/>
              </a:ext>
            </a:extLst>
          </p:cNvPr>
          <p:cNvSpPr/>
          <p:nvPr/>
        </p:nvSpPr>
        <p:spPr>
          <a:xfrm>
            <a:off x="4846895" y="11427569"/>
            <a:ext cx="5659111" cy="156966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100">
              <a:solidFill>
                <a:schemeClr val="tx1"/>
              </a:solidFill>
            </a:endParaRPr>
          </a:p>
        </p:txBody>
      </p:sp>
      <p:sp>
        <p:nvSpPr>
          <p:cNvPr id="50" name="Rectangle 49">
            <a:extLst>
              <a:ext uri="{FF2B5EF4-FFF2-40B4-BE49-F238E27FC236}">
                <a16:creationId xmlns:a16="http://schemas.microsoft.com/office/drawing/2014/main" id="{22CD7F76-6444-8F37-4AF2-A05D8E317097}"/>
              </a:ext>
            </a:extLst>
          </p:cNvPr>
          <p:cNvSpPr/>
          <p:nvPr/>
        </p:nvSpPr>
        <p:spPr>
          <a:xfrm>
            <a:off x="4846895" y="11119635"/>
            <a:ext cx="5657999" cy="31694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600" b="1">
                <a:latin typeface="Arial" panose="020B0604020202020204" pitchFamily="34" charset="0"/>
                <a:cs typeface="Arial" panose="020B0604020202020204" pitchFamily="34" charset="0"/>
              </a:rPr>
              <a:t>Future Interventions</a:t>
            </a:r>
          </a:p>
        </p:txBody>
      </p:sp>
      <p:sp>
        <p:nvSpPr>
          <p:cNvPr id="54" name="TextBox 53">
            <a:extLst>
              <a:ext uri="{FF2B5EF4-FFF2-40B4-BE49-F238E27FC236}">
                <a16:creationId xmlns:a16="http://schemas.microsoft.com/office/drawing/2014/main" id="{5ED32F6E-C95F-7B0E-411F-D72260042FBA}"/>
              </a:ext>
            </a:extLst>
          </p:cNvPr>
          <p:cNvSpPr txBox="1"/>
          <p:nvPr/>
        </p:nvSpPr>
        <p:spPr>
          <a:xfrm>
            <a:off x="4841905" y="11422536"/>
            <a:ext cx="5657998" cy="600164"/>
          </a:xfrm>
          <a:prstGeom prst="rect">
            <a:avLst/>
          </a:prstGeom>
          <a:noFill/>
        </p:spPr>
        <p:txBody>
          <a:bodyPr wrap="square">
            <a:spAutoFit/>
          </a:bodyPr>
          <a:lstStyle/>
          <a:p>
            <a:pPr algn="just">
              <a:tabLst>
                <a:tab pos="1188720" algn="l"/>
              </a:tabLst>
            </a:pPr>
            <a:r>
              <a:rPr lang="en-GB" sz="1100">
                <a:effectLst/>
                <a:latin typeface="Calibri" panose="020F0502020204030204" pitchFamily="34" charset="0"/>
                <a:ea typeface="MS Mincho" panose="02020609040205080304" pitchFamily="49" charset="-128"/>
                <a:cs typeface="Times New Roman" panose="02020603050405020304" pitchFamily="18" charset="0"/>
              </a:rPr>
              <a:t>There are still many planned interventions to be implemented before the end of the project to ensure the ED CT scanner is running at maximum efficiency. These include: </a:t>
            </a:r>
          </a:p>
          <a:p>
            <a:pPr>
              <a:tabLst>
                <a:tab pos="1188720" algn="l"/>
              </a:tabLst>
            </a:pPr>
            <a:endParaRPr lang="en-GB" sz="1100">
              <a:latin typeface="Calibri" panose="020F0502020204030204" pitchFamily="34" charset="0"/>
              <a:ea typeface="MS Mincho" panose="02020609040205080304" pitchFamily="49" charset="-128"/>
              <a:cs typeface="Times New Roman" panose="02020603050405020304" pitchFamily="18" charset="0"/>
            </a:endParaRPr>
          </a:p>
        </p:txBody>
      </p:sp>
      <p:pic>
        <p:nvPicPr>
          <p:cNvPr id="58" name="Graphic 57" descr="Computer with solid fill">
            <a:extLst>
              <a:ext uri="{FF2B5EF4-FFF2-40B4-BE49-F238E27FC236}">
                <a16:creationId xmlns:a16="http://schemas.microsoft.com/office/drawing/2014/main" id="{AFFA28BB-00EF-EAE0-1AD1-10CD92EFE7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59548" y="12581020"/>
            <a:ext cx="353086" cy="353086"/>
          </a:xfrm>
          <a:prstGeom prst="rect">
            <a:avLst/>
          </a:prstGeom>
        </p:spPr>
      </p:pic>
      <p:pic>
        <p:nvPicPr>
          <p:cNvPr id="62" name="Graphic 61" descr="Upward trend with solid fill">
            <a:extLst>
              <a:ext uri="{FF2B5EF4-FFF2-40B4-BE49-F238E27FC236}">
                <a16:creationId xmlns:a16="http://schemas.microsoft.com/office/drawing/2014/main" id="{A2151B95-7713-46A6-39A2-6121710039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95971" y="12578189"/>
            <a:ext cx="414578" cy="414578"/>
          </a:xfrm>
          <a:prstGeom prst="rect">
            <a:avLst/>
          </a:prstGeom>
        </p:spPr>
      </p:pic>
      <p:pic>
        <p:nvPicPr>
          <p:cNvPr id="66" name="Graphic 65" descr="Handshake with solid fill">
            <a:extLst>
              <a:ext uri="{FF2B5EF4-FFF2-40B4-BE49-F238E27FC236}">
                <a16:creationId xmlns:a16="http://schemas.microsoft.com/office/drawing/2014/main" id="{3225D821-3E18-AFFF-38B9-38D4359CC61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40094" y="11918470"/>
            <a:ext cx="414578" cy="414578"/>
          </a:xfrm>
          <a:prstGeom prst="rect">
            <a:avLst/>
          </a:prstGeom>
        </p:spPr>
      </p:pic>
      <p:pic>
        <p:nvPicPr>
          <p:cNvPr id="70" name="Graphic 69" descr="Users with solid fill">
            <a:extLst>
              <a:ext uri="{FF2B5EF4-FFF2-40B4-BE49-F238E27FC236}">
                <a16:creationId xmlns:a16="http://schemas.microsoft.com/office/drawing/2014/main" id="{CA7FE812-3CA4-7FFC-6F18-2F66AA60885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816129" y="11888732"/>
            <a:ext cx="439925" cy="439925"/>
          </a:xfrm>
          <a:prstGeom prst="rect">
            <a:avLst/>
          </a:prstGeom>
        </p:spPr>
      </p:pic>
      <p:sp>
        <p:nvSpPr>
          <p:cNvPr id="74" name="TextBox 73">
            <a:extLst>
              <a:ext uri="{FF2B5EF4-FFF2-40B4-BE49-F238E27FC236}">
                <a16:creationId xmlns:a16="http://schemas.microsoft.com/office/drawing/2014/main" id="{6040837E-6ABF-297D-C2E4-1DB74DE2C264}"/>
              </a:ext>
            </a:extLst>
          </p:cNvPr>
          <p:cNvSpPr txBox="1"/>
          <p:nvPr/>
        </p:nvSpPr>
        <p:spPr>
          <a:xfrm>
            <a:off x="5358513" y="11825677"/>
            <a:ext cx="2324873" cy="600164"/>
          </a:xfrm>
          <a:prstGeom prst="rect">
            <a:avLst/>
          </a:prstGeom>
          <a:noFill/>
        </p:spPr>
        <p:txBody>
          <a:bodyPr wrap="square">
            <a:spAutoFit/>
          </a:bodyPr>
          <a:lstStyle/>
          <a:p>
            <a:r>
              <a:rPr lang="en-GB" sz="1100" i="1"/>
              <a:t>Creating a multi-department working group including key stakeholders from Radiology and ED.</a:t>
            </a:r>
          </a:p>
        </p:txBody>
      </p:sp>
      <p:sp>
        <p:nvSpPr>
          <p:cNvPr id="76" name="TextBox 75">
            <a:extLst>
              <a:ext uri="{FF2B5EF4-FFF2-40B4-BE49-F238E27FC236}">
                <a16:creationId xmlns:a16="http://schemas.microsoft.com/office/drawing/2014/main" id="{2B74895A-2195-5068-775A-6B0E8E8AB738}"/>
              </a:ext>
            </a:extLst>
          </p:cNvPr>
          <p:cNvSpPr txBox="1"/>
          <p:nvPr/>
        </p:nvSpPr>
        <p:spPr>
          <a:xfrm>
            <a:off x="8315364" y="11834969"/>
            <a:ext cx="1979283" cy="600164"/>
          </a:xfrm>
          <a:prstGeom prst="rect">
            <a:avLst/>
          </a:prstGeom>
          <a:noFill/>
        </p:spPr>
        <p:txBody>
          <a:bodyPr wrap="square">
            <a:spAutoFit/>
          </a:bodyPr>
          <a:lstStyle/>
          <a:p>
            <a:pPr>
              <a:tabLst>
                <a:tab pos="1188720" algn="l"/>
              </a:tabLst>
            </a:pPr>
            <a:r>
              <a:rPr lang="en-US" sz="1100" i="1">
                <a:effectLst/>
                <a:latin typeface="Calibri" panose="020F0502020204030204" pitchFamily="34" charset="0"/>
                <a:ea typeface="MS Mincho" panose="02020609040205080304" pitchFamily="49" charset="-128"/>
                <a:cs typeface="Times New Roman" panose="02020603050405020304" pitchFamily="18" charset="0"/>
              </a:rPr>
              <a:t>Assessing ED CT workflow, communication processes and patient pathway efficiency.</a:t>
            </a:r>
            <a:endParaRPr lang="en-GB" sz="1200" i="1">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77" name="TextBox 76">
            <a:extLst>
              <a:ext uri="{FF2B5EF4-FFF2-40B4-BE49-F238E27FC236}">
                <a16:creationId xmlns:a16="http://schemas.microsoft.com/office/drawing/2014/main" id="{718AB283-2A6F-963A-92A7-7F47E1441C8F}"/>
              </a:ext>
            </a:extLst>
          </p:cNvPr>
          <p:cNvSpPr txBox="1"/>
          <p:nvPr/>
        </p:nvSpPr>
        <p:spPr>
          <a:xfrm>
            <a:off x="5345906" y="12445749"/>
            <a:ext cx="2471559" cy="600164"/>
          </a:xfrm>
          <a:prstGeom prst="rect">
            <a:avLst/>
          </a:prstGeom>
          <a:noFill/>
        </p:spPr>
        <p:txBody>
          <a:bodyPr wrap="square" rtlCol="0">
            <a:spAutoFit/>
          </a:bodyPr>
          <a:lstStyle/>
          <a:p>
            <a:r>
              <a:rPr lang="en-GB" sz="1100" i="1"/>
              <a:t>Analysing data in more depth, assessing whether the % of patients scanned is lower at specific times in the day.</a:t>
            </a:r>
          </a:p>
        </p:txBody>
      </p:sp>
      <p:sp>
        <p:nvSpPr>
          <p:cNvPr id="79" name="TextBox 78">
            <a:extLst>
              <a:ext uri="{FF2B5EF4-FFF2-40B4-BE49-F238E27FC236}">
                <a16:creationId xmlns:a16="http://schemas.microsoft.com/office/drawing/2014/main" id="{8FA40415-5F6F-4C43-60DA-1F5DF84DD7DD}"/>
              </a:ext>
            </a:extLst>
          </p:cNvPr>
          <p:cNvSpPr txBox="1"/>
          <p:nvPr/>
        </p:nvSpPr>
        <p:spPr>
          <a:xfrm>
            <a:off x="8315364" y="12518755"/>
            <a:ext cx="1979283" cy="430887"/>
          </a:xfrm>
          <a:prstGeom prst="rect">
            <a:avLst/>
          </a:prstGeom>
          <a:noFill/>
        </p:spPr>
        <p:txBody>
          <a:bodyPr wrap="square" rtlCol="0">
            <a:spAutoFit/>
          </a:bodyPr>
          <a:lstStyle/>
          <a:p>
            <a:r>
              <a:rPr lang="en-GB" sz="1100" i="1"/>
              <a:t>Standardisation of the systems used for CT referrals.</a:t>
            </a:r>
          </a:p>
        </p:txBody>
      </p:sp>
      <p:cxnSp>
        <p:nvCxnSpPr>
          <p:cNvPr id="87" name="Straight Arrow Connector 86">
            <a:extLst>
              <a:ext uri="{FF2B5EF4-FFF2-40B4-BE49-F238E27FC236}">
                <a16:creationId xmlns:a16="http://schemas.microsoft.com/office/drawing/2014/main" id="{A4831304-D979-40D7-B58C-251E50FD39E3}"/>
              </a:ext>
            </a:extLst>
          </p:cNvPr>
          <p:cNvCxnSpPr>
            <a:cxnSpLocks/>
          </p:cNvCxnSpPr>
          <p:nvPr/>
        </p:nvCxnSpPr>
        <p:spPr>
          <a:xfrm>
            <a:off x="4502099" y="11328487"/>
            <a:ext cx="339806" cy="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8" name="Straight Arrow Connector 7">
            <a:extLst>
              <a:ext uri="{FF2B5EF4-FFF2-40B4-BE49-F238E27FC236}">
                <a16:creationId xmlns:a16="http://schemas.microsoft.com/office/drawing/2014/main" id="{CAAB6D22-439B-4E4D-4892-1DDAFB49108C}"/>
              </a:ext>
            </a:extLst>
          </p:cNvPr>
          <p:cNvCxnSpPr>
            <a:stCxn id="7" idx="3"/>
            <a:endCxn id="14" idx="1"/>
          </p:cNvCxnSpPr>
          <p:nvPr/>
        </p:nvCxnSpPr>
        <p:spPr>
          <a:xfrm>
            <a:off x="4267201" y="2716289"/>
            <a:ext cx="234214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1" name="Straight Arrow Connector 20">
            <a:extLst>
              <a:ext uri="{FF2B5EF4-FFF2-40B4-BE49-F238E27FC236}">
                <a16:creationId xmlns:a16="http://schemas.microsoft.com/office/drawing/2014/main" id="{57FE3FF8-F06F-3CAE-BCF5-B2F13FD17AF7}"/>
              </a:ext>
            </a:extLst>
          </p:cNvPr>
          <p:cNvCxnSpPr>
            <a:cxnSpLocks/>
            <a:endCxn id="20" idx="3"/>
          </p:cNvCxnSpPr>
          <p:nvPr/>
        </p:nvCxnSpPr>
        <p:spPr>
          <a:xfrm flipH="1">
            <a:off x="5887452" y="5682759"/>
            <a:ext cx="721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75E82132-FC85-9545-A300-C1FEDBA99D58}"/>
              </a:ext>
            </a:extLst>
          </p:cNvPr>
          <p:cNvSpPr txBox="1"/>
          <p:nvPr/>
        </p:nvSpPr>
        <p:spPr>
          <a:xfrm>
            <a:off x="295609" y="9590"/>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dirty="0">
                <a:solidFill>
                  <a:schemeClr val="bg1"/>
                </a:solidFill>
                <a:cs typeface="Calibri"/>
              </a:rPr>
              <a:t>A24</a:t>
            </a:r>
            <a:r>
              <a:rPr lang="en-US" sz="2400" dirty="0">
                <a:solidFill>
                  <a:schemeClr val="bg1"/>
                </a:solidFill>
                <a:cs typeface="Calibri"/>
              </a:rPr>
              <a:t>-020</a:t>
            </a:r>
            <a:endParaRPr lang="en-US" sz="2400" dirty="0">
              <a:solidFill>
                <a:schemeClr val="bg1"/>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11C75D-62B1-43E6-A22F-6FF8F1D8F7A3}">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9</cp:revision>
  <dcterms:created xsi:type="dcterms:W3CDTF">2020-12-07T15:24:36Z</dcterms:created>
  <dcterms:modified xsi:type="dcterms:W3CDTF">2024-06-20T08:46:05Z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