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E24"/>
    <a:srgbClr val="4F8C23"/>
    <a:srgbClr val="ED7178"/>
    <a:srgbClr val="F5B45F"/>
    <a:srgbClr val="5D9733"/>
    <a:srgbClr val="C3D6B7"/>
    <a:srgbClr val="FCEAD2"/>
    <a:srgbClr val="C2DD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E15C9A-C5E6-B76F-2E85-D6A777E4B5DD}" v="1" dt="2024-06-20T08:43:11.2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405"/>
  </p:normalViewPr>
  <p:slideViewPr>
    <p:cSldViewPr snapToGrid="0" snapToObjects="1">
      <p:cViewPr>
        <p:scale>
          <a:sx n="50" d="100"/>
          <a:sy n="50" d="100"/>
        </p:scale>
        <p:origin x="1520" y="-17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CA179048-4DF4-91A6-9539-875FF729D228}"/>
    <pc:docChg chg="modSld">
      <pc:chgData name="SARAI, Mandeep (THE ROYAL WOLVERHAMPTON NHS TRUST)" userId="S::mandeep.sarai@nhs.net::ec52dbc3-1e6f-40f0-aa0e-6e47e801b378" providerId="AD" clId="Web-{CA179048-4DF4-91A6-9539-875FF729D228}" dt="2024-06-11T13:33:35.959" v="2" actId="20577"/>
      <pc:docMkLst>
        <pc:docMk/>
      </pc:docMkLst>
      <pc:sldChg chg="modSp">
        <pc:chgData name="SARAI, Mandeep (THE ROYAL WOLVERHAMPTON NHS TRUST)" userId="S::mandeep.sarai@nhs.net::ec52dbc3-1e6f-40f0-aa0e-6e47e801b378" providerId="AD" clId="Web-{CA179048-4DF4-91A6-9539-875FF729D228}" dt="2024-06-11T13:33:35.959" v="2" actId="20577"/>
        <pc:sldMkLst>
          <pc:docMk/>
          <pc:sldMk cId="1439128987" sldId="256"/>
        </pc:sldMkLst>
        <pc:spChg chg="mod">
          <ac:chgData name="SARAI, Mandeep (THE ROYAL WOLVERHAMPTON NHS TRUST)" userId="S::mandeep.sarai@nhs.net::ec52dbc3-1e6f-40f0-aa0e-6e47e801b378" providerId="AD" clId="Web-{CA179048-4DF4-91A6-9539-875FF729D228}" dt="2024-06-11T13:33:35.959" v="2" actId="20577"/>
          <ac:spMkLst>
            <pc:docMk/>
            <pc:sldMk cId="1439128987" sldId="256"/>
            <ac:spMk id="3" creationId="{62A22D81-54CA-525F-7229-11EA2D798B95}"/>
          </ac:spMkLst>
        </pc:spChg>
      </pc:sldChg>
    </pc:docChg>
  </pc:docChgLst>
  <pc:docChgLst>
    <pc:chgData name="philneal342@yahoo.co.uk" userId="ca4ce93408152416" providerId="LiveId" clId="{E74706F8-A10A-440F-9E42-F6B5939BD8B4}"/>
    <pc:docChg chg="modSld">
      <pc:chgData name="philneal342@yahoo.co.uk" userId="ca4ce93408152416" providerId="LiveId" clId="{E74706F8-A10A-440F-9E42-F6B5939BD8B4}" dt="2024-06-02T20:17:53.065" v="179" actId="14100"/>
      <pc:docMkLst>
        <pc:docMk/>
      </pc:docMkLst>
      <pc:sldChg chg="delSp modSp mod">
        <pc:chgData name="philneal342@yahoo.co.uk" userId="ca4ce93408152416" providerId="LiveId" clId="{E74706F8-A10A-440F-9E42-F6B5939BD8B4}" dt="2024-06-02T20:17:53.065" v="179" actId="14100"/>
        <pc:sldMkLst>
          <pc:docMk/>
          <pc:sldMk cId="1439128987" sldId="256"/>
        </pc:sldMkLst>
        <pc:spChg chg="mod">
          <ac:chgData name="philneal342@yahoo.co.uk" userId="ca4ce93408152416" providerId="LiveId" clId="{E74706F8-A10A-440F-9E42-F6B5939BD8B4}" dt="2024-05-29T11:11:35.329" v="94" actId="20577"/>
          <ac:spMkLst>
            <pc:docMk/>
            <pc:sldMk cId="1439128987" sldId="256"/>
            <ac:spMk id="2" creationId="{6F645B11-181A-5991-FEC8-12658505944E}"/>
          </ac:spMkLst>
        </pc:spChg>
        <pc:spChg chg="del mod">
          <ac:chgData name="philneal342@yahoo.co.uk" userId="ca4ce93408152416" providerId="LiveId" clId="{E74706F8-A10A-440F-9E42-F6B5939BD8B4}" dt="2024-05-29T11:15:32.285" v="171"/>
          <ac:spMkLst>
            <pc:docMk/>
            <pc:sldMk cId="1439128987" sldId="256"/>
            <ac:spMk id="3" creationId="{5EECCE74-C243-D8D8-A07B-B26D84BD70F1}"/>
          </ac:spMkLst>
        </pc:spChg>
        <pc:spChg chg="mod">
          <ac:chgData name="philneal342@yahoo.co.uk" userId="ca4ce93408152416" providerId="LiveId" clId="{E74706F8-A10A-440F-9E42-F6B5939BD8B4}" dt="2024-06-02T20:15:50.621" v="178" actId="20577"/>
          <ac:spMkLst>
            <pc:docMk/>
            <pc:sldMk cId="1439128987" sldId="256"/>
            <ac:spMk id="10" creationId="{B58AD6FE-F3F4-8946-838E-E4A51B087E8E}"/>
          </ac:spMkLst>
        </pc:spChg>
        <pc:spChg chg="mod">
          <ac:chgData name="philneal342@yahoo.co.uk" userId="ca4ce93408152416" providerId="LiveId" clId="{E74706F8-A10A-440F-9E42-F6B5939BD8B4}" dt="2024-05-29T11:15:31.269" v="169" actId="1035"/>
          <ac:spMkLst>
            <pc:docMk/>
            <pc:sldMk cId="1439128987" sldId="256"/>
            <ac:spMk id="61" creationId="{51194951-CAAE-4305-3D9E-3A4BFE015CEC}"/>
          </ac:spMkLst>
        </pc:spChg>
        <pc:spChg chg="mod">
          <ac:chgData name="philneal342@yahoo.co.uk" userId="ca4ce93408152416" providerId="LiveId" clId="{E74706F8-A10A-440F-9E42-F6B5939BD8B4}" dt="2024-05-29T11:15:26.703" v="166" actId="1035"/>
          <ac:spMkLst>
            <pc:docMk/>
            <pc:sldMk cId="1439128987" sldId="256"/>
            <ac:spMk id="62" creationId="{49EF57F8-F27B-A132-917B-F1B8F5191AA5}"/>
          </ac:spMkLst>
        </pc:spChg>
        <pc:spChg chg="mod">
          <ac:chgData name="philneal342@yahoo.co.uk" userId="ca4ce93408152416" providerId="LiveId" clId="{E74706F8-A10A-440F-9E42-F6B5939BD8B4}" dt="2024-05-29T11:14:05.564" v="155" actId="1036"/>
          <ac:spMkLst>
            <pc:docMk/>
            <pc:sldMk cId="1439128987" sldId="256"/>
            <ac:spMk id="63" creationId="{16622DAE-FE9D-DE0C-BF1F-5494587AF034}"/>
          </ac:spMkLst>
        </pc:spChg>
        <pc:spChg chg="mod">
          <ac:chgData name="philneal342@yahoo.co.uk" userId="ca4ce93408152416" providerId="LiveId" clId="{E74706F8-A10A-440F-9E42-F6B5939BD8B4}" dt="2024-05-29T11:15:12.944" v="161" actId="1035"/>
          <ac:spMkLst>
            <pc:docMk/>
            <pc:sldMk cId="1439128987" sldId="256"/>
            <ac:spMk id="64" creationId="{18F2F651-DF60-6B84-D2E0-A4E1D7BF4A82}"/>
          </ac:spMkLst>
        </pc:spChg>
        <pc:spChg chg="mod">
          <ac:chgData name="philneal342@yahoo.co.uk" userId="ca4ce93408152416" providerId="LiveId" clId="{E74706F8-A10A-440F-9E42-F6B5939BD8B4}" dt="2024-06-02T20:17:53.065" v="179" actId="14100"/>
          <ac:spMkLst>
            <pc:docMk/>
            <pc:sldMk cId="1439128987" sldId="256"/>
            <ac:spMk id="71" creationId="{7B5319FF-940B-EAFC-88A2-6F355604F402}"/>
          </ac:spMkLst>
        </pc:spChg>
      </pc:sldChg>
    </pc:docChg>
  </pc:docChgLst>
  <pc:docChgLst>
    <pc:chgData name="SARAI, Mandeep (THE ROYAL WOLVERHAMPTON NHS TRUST)" userId="S::mandeep.sarai@nhs.net::ec52dbc3-1e6f-40f0-aa0e-6e47e801b378" providerId="AD" clId="Web-{3CCD7C85-7FA0-FA9B-395B-2CAD6CD51287}"/>
    <pc:docChg chg="modSld">
      <pc:chgData name="SARAI, Mandeep (THE ROYAL WOLVERHAMPTON NHS TRUST)" userId="S::mandeep.sarai@nhs.net::ec52dbc3-1e6f-40f0-aa0e-6e47e801b378" providerId="AD" clId="Web-{3CCD7C85-7FA0-FA9B-395B-2CAD6CD51287}" dt="2024-06-11T13:32:11.598" v="0" actId="20577"/>
      <pc:docMkLst>
        <pc:docMk/>
      </pc:docMkLst>
      <pc:sldChg chg="modSp">
        <pc:chgData name="SARAI, Mandeep (THE ROYAL WOLVERHAMPTON NHS TRUST)" userId="S::mandeep.sarai@nhs.net::ec52dbc3-1e6f-40f0-aa0e-6e47e801b378" providerId="AD" clId="Web-{3CCD7C85-7FA0-FA9B-395B-2CAD6CD51287}" dt="2024-06-11T13:32:11.598" v="0" actId="20577"/>
        <pc:sldMkLst>
          <pc:docMk/>
          <pc:sldMk cId="1439128987" sldId="256"/>
        </pc:sldMkLst>
        <pc:spChg chg="mod">
          <ac:chgData name="SARAI, Mandeep (THE ROYAL WOLVERHAMPTON NHS TRUST)" userId="S::mandeep.sarai@nhs.net::ec52dbc3-1e6f-40f0-aa0e-6e47e801b378" providerId="AD" clId="Web-{3CCD7C85-7FA0-FA9B-395B-2CAD6CD51287}" dt="2024-06-11T13:32:11.598" v="0" actId="20577"/>
          <ac:spMkLst>
            <pc:docMk/>
            <pc:sldMk cId="1439128987" sldId="256"/>
            <ac:spMk id="3" creationId="{62A22D81-54CA-525F-7229-11EA2D798B95}"/>
          </ac:spMkLst>
        </pc:spChg>
      </pc:sldChg>
    </pc:docChg>
  </pc:docChgLst>
  <pc:docChgLst>
    <pc:chgData name="SARAI, Mandeep (THE ROYAL WOLVERHAMPTON NHS TRUST)" userId="S::mandeep.sarai@nhs.net::ec52dbc3-1e6f-40f0-aa0e-6e47e801b378" providerId="AD" clId="Web-{693B6D9C-7F69-B752-B969-CD671CC1ACDF}"/>
    <pc:docChg chg="modSld">
      <pc:chgData name="SARAI, Mandeep (THE ROYAL WOLVERHAMPTON NHS TRUST)" userId="S::mandeep.sarai@nhs.net::ec52dbc3-1e6f-40f0-aa0e-6e47e801b378" providerId="AD" clId="Web-{693B6D9C-7F69-B752-B969-CD671CC1ACDF}" dt="2024-06-11T10:40:31.860" v="6" actId="20577"/>
      <pc:docMkLst>
        <pc:docMk/>
      </pc:docMkLst>
      <pc:sldChg chg="addSp modSp">
        <pc:chgData name="SARAI, Mandeep (THE ROYAL WOLVERHAMPTON NHS TRUST)" userId="S::mandeep.sarai@nhs.net::ec52dbc3-1e6f-40f0-aa0e-6e47e801b378" providerId="AD" clId="Web-{693B6D9C-7F69-B752-B969-CD671CC1ACDF}" dt="2024-06-11T10:40:31.860" v="6" actId="20577"/>
        <pc:sldMkLst>
          <pc:docMk/>
          <pc:sldMk cId="1439128987" sldId="256"/>
        </pc:sldMkLst>
        <pc:spChg chg="add mod">
          <ac:chgData name="SARAI, Mandeep (THE ROYAL WOLVERHAMPTON NHS TRUST)" userId="S::mandeep.sarai@nhs.net::ec52dbc3-1e6f-40f0-aa0e-6e47e801b378" providerId="AD" clId="Web-{693B6D9C-7F69-B752-B969-CD671CC1ACDF}" dt="2024-06-11T10:40:31.860" v="6" actId="20577"/>
          <ac:spMkLst>
            <pc:docMk/>
            <pc:sldMk cId="1439128987" sldId="256"/>
            <ac:spMk id="3" creationId="{62A22D81-54CA-525F-7229-11EA2D798B95}"/>
          </ac:spMkLst>
        </pc:spChg>
      </pc:sldChg>
    </pc:docChg>
  </pc:docChgLst>
  <pc:docChgLst>
    <pc:chgData name="SARAI, Mandeep (THE ROYAL WOLVERHAMPTON NHS TRUST)" userId="S::mandeep.sarai@nhs.net::ec52dbc3-1e6f-40f0-aa0e-6e47e801b378" providerId="AD" clId="Web-{6CE15C9A-C5E6-B76F-2E85-D6A777E4B5DD}"/>
    <pc:docChg chg="modSld">
      <pc:chgData name="SARAI, Mandeep (THE ROYAL WOLVERHAMPTON NHS TRUST)" userId="S::mandeep.sarai@nhs.net::ec52dbc3-1e6f-40f0-aa0e-6e47e801b378" providerId="AD" clId="Web-{6CE15C9A-C5E6-B76F-2E85-D6A777E4B5DD}" dt="2024-06-20T08:43:11.211" v="0" actId="1076"/>
      <pc:docMkLst>
        <pc:docMk/>
      </pc:docMkLst>
      <pc:sldChg chg="modSp">
        <pc:chgData name="SARAI, Mandeep (THE ROYAL WOLVERHAMPTON NHS TRUST)" userId="S::mandeep.sarai@nhs.net::ec52dbc3-1e6f-40f0-aa0e-6e47e801b378" providerId="AD" clId="Web-{6CE15C9A-C5E6-B76F-2E85-D6A777E4B5DD}" dt="2024-06-20T08:43:11.211" v="0" actId="1076"/>
        <pc:sldMkLst>
          <pc:docMk/>
          <pc:sldMk cId="1439128987" sldId="256"/>
        </pc:sldMkLst>
        <pc:spChg chg="mod">
          <ac:chgData name="SARAI, Mandeep (THE ROYAL WOLVERHAMPTON NHS TRUST)" userId="S::mandeep.sarai@nhs.net::ec52dbc3-1e6f-40f0-aa0e-6e47e801b378" providerId="AD" clId="Web-{6CE15C9A-C5E6-B76F-2E85-D6A777E4B5DD}" dt="2024-06-20T08:43:11.211" v="0" actId="1076"/>
          <ac:spMkLst>
            <pc:docMk/>
            <pc:sldMk cId="1439128987" sldId="256"/>
            <ac:spMk id="3" creationId="{62A22D81-54CA-525F-7229-11EA2D798B9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docs.live.net/ca4ce93408152416/Documents/Audit/run%20rate%20chart.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dirty="0"/>
              <a:t>RUN CHART</a:t>
            </a:r>
          </a:p>
          <a:p>
            <a:pPr>
              <a:defRPr/>
            </a:pPr>
            <a:r>
              <a:rPr lang="en-GB" dirty="0"/>
              <a:t>Number of below</a:t>
            </a:r>
            <a:r>
              <a:rPr lang="en-GB" baseline="0" dirty="0"/>
              <a:t> standard criteria per drug chart</a:t>
            </a:r>
            <a:endParaRPr lang="en-GB" dirty="0"/>
          </a:p>
        </c:rich>
      </c:tx>
      <c:layout>
        <c:manualLayout>
          <c:xMode val="edge"/>
          <c:yMode val="edge"/>
          <c:x val="0.18427949222231343"/>
          <c:y val="4.793834050299065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716148828195731"/>
          <c:y val="0.17171296296296298"/>
          <c:w val="0.82544975849429636"/>
          <c:h val="0.72125801983085447"/>
        </c:manualLayout>
      </c:layout>
      <c:lineChart>
        <c:grouping val="standard"/>
        <c:varyColors val="0"/>
        <c:ser>
          <c:idx val="0"/>
          <c:order val="0"/>
          <c:tx>
            <c:strRef>
              <c:f>Sheet1!$B$1</c:f>
              <c:strCache>
                <c:ptCount val="1"/>
                <c:pt idx="0">
                  <c:v>Number of errors</c:v>
                </c:pt>
              </c:strCache>
            </c:strRef>
          </c:tx>
          <c:spPr>
            <a:ln w="28575" cap="rnd">
              <a:solidFill>
                <a:schemeClr val="accent1"/>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Sheet1!$B$2:$B$51</c:f>
              <c:numCache>
                <c:formatCode>General</c:formatCode>
                <c:ptCount val="50"/>
                <c:pt idx="0">
                  <c:v>4</c:v>
                </c:pt>
                <c:pt idx="1">
                  <c:v>9</c:v>
                </c:pt>
                <c:pt idx="2">
                  <c:v>7</c:v>
                </c:pt>
                <c:pt idx="3">
                  <c:v>8</c:v>
                </c:pt>
                <c:pt idx="4">
                  <c:v>6</c:v>
                </c:pt>
                <c:pt idx="5">
                  <c:v>5</c:v>
                </c:pt>
                <c:pt idx="6">
                  <c:v>6</c:v>
                </c:pt>
                <c:pt idx="7">
                  <c:v>5</c:v>
                </c:pt>
                <c:pt idx="8">
                  <c:v>6</c:v>
                </c:pt>
                <c:pt idx="9">
                  <c:v>6</c:v>
                </c:pt>
                <c:pt idx="10">
                  <c:v>6</c:v>
                </c:pt>
                <c:pt idx="11">
                  <c:v>2</c:v>
                </c:pt>
                <c:pt idx="12">
                  <c:v>12</c:v>
                </c:pt>
                <c:pt idx="13">
                  <c:v>6</c:v>
                </c:pt>
                <c:pt idx="14">
                  <c:v>7</c:v>
                </c:pt>
                <c:pt idx="15">
                  <c:v>8</c:v>
                </c:pt>
                <c:pt idx="16">
                  <c:v>7</c:v>
                </c:pt>
                <c:pt idx="17">
                  <c:v>4</c:v>
                </c:pt>
                <c:pt idx="18">
                  <c:v>8</c:v>
                </c:pt>
                <c:pt idx="19">
                  <c:v>6</c:v>
                </c:pt>
                <c:pt idx="20">
                  <c:v>6</c:v>
                </c:pt>
                <c:pt idx="21">
                  <c:v>4</c:v>
                </c:pt>
                <c:pt idx="22">
                  <c:v>6</c:v>
                </c:pt>
                <c:pt idx="23">
                  <c:v>4</c:v>
                </c:pt>
                <c:pt idx="24">
                  <c:v>7</c:v>
                </c:pt>
                <c:pt idx="25">
                  <c:v>10</c:v>
                </c:pt>
                <c:pt idx="26">
                  <c:v>12</c:v>
                </c:pt>
                <c:pt idx="27">
                  <c:v>6</c:v>
                </c:pt>
                <c:pt idx="28">
                  <c:v>10</c:v>
                </c:pt>
                <c:pt idx="29">
                  <c:v>3</c:v>
                </c:pt>
                <c:pt idx="30">
                  <c:v>9</c:v>
                </c:pt>
                <c:pt idx="31">
                  <c:v>12</c:v>
                </c:pt>
                <c:pt idx="32">
                  <c:v>5</c:v>
                </c:pt>
                <c:pt idx="33">
                  <c:v>5</c:v>
                </c:pt>
                <c:pt idx="34">
                  <c:v>11</c:v>
                </c:pt>
                <c:pt idx="35">
                  <c:v>10</c:v>
                </c:pt>
                <c:pt idx="36">
                  <c:v>9</c:v>
                </c:pt>
                <c:pt idx="37">
                  <c:v>10</c:v>
                </c:pt>
                <c:pt idx="38">
                  <c:v>10</c:v>
                </c:pt>
                <c:pt idx="39">
                  <c:v>11</c:v>
                </c:pt>
                <c:pt idx="40">
                  <c:v>16</c:v>
                </c:pt>
                <c:pt idx="41">
                  <c:v>11</c:v>
                </c:pt>
                <c:pt idx="42">
                  <c:v>9</c:v>
                </c:pt>
                <c:pt idx="43">
                  <c:v>9</c:v>
                </c:pt>
                <c:pt idx="44">
                  <c:v>6</c:v>
                </c:pt>
                <c:pt idx="45">
                  <c:v>9</c:v>
                </c:pt>
                <c:pt idx="46">
                  <c:v>12</c:v>
                </c:pt>
                <c:pt idx="47">
                  <c:v>4</c:v>
                </c:pt>
                <c:pt idx="48">
                  <c:v>10</c:v>
                </c:pt>
                <c:pt idx="49">
                  <c:v>4</c:v>
                </c:pt>
              </c:numCache>
            </c:numRef>
          </c:val>
          <c:smooth val="0"/>
          <c:extLst>
            <c:ext xmlns:c16="http://schemas.microsoft.com/office/drawing/2014/chart" uri="{C3380CC4-5D6E-409C-BE32-E72D297353CC}">
              <c16:uniqueId val="{00000000-9784-415D-BF88-615AA852F190}"/>
            </c:ext>
          </c:extLst>
        </c:ser>
        <c:dLbls>
          <c:showLegendKey val="0"/>
          <c:showVal val="0"/>
          <c:showCatName val="0"/>
          <c:showSerName val="0"/>
          <c:showPercent val="0"/>
          <c:showBubbleSize val="0"/>
        </c:dLbls>
        <c:smooth val="0"/>
        <c:axId val="861715088"/>
        <c:axId val="861720488"/>
      </c:lineChart>
      <c:catAx>
        <c:axId val="86171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1720488"/>
        <c:crosses val="autoZero"/>
        <c:auto val="1"/>
        <c:lblAlgn val="ctr"/>
        <c:lblOffset val="100"/>
        <c:noMultiLvlLbl val="0"/>
      </c:catAx>
      <c:valAx>
        <c:axId val="8617204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Errors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1715088"/>
        <c:crosses val="autoZero"/>
        <c:crossBetween val="between"/>
      </c:valAx>
      <c:spPr>
        <a:noFill/>
        <a:ln>
          <a:noFill/>
        </a:ln>
        <a:effectLst/>
      </c:spPr>
    </c:plotArea>
    <c:plotVisOnly val="1"/>
    <c:dispBlanksAs val="gap"/>
    <c:showDLblsOverMax val="0"/>
  </c:chart>
  <c:spPr>
    <a:solidFill>
      <a:srgbClr val="FCEAD2"/>
    </a:solid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0.446</cdr:x>
      <cdr:y>0.38919</cdr:y>
    </cdr:from>
    <cdr:to>
      <cdr:x>0.49342</cdr:x>
      <cdr:y>0.61604</cdr:y>
    </cdr:to>
    <cdr:sp macro="" textlink="">
      <cdr:nvSpPr>
        <cdr:cNvPr id="2" name="Arrow: Up 1">
          <a:extLst xmlns:a="http://schemas.openxmlformats.org/drawingml/2006/main">
            <a:ext uri="{FF2B5EF4-FFF2-40B4-BE49-F238E27FC236}">
              <a16:creationId xmlns:a16="http://schemas.microsoft.com/office/drawing/2014/main" id="{81442AEE-A5C5-EF50-9B29-1BE07B823200}"/>
            </a:ext>
          </a:extLst>
        </cdr:cNvPr>
        <cdr:cNvSpPr/>
      </cdr:nvSpPr>
      <cdr:spPr>
        <a:xfrm xmlns:a="http://schemas.openxmlformats.org/drawingml/2006/main" rot="8816824">
          <a:off x="2374543" y="1945402"/>
          <a:ext cx="252471" cy="1133934"/>
        </a:xfrm>
        <a:prstGeom xmlns:a="http://schemas.openxmlformats.org/drawingml/2006/main" prst="upArrow">
          <a:avLst/>
        </a:prstGeom>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0.30446</cdr:x>
      <cdr:y>0.32336</cdr:y>
    </cdr:from>
    <cdr:to>
      <cdr:x>0.50173</cdr:x>
      <cdr:y>0.3757</cdr:y>
    </cdr:to>
    <cdr:sp macro="" textlink="">
      <cdr:nvSpPr>
        <cdr:cNvPr id="3" name="TextBox 2">
          <a:extLst xmlns:a="http://schemas.openxmlformats.org/drawingml/2006/main">
            <a:ext uri="{FF2B5EF4-FFF2-40B4-BE49-F238E27FC236}">
              <a16:creationId xmlns:a16="http://schemas.microsoft.com/office/drawing/2014/main" id="{2A55EDAF-3291-1E51-CA15-1DCACED56E2E}"/>
            </a:ext>
          </a:extLst>
        </cdr:cNvPr>
        <cdr:cNvSpPr txBox="1"/>
      </cdr:nvSpPr>
      <cdr:spPr>
        <a:xfrm xmlns:a="http://schemas.openxmlformats.org/drawingml/2006/main">
          <a:off x="1620981" y="1616365"/>
          <a:ext cx="1050312" cy="261610"/>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GB" sz="1100"/>
            <a:t>Changeover</a:t>
          </a:r>
        </a:p>
      </cdr:txBody>
    </cdr:sp>
  </cdr:relSizeAnchor>
  <cdr:relSizeAnchor xmlns:cdr="http://schemas.openxmlformats.org/drawingml/2006/chartDrawing">
    <cdr:from>
      <cdr:x>0.69603</cdr:x>
      <cdr:y>0.60836</cdr:y>
    </cdr:from>
    <cdr:to>
      <cdr:x>0.83135</cdr:x>
      <cdr:y>0.65456</cdr:y>
    </cdr:to>
    <cdr:sp macro="" textlink="">
      <cdr:nvSpPr>
        <cdr:cNvPr id="6" name="TextBox 5">
          <a:extLst xmlns:a="http://schemas.openxmlformats.org/drawingml/2006/main">
            <a:ext uri="{FF2B5EF4-FFF2-40B4-BE49-F238E27FC236}">
              <a16:creationId xmlns:a16="http://schemas.microsoft.com/office/drawing/2014/main" id="{1E03D199-9763-594B-95BF-6133062F7DC0}"/>
            </a:ext>
          </a:extLst>
        </cdr:cNvPr>
        <cdr:cNvSpPr txBox="1"/>
      </cdr:nvSpPr>
      <cdr:spPr>
        <a:xfrm xmlns:a="http://schemas.openxmlformats.org/drawingml/2006/main">
          <a:off x="3705766" y="3040964"/>
          <a:ext cx="720437" cy="23090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dirty="0"/>
            <a:t>median</a:t>
          </a:r>
        </a:p>
      </cdr:txBody>
    </cdr:sp>
  </cdr:relSizeAnchor>
  <cdr:relSizeAnchor xmlns:cdr="http://schemas.openxmlformats.org/drawingml/2006/chartDrawing">
    <cdr:from>
      <cdr:x>0.11618</cdr:x>
      <cdr:y>0.61605</cdr:y>
    </cdr:from>
    <cdr:to>
      <cdr:x>0.9559</cdr:x>
      <cdr:y>0.61605</cdr:y>
    </cdr:to>
    <cdr:cxnSp macro="">
      <cdr:nvCxnSpPr>
        <cdr:cNvPr id="7" name="Straight Connector 6">
          <a:extLst xmlns:a="http://schemas.openxmlformats.org/drawingml/2006/main">
            <a:ext uri="{FF2B5EF4-FFF2-40B4-BE49-F238E27FC236}">
              <a16:creationId xmlns:a16="http://schemas.microsoft.com/office/drawing/2014/main" id="{62511D0F-7A4E-756B-09D8-7A3E30E6CFD9}"/>
            </a:ext>
          </a:extLst>
        </cdr:cNvPr>
        <cdr:cNvCxnSpPr/>
      </cdr:nvCxnSpPr>
      <cdr:spPr>
        <a:xfrm xmlns:a="http://schemas.openxmlformats.org/drawingml/2006/main">
          <a:off x="613597" y="2774500"/>
          <a:ext cx="4434774" cy="0"/>
        </a:xfrm>
        <a:prstGeom xmlns:a="http://schemas.openxmlformats.org/drawingml/2006/main" prst="line">
          <a:avLst/>
        </a:prstGeom>
        <a:ln xmlns:a="http://schemas.openxmlformats.org/drawingml/2006/main">
          <a:solidFill>
            <a:schemeClr val="accent2"/>
          </a:solidFill>
        </a:ln>
      </cdr:spPr>
      <cdr:style>
        <a:lnRef xmlns:a="http://schemas.openxmlformats.org/drawingml/2006/main" idx="3">
          <a:schemeClr val="accent1"/>
        </a:lnRef>
        <a:fillRef xmlns:a="http://schemas.openxmlformats.org/drawingml/2006/main" idx="0">
          <a:schemeClr val="accent1"/>
        </a:fillRef>
        <a:effectRef xmlns:a="http://schemas.openxmlformats.org/drawingml/2006/main" idx="2">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6/20/2024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20/06/2024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20/06/2024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20/06/2024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20/06/2024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20/06/2024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20/06/2024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20/06/2024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B5319FF-940B-EAFC-88A2-6F355604F402}"/>
              </a:ext>
            </a:extLst>
          </p:cNvPr>
          <p:cNvSpPr/>
          <p:nvPr/>
        </p:nvSpPr>
        <p:spPr>
          <a:xfrm>
            <a:off x="5029198" y="7770962"/>
            <a:ext cx="5312229" cy="5170337"/>
          </a:xfrm>
          <a:prstGeom prst="rect">
            <a:avLst/>
          </a:prstGeom>
          <a:solidFill>
            <a:srgbClr val="FCEA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968EE91-BD68-8146-B4F1-F84513CD0E29}"/>
              </a:ext>
            </a:extLst>
          </p:cNvPr>
          <p:cNvSpPr txBox="1"/>
          <p:nvPr/>
        </p:nvSpPr>
        <p:spPr>
          <a:xfrm>
            <a:off x="193962" y="661474"/>
            <a:ext cx="770035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Improving Paediatric Prescribing- New Cross Hospital</a:t>
            </a:r>
          </a:p>
        </p:txBody>
      </p:sp>
      <p:sp>
        <p:nvSpPr>
          <p:cNvPr id="10" name="TextBox 9">
            <a:extLst>
              <a:ext uri="{FF2B5EF4-FFF2-40B4-BE49-F238E27FC236}">
                <a16:creationId xmlns:a16="http://schemas.microsoft.com/office/drawing/2014/main" id="{B58AD6FE-F3F4-8946-838E-E4A51B087E8E}"/>
              </a:ext>
            </a:extLst>
          </p:cNvPr>
          <p:cNvSpPr txBox="1"/>
          <p:nvPr/>
        </p:nvSpPr>
        <p:spPr>
          <a:xfrm>
            <a:off x="382020" y="1285222"/>
            <a:ext cx="5605123" cy="830997"/>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Dr Rachel Neal Paediatric Clinical Fellow,</a:t>
            </a:r>
          </a:p>
          <a:p>
            <a:r>
              <a:rPr lang="en-US" sz="1600" b="1" dirty="0">
                <a:solidFill>
                  <a:schemeClr val="bg1"/>
                </a:solidFill>
                <a:latin typeface="Arial" panose="020B0604020202020204" pitchFamily="34" charset="0"/>
                <a:cs typeface="Arial" panose="020B0604020202020204" pitchFamily="34" charset="0"/>
              </a:rPr>
              <a:t>Dr </a:t>
            </a:r>
            <a:r>
              <a:rPr lang="en-US" sz="1600" b="1" dirty="0" err="1">
                <a:solidFill>
                  <a:schemeClr val="bg1"/>
                </a:solidFill>
                <a:latin typeface="Arial" panose="020B0604020202020204" pitchFamily="34" charset="0"/>
                <a:cs typeface="Arial" panose="020B0604020202020204" pitchFamily="34" charset="0"/>
              </a:rPr>
              <a:t>Jayabarathi</a:t>
            </a:r>
            <a:r>
              <a:rPr lang="en-US" sz="1600" b="1" dirty="0">
                <a:solidFill>
                  <a:schemeClr val="bg1"/>
                </a:solidFill>
                <a:latin typeface="Arial" panose="020B0604020202020204" pitchFamily="34" charset="0"/>
                <a:cs typeface="Arial" panose="020B0604020202020204" pitchFamily="34" charset="0"/>
              </a:rPr>
              <a:t> </a:t>
            </a:r>
            <a:r>
              <a:rPr lang="en-US" sz="1600" b="1" dirty="0" err="1">
                <a:solidFill>
                  <a:schemeClr val="bg1"/>
                </a:solidFill>
                <a:latin typeface="Arial" panose="020B0604020202020204" pitchFamily="34" charset="0"/>
                <a:cs typeface="Arial" panose="020B0604020202020204" pitchFamily="34" charset="0"/>
              </a:rPr>
              <a:t>Sakamudi</a:t>
            </a:r>
            <a:r>
              <a:rPr lang="en-US" sz="1600" b="1" dirty="0">
                <a:solidFill>
                  <a:schemeClr val="bg1"/>
                </a:solidFill>
                <a:latin typeface="Arial" panose="020B0604020202020204" pitchFamily="34" charset="0"/>
                <a:cs typeface="Arial" panose="020B0604020202020204" pitchFamily="34" charset="0"/>
              </a:rPr>
              <a:t> </a:t>
            </a:r>
            <a:r>
              <a:rPr lang="en-US" sz="1600" b="1" dirty="0" err="1">
                <a:solidFill>
                  <a:schemeClr val="bg1"/>
                </a:solidFill>
                <a:latin typeface="Arial" panose="020B0604020202020204" pitchFamily="34" charset="0"/>
                <a:cs typeface="Arial" panose="020B0604020202020204" pitchFamily="34" charset="0"/>
              </a:rPr>
              <a:t>Paediatric</a:t>
            </a:r>
            <a:r>
              <a:rPr lang="en-US" sz="1600" b="1" dirty="0">
                <a:solidFill>
                  <a:schemeClr val="bg1"/>
                </a:solidFill>
                <a:latin typeface="Arial" panose="020B0604020202020204" pitchFamily="34" charset="0"/>
                <a:cs typeface="Arial" panose="020B0604020202020204" pitchFamily="34" charset="0"/>
              </a:rPr>
              <a:t> Consultant,</a:t>
            </a:r>
          </a:p>
          <a:p>
            <a:r>
              <a:rPr lang="en-US" sz="1600" b="1" dirty="0">
                <a:solidFill>
                  <a:schemeClr val="bg1"/>
                </a:solidFill>
                <a:latin typeface="Arial" panose="020B0604020202020204" pitchFamily="34" charset="0"/>
                <a:cs typeface="Arial" panose="020B0604020202020204" pitchFamily="34" charset="0"/>
              </a:rPr>
              <a:t>Dr Abrar Mahbub Dr Moussa Al- Kurdi Clinical fellows.</a:t>
            </a:r>
          </a:p>
        </p:txBody>
      </p:sp>
      <p:sp>
        <p:nvSpPr>
          <p:cNvPr id="61" name="TextBox 60">
            <a:extLst>
              <a:ext uri="{FF2B5EF4-FFF2-40B4-BE49-F238E27FC236}">
                <a16:creationId xmlns:a16="http://schemas.microsoft.com/office/drawing/2014/main" id="{51194951-CAAE-4305-3D9E-3A4BFE015CEC}"/>
              </a:ext>
            </a:extLst>
          </p:cNvPr>
          <p:cNvSpPr txBox="1"/>
          <p:nvPr/>
        </p:nvSpPr>
        <p:spPr>
          <a:xfrm>
            <a:off x="229621" y="6226746"/>
            <a:ext cx="10111806" cy="1046440"/>
          </a:xfrm>
          <a:prstGeom prst="rect">
            <a:avLst/>
          </a:prstGeom>
          <a:noFill/>
        </p:spPr>
        <p:txBody>
          <a:bodyPr wrap="square" rtlCol="0">
            <a:spAutoFit/>
          </a:bodyPr>
          <a:lstStyle/>
          <a:p>
            <a:r>
              <a:rPr lang="en-GB" sz="1200" kern="1200" dirty="0">
                <a:solidFill>
                  <a:schemeClr val="accent5">
                    <a:lumMod val="75000"/>
                  </a:schemeClr>
                </a:solidFill>
                <a:effectLst/>
                <a:latin typeface="Arial" panose="020B0604020202020204" pitchFamily="34" charset="0"/>
                <a:cs typeface="Arial" panose="020B0604020202020204" pitchFamily="34" charset="0"/>
              </a:rPr>
              <a:t>Medication errors are the single most preventable cause of patient harm.  237 million medication errors are estimated to occur annually within the NHS in England alone. The financial burden to the NHS is impactful, but more costly is the significant morbidity and mortality of patients. Multiple patient safety issues around prescribing were highlighted by the submission of over 100 Datix within a 12 month period. Our project, inspired by other similar projects, aimed to highlight areas within our own department that we could address and implement change. </a:t>
            </a:r>
            <a:endParaRPr lang="en-US" sz="1200" dirty="0">
              <a:solidFill>
                <a:schemeClr val="accent5">
                  <a:lumMod val="75000"/>
                </a:schemeClr>
              </a:solidFill>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49EF57F8-F27B-A132-917B-F1B8F5191AA5}"/>
              </a:ext>
            </a:extLst>
          </p:cNvPr>
          <p:cNvSpPr txBox="1"/>
          <p:nvPr/>
        </p:nvSpPr>
        <p:spPr>
          <a:xfrm>
            <a:off x="255017" y="5926026"/>
            <a:ext cx="4270499" cy="400110"/>
          </a:xfrm>
          <a:prstGeom prst="rect">
            <a:avLst/>
          </a:prstGeom>
          <a:noFill/>
        </p:spPr>
        <p:txBody>
          <a:bodyPr wrap="square" rtlCol="0">
            <a:spAutoFit/>
          </a:bodyPr>
          <a:lstStyle/>
          <a:p>
            <a:r>
              <a:rPr lang="en-US" sz="2000" b="1" dirty="0">
                <a:solidFill>
                  <a:schemeClr val="tx2">
                    <a:lumMod val="75000"/>
                  </a:schemeClr>
                </a:solidFill>
              </a:rPr>
              <a:t>Introduction</a:t>
            </a:r>
          </a:p>
        </p:txBody>
      </p:sp>
      <p:sp>
        <p:nvSpPr>
          <p:cNvPr id="63" name="TextBox 62">
            <a:extLst>
              <a:ext uri="{FF2B5EF4-FFF2-40B4-BE49-F238E27FC236}">
                <a16:creationId xmlns:a16="http://schemas.microsoft.com/office/drawing/2014/main" id="{16622DAE-FE9D-DE0C-BF1F-5494587AF034}"/>
              </a:ext>
            </a:extLst>
          </p:cNvPr>
          <p:cNvSpPr txBox="1"/>
          <p:nvPr/>
        </p:nvSpPr>
        <p:spPr>
          <a:xfrm>
            <a:off x="282433" y="7219196"/>
            <a:ext cx="4270499" cy="6093976"/>
          </a:xfrm>
          <a:prstGeom prst="rect">
            <a:avLst/>
          </a:prstGeom>
          <a:noFill/>
        </p:spPr>
        <p:txBody>
          <a:bodyPr wrap="square" rtlCol="0">
            <a:spAutoFit/>
          </a:bodyPr>
          <a:lstStyle/>
          <a:p>
            <a:r>
              <a:rPr lang="en-US" sz="1000" b="1" dirty="0">
                <a:solidFill>
                  <a:srgbClr val="5D9733"/>
                </a:solidFill>
                <a:latin typeface="Arial" panose="020B0604020202020204" pitchFamily="34" charset="0"/>
                <a:cs typeface="Arial" panose="020B0604020202020204" pitchFamily="34" charset="0"/>
              </a:rPr>
              <a:t>Aims</a:t>
            </a:r>
            <a:r>
              <a:rPr lang="en-US" sz="1000" dirty="0">
                <a:solidFill>
                  <a:srgbClr val="5D9733"/>
                </a:solidFill>
                <a:latin typeface="Arial" panose="020B0604020202020204" pitchFamily="34" charset="0"/>
                <a:cs typeface="Arial" panose="020B0604020202020204" pitchFamily="34" charset="0"/>
              </a:rPr>
              <a:t> </a:t>
            </a:r>
          </a:p>
          <a:p>
            <a:r>
              <a:rPr lang="en-US" sz="1000" dirty="0">
                <a:solidFill>
                  <a:srgbClr val="5D9733"/>
                </a:solidFill>
                <a:latin typeface="Arial" panose="020B0604020202020204" pitchFamily="34" charset="0"/>
                <a:cs typeface="Arial" panose="020B0604020202020204" pitchFamily="34" charset="0"/>
              </a:rPr>
              <a:t>90% of drug charts to meet prescribing standards and to improve confidence of prescribers by September 2024 and reduce the number of medication error related Datix </a:t>
            </a:r>
          </a:p>
          <a:p>
            <a:r>
              <a:rPr lang="en-US" sz="1000" b="1" dirty="0">
                <a:solidFill>
                  <a:srgbClr val="5D9733"/>
                </a:solidFill>
                <a:latin typeface="Arial" panose="020B0604020202020204" pitchFamily="34" charset="0"/>
                <a:cs typeface="Arial" panose="020B0604020202020204" pitchFamily="34" charset="0"/>
              </a:rPr>
              <a:t>Method </a:t>
            </a:r>
          </a:p>
          <a:p>
            <a:r>
              <a:rPr lang="en-US" sz="1000" dirty="0">
                <a:solidFill>
                  <a:srgbClr val="5D9733"/>
                </a:solidFill>
                <a:latin typeface="Arial" panose="020B0604020202020204" pitchFamily="34" charset="0"/>
                <a:cs typeface="Arial" panose="020B0604020202020204" pitchFamily="34" charset="0"/>
              </a:rPr>
              <a:t>Our audit looked at prescribing standards of drug charts in paediatrics.  We sampled 50 charts in a retrospective audit (25 before doctor changeover and 25 after) during the period Nov 2023- Jan 2024, against 4 sets of criteria based on national prescribing guidelines and Trust guidelines. </a:t>
            </a:r>
          </a:p>
          <a:p>
            <a:r>
              <a:rPr lang="en-US" sz="1000" b="1" dirty="0">
                <a:solidFill>
                  <a:srgbClr val="5D9733"/>
                </a:solidFill>
                <a:latin typeface="Arial" panose="020B0604020202020204" pitchFamily="34" charset="0"/>
                <a:cs typeface="Arial" panose="020B0604020202020204" pitchFamily="34" charset="0"/>
              </a:rPr>
              <a:t>Results </a:t>
            </a:r>
          </a:p>
          <a:p>
            <a:r>
              <a:rPr lang="en-US" sz="1000" dirty="0">
                <a:solidFill>
                  <a:srgbClr val="5D9733"/>
                </a:solidFill>
                <a:latin typeface="Arial" panose="020B0604020202020204" pitchFamily="34" charset="0"/>
                <a:cs typeface="Arial" panose="020B0604020202020204" pitchFamily="34" charset="0"/>
              </a:rPr>
              <a:t>Our study showed that in all cases prescribing standards were below expected.  There was no significant impact of the changeover although standards did slightly worsen.</a:t>
            </a:r>
          </a:p>
          <a:p>
            <a:r>
              <a:rPr lang="en-US" sz="1000" b="1" dirty="0">
                <a:solidFill>
                  <a:srgbClr val="5D9733"/>
                </a:solidFill>
                <a:latin typeface="Arial" panose="020B0604020202020204" pitchFamily="34" charset="0"/>
                <a:cs typeface="Arial" panose="020B0604020202020204" pitchFamily="34" charset="0"/>
              </a:rPr>
              <a:t>Improvement</a:t>
            </a:r>
          </a:p>
          <a:p>
            <a:r>
              <a:rPr lang="en-US" sz="1000" dirty="0">
                <a:solidFill>
                  <a:srgbClr val="5D9733"/>
                </a:solidFill>
                <a:latin typeface="Arial" panose="020B0604020202020204" pitchFamily="34" charset="0"/>
                <a:cs typeface="Arial" panose="020B0604020202020204" pitchFamily="34" charset="0"/>
              </a:rPr>
              <a:t>Following on from this we have instigated remedial actions to improve the prescribing. These include;</a:t>
            </a:r>
          </a:p>
          <a:p>
            <a:pPr marL="171450" indent="-171450">
              <a:buFont typeface="Arial" panose="020B0604020202020204" pitchFamily="34" charset="0"/>
              <a:buChar char="•"/>
            </a:pPr>
            <a:r>
              <a:rPr lang="en-US" sz="1000" dirty="0">
                <a:solidFill>
                  <a:srgbClr val="5D9733"/>
                </a:solidFill>
                <a:latin typeface="Arial" panose="020B0604020202020204" pitchFamily="34" charset="0"/>
                <a:cs typeface="Arial" panose="020B0604020202020204" pitchFamily="34" charset="0"/>
              </a:rPr>
              <a:t>Providing a training tutorial and prescribing workshop for all junior doctors, face to face and regular virtual sessions.</a:t>
            </a:r>
          </a:p>
          <a:p>
            <a:pPr marL="171450" indent="-171450">
              <a:buFont typeface="Arial" panose="020B0604020202020204" pitchFamily="34" charset="0"/>
              <a:buChar char="•"/>
            </a:pPr>
            <a:r>
              <a:rPr lang="en-US" sz="1000" dirty="0">
                <a:solidFill>
                  <a:srgbClr val="5D9733"/>
                </a:solidFill>
                <a:latin typeface="Arial" panose="020B0604020202020204" pitchFamily="34" charset="0"/>
                <a:cs typeface="Arial" panose="020B0604020202020204" pitchFamily="34" charset="0"/>
              </a:rPr>
              <a:t>Creating and distributing a prescribing handbook.</a:t>
            </a:r>
          </a:p>
          <a:p>
            <a:pPr marL="171450" indent="-171450">
              <a:buFont typeface="Arial" panose="020B0604020202020204" pitchFamily="34" charset="0"/>
              <a:buChar char="•"/>
            </a:pPr>
            <a:r>
              <a:rPr lang="en-US" sz="1000" dirty="0">
                <a:solidFill>
                  <a:srgbClr val="5D9733"/>
                </a:solidFill>
                <a:latin typeface="Arial" panose="020B0604020202020204" pitchFamily="34" charset="0"/>
                <a:cs typeface="Arial" panose="020B0604020202020204" pitchFamily="34" charset="0"/>
              </a:rPr>
              <a:t>Working towards collaborating a paediatric drug chart.</a:t>
            </a:r>
          </a:p>
          <a:p>
            <a:r>
              <a:rPr lang="en-US" sz="1000" dirty="0">
                <a:solidFill>
                  <a:srgbClr val="5D9733"/>
                </a:solidFill>
                <a:latin typeface="Arial" panose="020B0604020202020204" pitchFamily="34" charset="0"/>
                <a:cs typeface="Arial" panose="020B0604020202020204" pitchFamily="34" charset="0"/>
              </a:rPr>
              <a:t>Initial feedback from the team suggests this has helped to clarify requirements and improve prescribing and created our second PDSA cycle. We aim to re-audit in Q4 2024.</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LEARNING AND REFLECTION AND NEXT STEPS</a:t>
            </a:r>
          </a:p>
          <a:p>
            <a:r>
              <a:rPr lang="en-GB" sz="1000" dirty="0">
                <a:solidFill>
                  <a:srgbClr val="0070C0"/>
                </a:solidFill>
              </a:rPr>
              <a:t>Our project was data driven incorporating evidence from a departmental audit and a review of submitted Datix.  With our literature search we were able to increase not only our own knowledge but share this with our colleagues through raising awareness, providing education and focussing on change in attitudes towards prescribing. Additionally, it helped us to develop new leadership skills. It has been really fulfilling to watch my colleagues who are new to the NHS develop into prescribing champions in a situation they once found difficult. One of the most challenging aspects was to give all prescribers access to attend the workshop due to shift patterns.  Introducing regular quarterly  virtual session may overcome this and, working towards a paediatric drug chart which is already practised in many NHS Trusts  and aiming for zero tolerance for prescribing errors.</a:t>
            </a:r>
          </a:p>
          <a:p>
            <a:endParaRPr lang="en-US" sz="1000" dirty="0">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18F2F651-DF60-6B84-D2E0-A4E1D7BF4A82}"/>
              </a:ext>
            </a:extLst>
          </p:cNvPr>
          <p:cNvSpPr txBox="1"/>
          <p:nvPr/>
        </p:nvSpPr>
        <p:spPr>
          <a:xfrm>
            <a:off x="282433" y="7032344"/>
            <a:ext cx="4270499" cy="338554"/>
          </a:xfrm>
          <a:prstGeom prst="rect">
            <a:avLst/>
          </a:prstGeom>
          <a:noFill/>
        </p:spPr>
        <p:txBody>
          <a:bodyPr wrap="square" rtlCol="0">
            <a:spAutoFit/>
          </a:bodyPr>
          <a:lstStyle/>
          <a:p>
            <a:r>
              <a:rPr lang="en-US" sz="1600" b="1" dirty="0">
                <a:solidFill>
                  <a:schemeClr val="tx2">
                    <a:lumMod val="75000"/>
                  </a:schemeClr>
                </a:solidFill>
              </a:rPr>
              <a:t>Further info</a:t>
            </a:r>
          </a:p>
        </p:txBody>
      </p:sp>
      <p:sp>
        <p:nvSpPr>
          <p:cNvPr id="65" name="Rectangle 64">
            <a:extLst>
              <a:ext uri="{FF2B5EF4-FFF2-40B4-BE49-F238E27FC236}">
                <a16:creationId xmlns:a16="http://schemas.microsoft.com/office/drawing/2014/main" id="{BD2C9F80-952B-4D32-5C0C-5D08E8D19840}"/>
              </a:ext>
            </a:extLst>
          </p:cNvPr>
          <p:cNvSpPr/>
          <p:nvPr/>
        </p:nvSpPr>
        <p:spPr>
          <a:xfrm>
            <a:off x="255019" y="2739967"/>
            <a:ext cx="5848069" cy="31547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951F216B-5085-F5B6-7032-393CE4FBA30E}"/>
              </a:ext>
            </a:extLst>
          </p:cNvPr>
          <p:cNvSpPr/>
          <p:nvPr/>
        </p:nvSpPr>
        <p:spPr>
          <a:xfrm>
            <a:off x="6502445" y="2654583"/>
            <a:ext cx="3972787" cy="32817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F645B11-181A-5991-FEC8-12658505944E}"/>
              </a:ext>
            </a:extLst>
          </p:cNvPr>
          <p:cNvSpPr txBox="1"/>
          <p:nvPr/>
        </p:nvSpPr>
        <p:spPr>
          <a:xfrm>
            <a:off x="215444" y="13221931"/>
            <a:ext cx="4821351" cy="523220"/>
          </a:xfrm>
          <a:prstGeom prst="rect">
            <a:avLst/>
          </a:prstGeom>
          <a:noFill/>
        </p:spPr>
        <p:txBody>
          <a:bodyPr wrap="square" rtlCol="0">
            <a:spAutoFit/>
          </a:bodyPr>
          <a:lstStyle/>
          <a:p>
            <a:r>
              <a:rPr lang="en-US" sz="2800" b="1" dirty="0" err="1">
                <a:solidFill>
                  <a:schemeClr val="bg1"/>
                </a:solidFill>
                <a:latin typeface="Arial" panose="020B0604020202020204" pitchFamily="34" charset="0"/>
                <a:cs typeface="Arial" panose="020B0604020202020204" pitchFamily="34" charset="0"/>
              </a:rPr>
              <a:t>Paediatrics</a:t>
            </a:r>
            <a:endParaRPr lang="en-US" sz="2800" b="1" dirty="0">
              <a:solidFill>
                <a:schemeClr val="bg1"/>
              </a:solidFill>
              <a:latin typeface="Arial" panose="020B0604020202020204" pitchFamily="34" charset="0"/>
              <a:cs typeface="Arial" panose="020B0604020202020204" pitchFamily="34" charset="0"/>
            </a:endParaRPr>
          </a:p>
        </p:txBody>
      </p:sp>
      <p:graphicFrame>
        <p:nvGraphicFramePr>
          <p:cNvPr id="161" name="Chart 160">
            <a:extLst>
              <a:ext uri="{FF2B5EF4-FFF2-40B4-BE49-F238E27FC236}">
                <a16:creationId xmlns:a16="http://schemas.microsoft.com/office/drawing/2014/main" id="{BBE8D16B-AB01-C688-A89F-F19CA577DE65}"/>
              </a:ext>
            </a:extLst>
          </p:cNvPr>
          <p:cNvGraphicFramePr>
            <a:graphicFrameLocks/>
          </p:cNvGraphicFramePr>
          <p:nvPr>
            <p:extLst>
              <p:ext uri="{D42A27DB-BD31-4B8C-83A1-F6EECF244321}">
                <p14:modId xmlns:p14="http://schemas.microsoft.com/office/powerpoint/2010/main" val="2974305622"/>
              </p:ext>
            </p:extLst>
          </p:nvPr>
        </p:nvGraphicFramePr>
        <p:xfrm>
          <a:off x="5046974" y="8041282"/>
          <a:ext cx="5281292" cy="4503702"/>
        </p:xfrm>
        <a:graphic>
          <a:graphicData uri="http://schemas.openxmlformats.org/drawingml/2006/chart">
            <c:chart xmlns:c="http://schemas.openxmlformats.org/drawingml/2006/chart" xmlns:r="http://schemas.openxmlformats.org/officeDocument/2006/relationships" r:id="rId2"/>
          </a:graphicData>
        </a:graphic>
      </p:graphicFrame>
      <p:pic>
        <p:nvPicPr>
          <p:cNvPr id="19" name="Picture 18">
            <a:extLst>
              <a:ext uri="{FF2B5EF4-FFF2-40B4-BE49-F238E27FC236}">
                <a16:creationId xmlns:a16="http://schemas.microsoft.com/office/drawing/2014/main" id="{B3AB648B-EA76-F9FB-7B5A-0F0F6CAA5F8D}"/>
              </a:ext>
            </a:extLst>
          </p:cNvPr>
          <p:cNvPicPr>
            <a:picLocks noChangeAspect="1"/>
          </p:cNvPicPr>
          <p:nvPr/>
        </p:nvPicPr>
        <p:blipFill>
          <a:blip r:embed="rId3"/>
          <a:stretch>
            <a:fillRect/>
          </a:stretch>
        </p:blipFill>
        <p:spPr>
          <a:xfrm>
            <a:off x="6707521" y="2659531"/>
            <a:ext cx="3701859" cy="3348156"/>
          </a:xfrm>
          <a:prstGeom prst="rect">
            <a:avLst/>
          </a:prstGeom>
        </p:spPr>
      </p:pic>
      <p:pic>
        <p:nvPicPr>
          <p:cNvPr id="21" name="Picture 20">
            <a:extLst>
              <a:ext uri="{FF2B5EF4-FFF2-40B4-BE49-F238E27FC236}">
                <a16:creationId xmlns:a16="http://schemas.microsoft.com/office/drawing/2014/main" id="{AF7FEB4C-252A-FCE8-78D7-E714618C26E5}"/>
              </a:ext>
            </a:extLst>
          </p:cNvPr>
          <p:cNvPicPr>
            <a:picLocks noChangeAspect="1"/>
          </p:cNvPicPr>
          <p:nvPr/>
        </p:nvPicPr>
        <p:blipFill>
          <a:blip r:embed="rId4"/>
          <a:stretch>
            <a:fillRect/>
          </a:stretch>
        </p:blipFill>
        <p:spPr>
          <a:xfrm>
            <a:off x="297995" y="2764475"/>
            <a:ext cx="5793181" cy="3155608"/>
          </a:xfrm>
          <a:prstGeom prst="rect">
            <a:avLst/>
          </a:prstGeom>
        </p:spPr>
      </p:pic>
      <p:sp>
        <p:nvSpPr>
          <p:cNvPr id="3" name="TextBox 2">
            <a:extLst>
              <a:ext uri="{FF2B5EF4-FFF2-40B4-BE49-F238E27FC236}">
                <a16:creationId xmlns:a16="http://schemas.microsoft.com/office/drawing/2014/main" id="{62A22D81-54CA-525F-7229-11EA2D798B95}"/>
              </a:ext>
            </a:extLst>
          </p:cNvPr>
          <p:cNvSpPr txBox="1"/>
          <p:nvPr/>
        </p:nvSpPr>
        <p:spPr>
          <a:xfrm>
            <a:off x="3409" y="-8460"/>
            <a:ext cx="28292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ea typeface="Calibri"/>
                <a:cs typeface="Calibri"/>
              </a:rPr>
              <a:t>A24 - 015</a:t>
            </a:r>
            <a:endParaRPr lang="en-US">
              <a:solidFill>
                <a:schemeClr val="bg1"/>
              </a:solidFill>
            </a:endParaRP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CAF085-9EA5-4D55-8B0D-7DB958374B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0ADDAD-6A19-4E1A-85AA-BE52EF3A34DF}">
  <ds:schemaRefs>
    <ds:schemaRef ds:uri="http://schemas.microsoft.com/office/2006/metadata/properties"/>
    <ds:schemaRef ds:uri="http://schemas.microsoft.com/office/infopath/2007/PartnerControls"/>
    <ds:schemaRef ds:uri="http://schemas.microsoft.com/sharepoint/v3"/>
    <ds:schemaRef ds:uri="b1d9df04-9b8d-4886-96c6-6484f0dc8e88"/>
    <ds:schemaRef ds:uri="cdef7ab9-3519-4273-a22c-7105e88b5b86"/>
  </ds:schemaRefs>
</ds:datastoreItem>
</file>

<file path=customXml/itemProps3.xml><?xml version="1.0" encoding="utf-8"?>
<ds:datastoreItem xmlns:ds="http://schemas.openxmlformats.org/officeDocument/2006/customXml" ds:itemID="{6B70272C-0520-4B96-993D-8F893ABD74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10504</TotalTime>
  <Words>485</Words>
  <Application>Microsoft Office PowerPoint</Application>
  <PresentationFormat>Custom</PresentationFormat>
  <Paragraphs>28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philneal342@yahoo.co.uk</cp:lastModifiedBy>
  <cp:revision>54</cp:revision>
  <dcterms:created xsi:type="dcterms:W3CDTF">2020-12-07T15:24:36Z</dcterms:created>
  <dcterms:modified xsi:type="dcterms:W3CDTF">2024-06-20T08:43:11Z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