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56" r:id="rId5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EB1C36-05EE-E023-3915-3791BF194A35}" v="1" dt="2024-06-20T08:33:36.5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44" autoAdjust="0"/>
    <p:restoredTop sz="96405"/>
  </p:normalViewPr>
  <p:slideViewPr>
    <p:cSldViewPr snapToGrid="0" snapToObjects="1">
      <p:cViewPr>
        <p:scale>
          <a:sx n="90" d="100"/>
          <a:sy n="90" d="100"/>
        </p:scale>
        <p:origin x="1950" y="-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I, Mandeep (THE ROYAL WOLVERHAMPTON NHS TRUST)" userId="S::mandeep.sarai@nhs.net::ec52dbc3-1e6f-40f0-aa0e-6e47e801b378" providerId="AD" clId="Web-{BDEEA4A3-9F78-EC43-EF4D-5E183AA3104E}"/>
    <pc:docChg chg="modSld">
      <pc:chgData name="SARAI, Mandeep (THE ROYAL WOLVERHAMPTON NHS TRUST)" userId="S::mandeep.sarai@nhs.net::ec52dbc3-1e6f-40f0-aa0e-6e47e801b378" providerId="AD" clId="Web-{BDEEA4A3-9F78-EC43-EF4D-5E183AA3104E}" dt="2024-06-11T13:31:19.468" v="0" actId="20577"/>
      <pc:docMkLst>
        <pc:docMk/>
      </pc:docMkLst>
      <pc:sldChg chg="modSp">
        <pc:chgData name="SARAI, Mandeep (THE ROYAL WOLVERHAMPTON NHS TRUST)" userId="S::mandeep.sarai@nhs.net::ec52dbc3-1e6f-40f0-aa0e-6e47e801b378" providerId="AD" clId="Web-{BDEEA4A3-9F78-EC43-EF4D-5E183AA3104E}" dt="2024-06-11T13:31:19.468" v="0" actId="20577"/>
        <pc:sldMkLst>
          <pc:docMk/>
          <pc:sldMk cId="1439128987" sldId="256"/>
        </pc:sldMkLst>
        <pc:spChg chg="mod">
          <ac:chgData name="SARAI, Mandeep (THE ROYAL WOLVERHAMPTON NHS TRUST)" userId="S::mandeep.sarai@nhs.net::ec52dbc3-1e6f-40f0-aa0e-6e47e801b378" providerId="AD" clId="Web-{BDEEA4A3-9F78-EC43-EF4D-5E183AA3104E}" dt="2024-06-11T13:31:19.468" v="0" actId="20577"/>
          <ac:spMkLst>
            <pc:docMk/>
            <pc:sldMk cId="1439128987" sldId="256"/>
            <ac:spMk id="11" creationId="{00535A02-50F9-EB2F-E37B-16C04C54CD1B}"/>
          </ac:spMkLst>
        </pc:spChg>
      </pc:sldChg>
    </pc:docChg>
  </pc:docChgLst>
  <pc:docChgLst>
    <pc:chgData name="SARAI, Mandeep (THE ROYAL WOLVERHAMPTON NHS TRUST)" userId="S::mandeep.sarai@nhs.net::ec52dbc3-1e6f-40f0-aa0e-6e47e801b378" providerId="AD" clId="Web-{A0905EDA-217A-D205-9338-80E7D3F015F8}"/>
    <pc:docChg chg="modSld">
      <pc:chgData name="SARAI, Mandeep (THE ROYAL WOLVERHAMPTON NHS TRUST)" userId="S::mandeep.sarai@nhs.net::ec52dbc3-1e6f-40f0-aa0e-6e47e801b378" providerId="AD" clId="Web-{A0905EDA-217A-D205-9338-80E7D3F015F8}" dt="2024-06-11T14:28:33.892" v="2" actId="20577"/>
      <pc:docMkLst>
        <pc:docMk/>
      </pc:docMkLst>
      <pc:sldChg chg="modSp">
        <pc:chgData name="SARAI, Mandeep (THE ROYAL WOLVERHAMPTON NHS TRUST)" userId="S::mandeep.sarai@nhs.net::ec52dbc3-1e6f-40f0-aa0e-6e47e801b378" providerId="AD" clId="Web-{A0905EDA-217A-D205-9338-80E7D3F015F8}" dt="2024-06-11T14:28:33.892" v="2" actId="20577"/>
        <pc:sldMkLst>
          <pc:docMk/>
          <pc:sldMk cId="1439128987" sldId="256"/>
        </pc:sldMkLst>
        <pc:spChg chg="mod">
          <ac:chgData name="SARAI, Mandeep (THE ROYAL WOLVERHAMPTON NHS TRUST)" userId="S::mandeep.sarai@nhs.net::ec52dbc3-1e6f-40f0-aa0e-6e47e801b378" providerId="AD" clId="Web-{A0905EDA-217A-D205-9338-80E7D3F015F8}" dt="2024-06-11T14:28:33.892" v="2" actId="20577"/>
          <ac:spMkLst>
            <pc:docMk/>
            <pc:sldMk cId="1439128987" sldId="256"/>
            <ac:spMk id="11" creationId="{00535A02-50F9-EB2F-E37B-16C04C54CD1B}"/>
          </ac:spMkLst>
        </pc:spChg>
      </pc:sldChg>
    </pc:docChg>
  </pc:docChgLst>
  <pc:docChgLst>
    <pc:chgData name="SARAI, Mandeep (THE ROYAL WOLVERHAMPTON NHS TRUST)" userId="S::mandeep.sarai@nhs.net::ec52dbc3-1e6f-40f0-aa0e-6e47e801b378" providerId="AD" clId="Web-{C411EA13-8F02-4345-2AF1-3189D3F60EA3}"/>
    <pc:docChg chg="modSld">
      <pc:chgData name="SARAI, Mandeep (THE ROYAL WOLVERHAMPTON NHS TRUST)" userId="S::mandeep.sarai@nhs.net::ec52dbc3-1e6f-40f0-aa0e-6e47e801b378" providerId="AD" clId="Web-{C411EA13-8F02-4345-2AF1-3189D3F60EA3}" dt="2024-06-11T10:39:29.572" v="6" actId="20577"/>
      <pc:docMkLst>
        <pc:docMk/>
      </pc:docMkLst>
      <pc:sldChg chg="addSp modSp">
        <pc:chgData name="SARAI, Mandeep (THE ROYAL WOLVERHAMPTON NHS TRUST)" userId="S::mandeep.sarai@nhs.net::ec52dbc3-1e6f-40f0-aa0e-6e47e801b378" providerId="AD" clId="Web-{C411EA13-8F02-4345-2AF1-3189D3F60EA3}" dt="2024-06-11T10:39:29.572" v="6" actId="20577"/>
        <pc:sldMkLst>
          <pc:docMk/>
          <pc:sldMk cId="1439128987" sldId="256"/>
        </pc:sldMkLst>
        <pc:spChg chg="add mod">
          <ac:chgData name="SARAI, Mandeep (THE ROYAL WOLVERHAMPTON NHS TRUST)" userId="S::mandeep.sarai@nhs.net::ec52dbc3-1e6f-40f0-aa0e-6e47e801b378" providerId="AD" clId="Web-{C411EA13-8F02-4345-2AF1-3189D3F60EA3}" dt="2024-06-11T10:39:29.572" v="6" actId="20577"/>
          <ac:spMkLst>
            <pc:docMk/>
            <pc:sldMk cId="1439128987" sldId="256"/>
            <ac:spMk id="11" creationId="{00535A02-50F9-EB2F-E37B-16C04C54CD1B}"/>
          </ac:spMkLst>
        </pc:spChg>
      </pc:sldChg>
    </pc:docChg>
  </pc:docChgLst>
  <pc:docChgLst>
    <pc:chgData clId="Web-{C2EB1C36-05EE-E023-3915-3791BF194A35}"/>
    <pc:docChg chg="modSld">
      <pc:chgData name="" userId="" providerId="" clId="Web-{C2EB1C36-05EE-E023-3915-3791BF194A35}" dt="2024-06-20T08:33:36.526" v="0" actId="1076"/>
      <pc:docMkLst>
        <pc:docMk/>
      </pc:docMkLst>
      <pc:sldChg chg="modSp">
        <pc:chgData name="" userId="" providerId="" clId="Web-{C2EB1C36-05EE-E023-3915-3791BF194A35}" dt="2024-06-20T08:33:36.526" v="0" actId="1076"/>
        <pc:sldMkLst>
          <pc:docMk/>
          <pc:sldMk cId="1439128987" sldId="256"/>
        </pc:sldMkLst>
        <pc:spChg chg="mod">
          <ac:chgData name="" userId="" providerId="" clId="Web-{C2EB1C36-05EE-E023-3915-3791BF194A35}" dt="2024-06-20T08:33:36.526" v="0" actId="1076"/>
          <ac:spMkLst>
            <pc:docMk/>
            <pc:sldMk cId="1439128987" sldId="256"/>
            <ac:spMk id="11" creationId="{00535A02-50F9-EB2F-E37B-16C04C54CD1B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Chart%20in%20Microsoft%20PowerPoint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GB"/>
              <a:t>April 24 Audit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147-491A-AED2-16D7B86B1008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147-491A-AED2-16D7B86B1008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Sheet1!$A$2:$A$3</c:f>
              <c:numCache>
                <c:formatCode>0%</c:formatCode>
                <c:ptCount val="2"/>
                <c:pt idx="0">
                  <c:v>0.55000000000000004</c:v>
                </c:pt>
                <c:pt idx="1">
                  <c:v>0.45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147-491A-AED2-16D7B86B100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rgbClr val="0070C0"/>
      </a:solidFill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Previous audits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'[Chart in Microsoft PowerPoint]Sheet1'!$E$2:$G$3</c:f>
              <c:strCache>
                <c:ptCount val="3"/>
                <c:pt idx="0">
                  <c:v>Mar-23</c:v>
                </c:pt>
                <c:pt idx="1">
                  <c:v>Sep-23</c:v>
                </c:pt>
                <c:pt idx="2">
                  <c:v>Apr-24</c:v>
                </c:pt>
              </c:strCache>
            </c:strRef>
          </c:cat>
          <c:val>
            <c:numRef>
              <c:f>'[Chart in Microsoft PowerPoint]Sheet1'!$E$4:$G$4</c:f>
              <c:numCache>
                <c:formatCode>0.00%</c:formatCode>
                <c:ptCount val="3"/>
                <c:pt idx="0">
                  <c:v>0.78</c:v>
                </c:pt>
                <c:pt idx="1">
                  <c:v>0.90500000000000003</c:v>
                </c:pt>
                <c:pt idx="2" formatCode="0%">
                  <c:v>0.55000000000000004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55-418B-8593-C690DC32200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61606175"/>
        <c:axId val="480629343"/>
      </c:lineChart>
      <c:catAx>
        <c:axId val="46160617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0629343"/>
        <c:crosses val="autoZero"/>
        <c:auto val="0"/>
        <c:lblAlgn val="ctr"/>
        <c:lblOffset val="100"/>
        <c:noMultiLvlLbl val="1"/>
      </c:catAx>
      <c:valAx>
        <c:axId val="480629343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6061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0070C0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3AE1F-CF5B-A64D-BC5D-DC7572A71749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E1A7D-7FFD-6845-A916-EF7EB14EF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2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8D15B-C69A-C945-99D0-425943BFE0DD}" type="datetime1">
              <a:rPr lang="en-GB" smtClean="0"/>
              <a:t>20/06/2024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9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AA62A-9405-8C4B-91C9-9669FEEBBF1C}" type="datetime1">
              <a:rPr lang="en-GB" smtClean="0"/>
              <a:t>20/06/2024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5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CDC4-FB12-964A-B051-89728A9A40C9}" type="datetime1">
              <a:rPr lang="en-GB" smtClean="0"/>
              <a:t>20/06/2024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3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FAE0-DFCF-664C-9113-8E274CE0AFD6}" type="datetime1">
              <a:rPr lang="en-GB" smtClean="0"/>
              <a:t>20/06/2024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3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C2CE-6F26-054F-B7D3-1A35B360EAB1}" type="datetime1">
              <a:rPr lang="en-GB" smtClean="0"/>
              <a:t>20/06/2024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6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82F0-3905-A940-8E74-D4361D13ECB1}" type="datetime1">
              <a:rPr lang="en-GB" smtClean="0"/>
              <a:t>20/06/2024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3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C27AF-50B0-2C4D-BD78-32A0F479207A}" type="datetime1">
              <a:rPr lang="en-GB" smtClean="0"/>
              <a:t>20/06/2024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2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2DC3D-7A03-5644-95D6-5F36B5A10ECA}" type="datetime1">
              <a:rPr lang="en-GB" smtClean="0"/>
              <a:t>20/06/2024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3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01CF-5683-CD43-9505-4151FA33088C}" type="datetime1">
              <a:rPr lang="en-GB" smtClean="0"/>
              <a:t>20/06/2024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2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AD87-DD57-764F-9F68-85A207130292}" type="datetime1">
              <a:rPr lang="en-GB" smtClean="0"/>
              <a:t>20/06/2024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6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CA60-DA8F-F348-8431-4D2A57F19BB4}" type="datetime1">
              <a:rPr lang="en-GB" smtClean="0"/>
              <a:t>20/06/2024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F44D2-BA93-4C48-98F4-B6E46704D06E}" type="datetime1">
              <a:rPr lang="en-GB" smtClean="0"/>
              <a:t>20/06/2024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1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968EE91-BD68-8146-B4F1-F84513CD0E29}"/>
              </a:ext>
            </a:extLst>
          </p:cNvPr>
          <p:cNvSpPr txBox="1"/>
          <p:nvPr/>
        </p:nvSpPr>
        <p:spPr>
          <a:xfrm>
            <a:off x="382021" y="709021"/>
            <a:ext cx="6563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Improving Medication Storage on C35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8AD6FE-F3F4-8946-838E-E4A51B087E8E}"/>
              </a:ext>
            </a:extLst>
          </p:cNvPr>
          <p:cNvSpPr txBox="1"/>
          <p:nvPr/>
        </p:nvSpPr>
        <p:spPr>
          <a:xfrm>
            <a:off x="382019" y="1293796"/>
            <a:ext cx="66950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Kayleigh Morgan-Guest 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Senior Sister,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Clare Banks, 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Matron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Monica Chohan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Junior Sister,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Emmah Simbabure 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Junior Sister, </a:t>
            </a:r>
          </a:p>
          <a:p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Katie </a:t>
            </a:r>
            <a:r>
              <a:rPr lang="en-US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Simkiss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Junior Sister,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Mayowa Adebayo, 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Staff Nurse.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4C5C1C-0FD9-D2DD-1160-649D900937C6}"/>
              </a:ext>
            </a:extLst>
          </p:cNvPr>
          <p:cNvSpPr txBox="1"/>
          <p:nvPr/>
        </p:nvSpPr>
        <p:spPr>
          <a:xfrm>
            <a:off x="215444" y="13450531"/>
            <a:ext cx="55238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Acute Chemotherapy Unit, Oncology and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Haematology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Division 2 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3183026-0651-4F94-8FB3-A0251B1F48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2433458"/>
              </p:ext>
            </p:extLst>
          </p:nvPr>
        </p:nvGraphicFramePr>
        <p:xfrm>
          <a:off x="475566" y="3871294"/>
          <a:ext cx="4051756" cy="2430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BDEDE20-6755-4456-8B7D-C682D92629CB}"/>
              </a:ext>
            </a:extLst>
          </p:cNvPr>
          <p:cNvSpPr txBox="1"/>
          <p:nvPr/>
        </p:nvSpPr>
        <p:spPr>
          <a:xfrm>
            <a:off x="215444" y="2390758"/>
            <a:ext cx="457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cs typeface="Arial" panose="020B0604020202020204" pitchFamily="34" charset="0"/>
              </a:rPr>
              <a:t>Background</a:t>
            </a:r>
            <a:endParaRPr lang="en-GB" sz="1600" b="1" dirty="0"/>
          </a:p>
          <a:p>
            <a:r>
              <a:rPr lang="en-GB" sz="1600" dirty="0">
                <a:cs typeface="Arial" panose="020B0604020202020204" pitchFamily="34" charset="0"/>
              </a:rPr>
              <a:t>In April 24, the medication storage audit was undertaken on C35, with a score of 55% with multiple issues highlighted.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B3D2C6-C964-408C-BA7B-9024A3B4EF3D}"/>
              </a:ext>
            </a:extLst>
          </p:cNvPr>
          <p:cNvSpPr txBox="1"/>
          <p:nvPr/>
        </p:nvSpPr>
        <p:spPr>
          <a:xfrm>
            <a:off x="215444" y="9767938"/>
            <a:ext cx="457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Failures on April’s audit: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 dirty="0"/>
              <a:t>No clear audit trail for the delivery and receipt of medicines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 dirty="0"/>
              <a:t>Medications left on the side in treatment room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 dirty="0"/>
              <a:t>Medication fridge broken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 dirty="0"/>
              <a:t>Drugs trolley not chained to the wall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 dirty="0"/>
              <a:t>Medications opened, expiry dates on boxes removed, opened bottles not labelled with date, and strips loose in the medication trolley.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B9FD96-BBF4-443F-8992-CA95F9512691}"/>
              </a:ext>
            </a:extLst>
          </p:cNvPr>
          <p:cNvSpPr txBox="1"/>
          <p:nvPr/>
        </p:nvSpPr>
        <p:spPr>
          <a:xfrm>
            <a:off x="5033519" y="2389493"/>
            <a:ext cx="5456897" cy="8463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cs typeface="Arial" panose="020B0604020202020204" pitchFamily="34" charset="0"/>
              </a:rPr>
              <a:t>Actions taken:</a:t>
            </a:r>
          </a:p>
          <a:p>
            <a:r>
              <a:rPr lang="en-GB" sz="1600" dirty="0">
                <a:cs typeface="Arial" panose="020B0604020202020204" pitchFamily="34" charset="0"/>
              </a:rPr>
              <a:t>A small project group was formed including ‘medication champions’ to work on ideas for improving the storage compliance. The SMART aim was agreed:</a:t>
            </a:r>
          </a:p>
          <a:p>
            <a:endParaRPr lang="en-GB" sz="1600" dirty="0">
              <a:cs typeface="Arial" panose="020B0604020202020204" pitchFamily="34" charset="0"/>
            </a:endParaRPr>
          </a:p>
          <a:p>
            <a:r>
              <a:rPr lang="en-GB" sz="1600" b="1" i="1" dirty="0">
                <a:cs typeface="Arial" panose="020B0604020202020204" pitchFamily="34" charset="0"/>
              </a:rPr>
              <a:t>To be fully compliant in medicines storage on C35 by the next audit (July2024)</a:t>
            </a:r>
          </a:p>
          <a:p>
            <a:endParaRPr lang="en-GB" sz="1600" dirty="0">
              <a:cs typeface="Arial" panose="020B0604020202020204" pitchFamily="34" charset="0"/>
            </a:endParaRPr>
          </a:p>
          <a:p>
            <a:r>
              <a:rPr lang="en-GB" sz="1600" dirty="0">
                <a:cs typeface="Arial" panose="020B0604020202020204" pitchFamily="34" charset="0"/>
              </a:rPr>
              <a:t>An action plan was created, and meetings were held to review progress:</a:t>
            </a:r>
          </a:p>
          <a:p>
            <a:endParaRPr lang="en-GB" sz="1600" dirty="0"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600" dirty="0">
                <a:cs typeface="Arial" panose="020B0604020202020204" pitchFamily="34" charset="0"/>
              </a:rPr>
              <a:t>New fridge for clean utility to be ordered 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>
                <a:cs typeface="Arial" panose="020B0604020202020204" pitchFamily="34" charset="0"/>
              </a:rPr>
              <a:t>Trolleys to be deep cleaned once a week (night shift)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>
                <a:cs typeface="Arial" panose="020B0604020202020204" pitchFamily="34" charset="0"/>
              </a:rPr>
              <a:t>Checklist for front of the trolley to be implemented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>
                <a:cs typeface="Arial" panose="020B0604020202020204" pitchFamily="34" charset="0"/>
              </a:rPr>
              <a:t>Extra medication trolleys are to be ordered, and 3 nursing teams to each have their own allocated medication trolley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>
                <a:cs typeface="Arial" panose="020B0604020202020204" pitchFamily="34" charset="0"/>
              </a:rPr>
              <a:t>NIC to complete spot checks on medication storage 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>
                <a:cs typeface="Arial" panose="020B0604020202020204" pitchFamily="34" charset="0"/>
              </a:rPr>
              <a:t>Stock list to be compiled and displayed clearly on the front of each cupboard door to ensure stock is stored correctly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>
                <a:cs typeface="Arial" panose="020B0604020202020204" pitchFamily="34" charset="0"/>
              </a:rPr>
              <a:t>Work with Pharmacy team to re-evaluate the stock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>
                <a:cs typeface="Arial" panose="020B0604020202020204" pitchFamily="34" charset="0"/>
              </a:rPr>
              <a:t>New fridge temperature checklist to be used 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>
                <a:cs typeface="Arial" panose="020B0604020202020204" pitchFamily="34" charset="0"/>
              </a:rPr>
              <a:t>Copies of the medication policy were sent to all staff to read. </a:t>
            </a:r>
          </a:p>
          <a:p>
            <a:pPr marL="342900" indent="-342900">
              <a:buFont typeface="+mj-lt"/>
              <a:buAutoNum type="arabicPeriod"/>
            </a:pPr>
            <a:endParaRPr lang="en-GB" sz="1600" dirty="0">
              <a:cs typeface="Arial" panose="020B0604020202020204" pitchFamily="34" charset="0"/>
            </a:endParaRPr>
          </a:p>
          <a:p>
            <a:r>
              <a:rPr lang="en-GB" sz="1600" b="1" dirty="0">
                <a:cs typeface="Arial" panose="020B0604020202020204" pitchFamily="34" charset="0"/>
              </a:rPr>
              <a:t>Progress:</a:t>
            </a:r>
          </a:p>
          <a:p>
            <a:r>
              <a:rPr lang="en-GB" sz="1600" dirty="0">
                <a:cs typeface="Arial" panose="020B0604020202020204" pitchFamily="34" charset="0"/>
              </a:rPr>
              <a:t>Once all of the above actions were in place, a practice audit was undertaken on 23 May 2024, ahead of the formal pharmacy audit, which is due in July.</a:t>
            </a:r>
          </a:p>
          <a:p>
            <a:endParaRPr lang="en-GB" sz="1600" dirty="0">
              <a:cs typeface="Arial" panose="020B0604020202020204" pitchFamily="34" charset="0"/>
            </a:endParaRPr>
          </a:p>
          <a:p>
            <a:r>
              <a:rPr lang="en-GB" sz="1600" b="1" dirty="0">
                <a:cs typeface="Arial" panose="020B0604020202020204" pitchFamily="34" charset="0"/>
              </a:rPr>
              <a:t>Outcome:</a:t>
            </a:r>
          </a:p>
          <a:p>
            <a:r>
              <a:rPr lang="en-GB" sz="1600" dirty="0">
                <a:cs typeface="Arial" panose="020B0604020202020204" pitchFamily="34" charset="0"/>
              </a:rPr>
              <a:t>The practice audit scored 85%. The team have one or two points to improve on but are well on their way to achieving 100% compliance at the formal audit due in July 2024.</a:t>
            </a:r>
            <a:endParaRPr lang="en-GB" dirty="0">
              <a:cs typeface="Arial" panose="020B0604020202020204" pitchFamily="34" charset="0"/>
            </a:endParaRP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E7ABB3FC-FBC3-44FB-8057-AF49F31F54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7119524"/>
              </p:ext>
            </p:extLst>
          </p:nvPr>
        </p:nvGraphicFramePr>
        <p:xfrm>
          <a:off x="215444" y="6621420"/>
          <a:ext cx="4705663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C64776C9-F9E0-A7C0-74C1-7D5F4D55FF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3519" y="10675930"/>
            <a:ext cx="3932261" cy="2231329"/>
          </a:xfrm>
          <a:prstGeom prst="rect">
            <a:avLst/>
          </a:prstGeom>
        </p:spPr>
      </p:pic>
      <p:sp>
        <p:nvSpPr>
          <p:cNvPr id="7" name="Arrow: Up 6">
            <a:extLst>
              <a:ext uri="{FF2B5EF4-FFF2-40B4-BE49-F238E27FC236}">
                <a16:creationId xmlns:a16="http://schemas.microsoft.com/office/drawing/2014/main" id="{832078A9-5F8B-CA50-D60A-2BFB5E2A707F}"/>
              </a:ext>
            </a:extLst>
          </p:cNvPr>
          <p:cNvSpPr/>
          <p:nvPr/>
        </p:nvSpPr>
        <p:spPr>
          <a:xfrm rot="16200000">
            <a:off x="8982581" y="11128556"/>
            <a:ext cx="159488" cy="453909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               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680D99-8BAB-C392-3415-312920596B7C}"/>
              </a:ext>
            </a:extLst>
          </p:cNvPr>
          <p:cNvSpPr txBox="1"/>
          <p:nvPr/>
        </p:nvSpPr>
        <p:spPr>
          <a:xfrm>
            <a:off x="8965780" y="11577468"/>
            <a:ext cx="14331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/>
              <a:t>May 24 practice audit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535A02-50F9-EB2F-E37B-16C04C54CD1B}"/>
              </a:ext>
            </a:extLst>
          </p:cNvPr>
          <p:cNvSpPr txBox="1"/>
          <p:nvPr/>
        </p:nvSpPr>
        <p:spPr>
          <a:xfrm>
            <a:off x="146718" y="146217"/>
            <a:ext cx="163866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a typeface="Calibri"/>
                <a:cs typeface="Calibri"/>
              </a:rPr>
              <a:t>A24 014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128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TaxCatchAll xmlns="b1d9df04-9b8d-4886-96c6-6484f0dc8e88" xsi:nil="true"/>
    <lcf76f155ced4ddcb4097134ff3c332f xmlns="cdef7ab9-3519-4273-a22c-7105e88b5b86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8558D486CC5045A982F0F2438BD9A1" ma:contentTypeVersion="17" ma:contentTypeDescription="Create a new document." ma:contentTypeScope="" ma:versionID="6125e023a77ce2394b05c3574ecd43d8">
  <xsd:schema xmlns:xsd="http://www.w3.org/2001/XMLSchema" xmlns:xs="http://www.w3.org/2001/XMLSchema" xmlns:p="http://schemas.microsoft.com/office/2006/metadata/properties" xmlns:ns1="http://schemas.microsoft.com/sharepoint/v3" xmlns:ns2="cdef7ab9-3519-4273-a22c-7105e88b5b86" xmlns:ns3="b1d9df04-9b8d-4886-96c6-6484f0dc8e88" targetNamespace="http://schemas.microsoft.com/office/2006/metadata/properties" ma:root="true" ma:fieldsID="ce06e6b8a7f8ffefc2737c4f8edab9b3" ns1:_="" ns2:_="" ns3:_="">
    <xsd:import namespace="http://schemas.microsoft.com/sharepoint/v3"/>
    <xsd:import namespace="cdef7ab9-3519-4273-a22c-7105e88b5b86"/>
    <xsd:import namespace="b1d9df04-9b8d-4886-96c6-6484f0dc8e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ef7ab9-3519-4273-a22c-7105e88b5b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d9df04-9b8d-4886-96c6-6484f0dc8e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ba22f223-8c2e-4278-a535-175b475a8894}" ma:internalName="TaxCatchAll" ma:showField="CatchAllData" ma:web="b1d9df04-9b8d-4886-96c6-6484f0dc8e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7759A7-A0CD-40C2-A4DC-DC93AF5B000A}">
  <ds:schemaRefs>
    <ds:schemaRef ds:uri="http://schemas.microsoft.com/sharepoint/v3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f1982826-dfae-45dc-b09e-5ccb7b1ebe7d"/>
    <ds:schemaRef ds:uri="4f017709-b0b4-4689-a688-69e7d63adf01"/>
    <ds:schemaRef ds:uri="http://purl.org/dc/terms/"/>
    <ds:schemaRef ds:uri="http://purl.org/dc/elements/1.1/"/>
    <ds:schemaRef ds:uri="b1d9df04-9b8d-4886-96c6-6484f0dc8e88"/>
    <ds:schemaRef ds:uri="cdef7ab9-3519-4273-a22c-7105e88b5b86"/>
  </ds:schemaRefs>
</ds:datastoreItem>
</file>

<file path=customXml/itemProps2.xml><?xml version="1.0" encoding="utf-8"?>
<ds:datastoreItem xmlns:ds="http://schemas.openxmlformats.org/officeDocument/2006/customXml" ds:itemID="{4D80CD54-0C76-4B35-A427-ACE9929EBD4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5307303-31B3-48EB-BD3F-FD1402C962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def7ab9-3519-4273-a22c-7105e88b5b86"/>
    <ds:schemaRef ds:uri="b1d9df04-9b8d-4886-96c6-6484f0dc8e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</TotalTime>
  <Words>380</Words>
  <Application>Microsoft Office PowerPoint</Application>
  <PresentationFormat>Custom</PresentationFormat>
  <Paragraphs>39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Lakha Manoj (RBK) Walsall Healthcare NHS Trust</dc:creator>
  <cp:lastModifiedBy>Gwyneth Kidd</cp:lastModifiedBy>
  <cp:revision>45</cp:revision>
  <dcterms:created xsi:type="dcterms:W3CDTF">2020-12-07T15:24:36Z</dcterms:created>
  <dcterms:modified xsi:type="dcterms:W3CDTF">2024-06-20T08:33:36Z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0x010100F68558D486CC5045A982F0F2438BD9A1</vt:lpwstr>
  </property>
  <property fmtid="{D5CDD505-2E9C-101B-9397-08002B2CF9AE}" pid="3" name="MediaServiceImageTags">
    <vt:lpwstr/>
  </property>
</Properties>
</file>